
<file path=[Content_Types].xml><?xml version="1.0" encoding="utf-8"?>
<Types xmlns="http://schemas.openxmlformats.org/package/2006/content-types">
  <Default Extension="emf" ContentType="image/x-emf"/>
  <Default Extension="jpeg" ContentType="image/jpeg"/>
  <Default Extension="jpg" ContentType="image/jpeg"/>
  <Default Extension="m4a" ContentType="audio/mp4"/>
  <Default Extension="mp4" ContentType="video/mp4"/>
  <Default Extension="png" ContentType="image/png"/>
  <Default Extension="rels" ContentType="application/vnd.openxmlformats-package.relationships+xml"/>
  <Default Extension="svg" ContentType="image/svg+xml"/>
  <Default Extension="vtt" ContentType="text/vt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90" r:id="rId5"/>
    <p:sldMasterId id="2147483710" r:id="rId6"/>
  </p:sldMasterIdLst>
  <p:notesMasterIdLst>
    <p:notesMasterId r:id="rId115"/>
  </p:notesMasterIdLst>
  <p:sldIdLst>
    <p:sldId id="259" r:id="rId7"/>
    <p:sldId id="260" r:id="rId8"/>
    <p:sldId id="281" r:id="rId9"/>
    <p:sldId id="2147471071" r:id="rId10"/>
    <p:sldId id="2147471072" r:id="rId11"/>
    <p:sldId id="2147471073" r:id="rId12"/>
    <p:sldId id="2147471074" r:id="rId13"/>
    <p:sldId id="2147471075" r:id="rId14"/>
    <p:sldId id="2147471076" r:id="rId15"/>
    <p:sldId id="2147471077" r:id="rId16"/>
    <p:sldId id="2147471022" r:id="rId17"/>
    <p:sldId id="337" r:id="rId18"/>
    <p:sldId id="338" r:id="rId19"/>
    <p:sldId id="2147471024" r:id="rId20"/>
    <p:sldId id="277" r:id="rId21"/>
    <p:sldId id="2147471011" r:id="rId22"/>
    <p:sldId id="2147471013" r:id="rId23"/>
    <p:sldId id="2147471096" r:id="rId24"/>
    <p:sldId id="2147471025" r:id="rId25"/>
    <p:sldId id="2147471004" r:id="rId26"/>
    <p:sldId id="2147471005" r:id="rId27"/>
    <p:sldId id="2147471006" r:id="rId28"/>
    <p:sldId id="2147471008" r:id="rId29"/>
    <p:sldId id="2147471009" r:id="rId30"/>
    <p:sldId id="2147471007" r:id="rId31"/>
    <p:sldId id="258" r:id="rId32"/>
    <p:sldId id="2147471026" r:id="rId33"/>
    <p:sldId id="2147471027" r:id="rId34"/>
    <p:sldId id="261" r:id="rId35"/>
    <p:sldId id="262" r:id="rId36"/>
    <p:sldId id="263" r:id="rId37"/>
    <p:sldId id="264" r:id="rId38"/>
    <p:sldId id="2147471053" r:id="rId39"/>
    <p:sldId id="2147471054" r:id="rId40"/>
    <p:sldId id="2147471055" r:id="rId41"/>
    <p:sldId id="2147471056" r:id="rId42"/>
    <p:sldId id="2147471057" r:id="rId43"/>
    <p:sldId id="2147471058" r:id="rId44"/>
    <p:sldId id="2147471059" r:id="rId45"/>
    <p:sldId id="2147471061" r:id="rId46"/>
    <p:sldId id="2147471097" r:id="rId47"/>
    <p:sldId id="2147471110" r:id="rId48"/>
    <p:sldId id="2147471111" r:id="rId49"/>
    <p:sldId id="2147471108" r:id="rId50"/>
    <p:sldId id="2147471112" r:id="rId51"/>
    <p:sldId id="2147471113" r:id="rId52"/>
    <p:sldId id="2147471114" r:id="rId53"/>
    <p:sldId id="2147471115" r:id="rId54"/>
    <p:sldId id="2147471033" r:id="rId55"/>
    <p:sldId id="2147471035" r:id="rId56"/>
    <p:sldId id="2147471036" r:id="rId57"/>
    <p:sldId id="2147471037" r:id="rId58"/>
    <p:sldId id="2147471038" r:id="rId59"/>
    <p:sldId id="2147471039" r:id="rId60"/>
    <p:sldId id="2147471040" r:id="rId61"/>
    <p:sldId id="323" r:id="rId62"/>
    <p:sldId id="2147471103" r:id="rId63"/>
    <p:sldId id="2147471104" r:id="rId64"/>
    <p:sldId id="2147471105" r:id="rId65"/>
    <p:sldId id="2147471010" r:id="rId66"/>
    <p:sldId id="2147471106" r:id="rId67"/>
    <p:sldId id="2147471012" r:id="rId68"/>
    <p:sldId id="2147471107" r:id="rId69"/>
    <p:sldId id="2147471109" r:id="rId70"/>
    <p:sldId id="2147471015" r:id="rId71"/>
    <p:sldId id="2147471028" r:id="rId72"/>
    <p:sldId id="2147471078" r:id="rId73"/>
    <p:sldId id="2147471079" r:id="rId74"/>
    <p:sldId id="2147471080" r:id="rId75"/>
    <p:sldId id="2147471081" r:id="rId76"/>
    <p:sldId id="2147471082" r:id="rId77"/>
    <p:sldId id="2147471083" r:id="rId78"/>
    <p:sldId id="2147471085" r:id="rId79"/>
    <p:sldId id="2147471062" r:id="rId80"/>
    <p:sldId id="2147471063" r:id="rId81"/>
    <p:sldId id="2147471064" r:id="rId82"/>
    <p:sldId id="2147471065" r:id="rId83"/>
    <p:sldId id="2147471066" r:id="rId84"/>
    <p:sldId id="2147471067" r:id="rId85"/>
    <p:sldId id="2147471068" r:id="rId86"/>
    <p:sldId id="2147471069" r:id="rId87"/>
    <p:sldId id="2147471088" r:id="rId88"/>
    <p:sldId id="1015" r:id="rId89"/>
    <p:sldId id="2147471089" r:id="rId90"/>
    <p:sldId id="2147471090" r:id="rId91"/>
    <p:sldId id="2147471091" r:id="rId92"/>
    <p:sldId id="2147471092" r:id="rId93"/>
    <p:sldId id="2147471093" r:id="rId94"/>
    <p:sldId id="2147471095" r:id="rId95"/>
    <p:sldId id="2147471098" r:id="rId96"/>
    <p:sldId id="2147471029" r:id="rId97"/>
    <p:sldId id="2147471032" r:id="rId98"/>
    <p:sldId id="2147471041" r:id="rId99"/>
    <p:sldId id="2147471042" r:id="rId100"/>
    <p:sldId id="2147471043" r:id="rId101"/>
    <p:sldId id="2147471044" r:id="rId102"/>
    <p:sldId id="2147471045" r:id="rId103"/>
    <p:sldId id="2147471046" r:id="rId104"/>
    <p:sldId id="2147471047" r:id="rId105"/>
    <p:sldId id="2147471048" r:id="rId106"/>
    <p:sldId id="2147471049" r:id="rId107"/>
    <p:sldId id="2147471050" r:id="rId108"/>
    <p:sldId id="2147471051" r:id="rId109"/>
    <p:sldId id="2147471052" r:id="rId110"/>
    <p:sldId id="336" r:id="rId111"/>
    <p:sldId id="2147471020" r:id="rId112"/>
    <p:sldId id="322" r:id="rId113"/>
    <p:sldId id="290" r:id="rId1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80F8322-ED5D-9C07-0D10-B0A81F0F4761}" name="Liz Hudson" initials="LH" userId="S::lizhudson@cyda.org.au::40d7b9a3-e9cf-40fe-a376-677c29e2f8c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88AB"/>
    <a:srgbClr val="BF4593"/>
    <a:srgbClr val="FFCCCC"/>
    <a:srgbClr val="614393"/>
    <a:srgbClr val="CCCCCC"/>
    <a:srgbClr val="E57700"/>
    <a:srgbClr val="2C3949"/>
    <a:srgbClr val="00345E"/>
    <a:srgbClr val="9D7958"/>
    <a:srgbClr val="DAD4C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B8B27B-3C37-4CF8-B71D-5435F9F6E098}" v="4" dt="2026-08-24T23:39:05.54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6247" autoAdjust="0"/>
  </p:normalViewPr>
  <p:slideViewPr>
    <p:cSldViewPr snapToGrid="0">
      <p:cViewPr varScale="1">
        <p:scale>
          <a:sx n="103" d="100"/>
          <a:sy n="103" d="100"/>
        </p:scale>
        <p:origin x="792" y="102"/>
      </p:cViewPr>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117" Type="http://schemas.openxmlformats.org/officeDocument/2006/relationships/viewProps" Target="viewProps.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slide" Target="slides/slide83.xml"/><Relationship Id="rId112" Type="http://schemas.openxmlformats.org/officeDocument/2006/relationships/slide" Target="slides/slide106.xml"/><Relationship Id="rId16" Type="http://schemas.openxmlformats.org/officeDocument/2006/relationships/slide" Target="slides/slide10.xml"/><Relationship Id="rId107" Type="http://schemas.openxmlformats.org/officeDocument/2006/relationships/slide" Target="slides/slide101.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102" Type="http://schemas.openxmlformats.org/officeDocument/2006/relationships/slide" Target="slides/slide96.xml"/><Relationship Id="rId5" Type="http://schemas.openxmlformats.org/officeDocument/2006/relationships/slideMaster" Target="slideMasters/slideMaster2.xml"/><Relationship Id="rId90" Type="http://schemas.openxmlformats.org/officeDocument/2006/relationships/slide" Target="slides/slide84.xml"/><Relationship Id="rId95" Type="http://schemas.openxmlformats.org/officeDocument/2006/relationships/slide" Target="slides/slide89.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113" Type="http://schemas.openxmlformats.org/officeDocument/2006/relationships/slide" Target="slides/slide107.xml"/><Relationship Id="rId118" Type="http://schemas.openxmlformats.org/officeDocument/2006/relationships/theme" Target="theme/theme1.xml"/><Relationship Id="rId80" Type="http://schemas.openxmlformats.org/officeDocument/2006/relationships/slide" Target="slides/slide74.xml"/><Relationship Id="rId85" Type="http://schemas.openxmlformats.org/officeDocument/2006/relationships/slide" Target="slides/slide79.xml"/><Relationship Id="rId12" Type="http://schemas.openxmlformats.org/officeDocument/2006/relationships/slide" Target="slides/slide6.xml"/><Relationship Id="rId17" Type="http://schemas.openxmlformats.org/officeDocument/2006/relationships/slide" Target="slides/slide11.xml"/><Relationship Id="rId33" Type="http://schemas.openxmlformats.org/officeDocument/2006/relationships/slide" Target="slides/slide27.xml"/><Relationship Id="rId38" Type="http://schemas.openxmlformats.org/officeDocument/2006/relationships/slide" Target="slides/slide32.xml"/><Relationship Id="rId59" Type="http://schemas.openxmlformats.org/officeDocument/2006/relationships/slide" Target="slides/slide53.xml"/><Relationship Id="rId103" Type="http://schemas.openxmlformats.org/officeDocument/2006/relationships/slide" Target="slides/slide97.xml"/><Relationship Id="rId108" Type="http://schemas.openxmlformats.org/officeDocument/2006/relationships/slide" Target="slides/slide102.xml"/><Relationship Id="rId54" Type="http://schemas.openxmlformats.org/officeDocument/2006/relationships/slide" Target="slides/slide48.xml"/><Relationship Id="rId70" Type="http://schemas.openxmlformats.org/officeDocument/2006/relationships/slide" Target="slides/slide64.xml"/><Relationship Id="rId75" Type="http://schemas.openxmlformats.org/officeDocument/2006/relationships/slide" Target="slides/slide69.xml"/><Relationship Id="rId91" Type="http://schemas.openxmlformats.org/officeDocument/2006/relationships/slide" Target="slides/slide85.xml"/><Relationship Id="rId96" Type="http://schemas.openxmlformats.org/officeDocument/2006/relationships/slide" Target="slides/slide90.xml"/><Relationship Id="rId1" Type="http://schemas.openxmlformats.org/officeDocument/2006/relationships/customXml" Target="../customXml/item1.xml"/><Relationship Id="rId6" Type="http://schemas.openxmlformats.org/officeDocument/2006/relationships/slideMaster" Target="slideMasters/slideMaster3.xml"/><Relationship Id="rId23" Type="http://schemas.openxmlformats.org/officeDocument/2006/relationships/slide" Target="slides/slide17.xml"/><Relationship Id="rId28" Type="http://schemas.openxmlformats.org/officeDocument/2006/relationships/slide" Target="slides/slide22.xml"/><Relationship Id="rId49" Type="http://schemas.openxmlformats.org/officeDocument/2006/relationships/slide" Target="slides/slide43.xml"/><Relationship Id="rId114" Type="http://schemas.openxmlformats.org/officeDocument/2006/relationships/slide" Target="slides/slide108.xml"/><Relationship Id="rId119" Type="http://schemas.openxmlformats.org/officeDocument/2006/relationships/tableStyles" Target="tableStyles.xml"/><Relationship Id="rId44" Type="http://schemas.openxmlformats.org/officeDocument/2006/relationships/slide" Target="slides/slide38.xml"/><Relationship Id="rId60" Type="http://schemas.openxmlformats.org/officeDocument/2006/relationships/slide" Target="slides/slide54.xml"/><Relationship Id="rId65" Type="http://schemas.openxmlformats.org/officeDocument/2006/relationships/slide" Target="slides/slide59.xml"/><Relationship Id="rId81" Type="http://schemas.openxmlformats.org/officeDocument/2006/relationships/slide" Target="slides/slide75.xml"/><Relationship Id="rId86" Type="http://schemas.openxmlformats.org/officeDocument/2006/relationships/slide" Target="slides/slide80.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slide" Target="slides/slide10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slide" Target="slides/slide98.xml"/><Relationship Id="rId120" Type="http://schemas.microsoft.com/office/2016/11/relationships/changesInfo" Target="changesInfos/changesInfo1.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110" Type="http://schemas.openxmlformats.org/officeDocument/2006/relationships/slide" Target="slides/slide104.xml"/><Relationship Id="rId115" Type="http://schemas.openxmlformats.org/officeDocument/2006/relationships/notesMaster" Target="notesMasters/notesMaster1.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slide" Target="slides/slide99.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slide" Target="slides/slide87.xml"/><Relationship Id="rId98" Type="http://schemas.openxmlformats.org/officeDocument/2006/relationships/slide" Target="slides/slide92.xml"/><Relationship Id="rId121" Type="http://schemas.microsoft.com/office/2015/10/relationships/revisionInfo" Target="revisionInfo.xml"/><Relationship Id="rId3" Type="http://schemas.openxmlformats.org/officeDocument/2006/relationships/customXml" Target="../customXml/item3.xml"/><Relationship Id="rId25" Type="http://schemas.openxmlformats.org/officeDocument/2006/relationships/slide" Target="slides/slide19.xml"/><Relationship Id="rId46" Type="http://schemas.openxmlformats.org/officeDocument/2006/relationships/slide" Target="slides/slide40.xml"/><Relationship Id="rId67" Type="http://schemas.openxmlformats.org/officeDocument/2006/relationships/slide" Target="slides/slide61.xml"/><Relationship Id="rId116" Type="http://schemas.openxmlformats.org/officeDocument/2006/relationships/presProps" Target="presProps.xml"/><Relationship Id="rId20" Type="http://schemas.openxmlformats.org/officeDocument/2006/relationships/slide" Target="slides/slide14.xml"/><Relationship Id="rId41" Type="http://schemas.openxmlformats.org/officeDocument/2006/relationships/slide" Target="slides/slide35.xml"/><Relationship Id="rId62" Type="http://schemas.openxmlformats.org/officeDocument/2006/relationships/slide" Target="slides/slide56.xml"/><Relationship Id="rId83" Type="http://schemas.openxmlformats.org/officeDocument/2006/relationships/slide" Target="slides/slide77.xml"/><Relationship Id="rId88" Type="http://schemas.openxmlformats.org/officeDocument/2006/relationships/slide" Target="slides/slide82.xml"/><Relationship Id="rId111" Type="http://schemas.openxmlformats.org/officeDocument/2006/relationships/slide" Target="slides/slide105.xml"/><Relationship Id="rId15" Type="http://schemas.openxmlformats.org/officeDocument/2006/relationships/slide" Target="slides/slide9.xml"/><Relationship Id="rId36" Type="http://schemas.openxmlformats.org/officeDocument/2006/relationships/slide" Target="slides/slide30.xml"/><Relationship Id="rId57" Type="http://schemas.openxmlformats.org/officeDocument/2006/relationships/slide" Target="slides/slide51.xml"/><Relationship Id="rId106" Type="http://schemas.openxmlformats.org/officeDocument/2006/relationships/slide" Target="slides/slide100.xml"/><Relationship Id="rId10" Type="http://schemas.openxmlformats.org/officeDocument/2006/relationships/slide" Target="slides/slide4.xml"/><Relationship Id="rId31" Type="http://schemas.openxmlformats.org/officeDocument/2006/relationships/slide" Target="slides/slide25.xml"/><Relationship Id="rId52" Type="http://schemas.openxmlformats.org/officeDocument/2006/relationships/slide" Target="slides/slide46.xml"/><Relationship Id="rId73" Type="http://schemas.openxmlformats.org/officeDocument/2006/relationships/slide" Target="slides/slide67.xml"/><Relationship Id="rId78" Type="http://schemas.openxmlformats.org/officeDocument/2006/relationships/slide" Target="slides/slide72.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122"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ue Tape" userId="ffdc5aa1-9e8e-430f-9341-fa6908cf4f4e" providerId="ADAL" clId="{A2D1445E-A2AB-4452-A649-13BF9A44278A}"/>
    <pc:docChg chg="undo custSel addSld delSld modSld sldOrd">
      <pc:chgData name="Sue Tape" userId="ffdc5aa1-9e8e-430f-9341-fa6908cf4f4e" providerId="ADAL" clId="{A2D1445E-A2AB-4452-A649-13BF9A44278A}" dt="2026-08-24T23:58:59.575" v="947" actId="47"/>
      <pc:docMkLst>
        <pc:docMk/>
      </pc:docMkLst>
      <pc:sldChg chg="add">
        <pc:chgData name="Sue Tape" userId="ffdc5aa1-9e8e-430f-9341-fa6908cf4f4e" providerId="ADAL" clId="{A2D1445E-A2AB-4452-A649-13BF9A44278A}" dt="2026-08-17T00:12:37.889" v="576"/>
        <pc:sldMkLst>
          <pc:docMk/>
          <pc:sldMk cId="0" sldId="258"/>
        </pc:sldMkLst>
      </pc:sldChg>
      <pc:sldChg chg="add">
        <pc:chgData name="Sue Tape" userId="ffdc5aa1-9e8e-430f-9341-fa6908cf4f4e" providerId="ADAL" clId="{A2D1445E-A2AB-4452-A649-13BF9A44278A}" dt="2026-08-17T00:12:37.889" v="576"/>
        <pc:sldMkLst>
          <pc:docMk/>
          <pc:sldMk cId="0" sldId="261"/>
        </pc:sldMkLst>
      </pc:sldChg>
      <pc:sldChg chg="add">
        <pc:chgData name="Sue Tape" userId="ffdc5aa1-9e8e-430f-9341-fa6908cf4f4e" providerId="ADAL" clId="{A2D1445E-A2AB-4452-A649-13BF9A44278A}" dt="2026-08-17T00:12:37.889" v="576"/>
        <pc:sldMkLst>
          <pc:docMk/>
          <pc:sldMk cId="0" sldId="262"/>
        </pc:sldMkLst>
      </pc:sldChg>
      <pc:sldChg chg="modSp add mod chgLayout">
        <pc:chgData name="Sue Tape" userId="ffdc5aa1-9e8e-430f-9341-fa6908cf4f4e" providerId="ADAL" clId="{A2D1445E-A2AB-4452-A649-13BF9A44278A}" dt="2026-08-17T00:14:17.590" v="581" actId="33524"/>
        <pc:sldMkLst>
          <pc:docMk/>
          <pc:sldMk cId="0" sldId="263"/>
        </pc:sldMkLst>
        <pc:spChg chg="mod ord">
          <ac:chgData name="Sue Tape" userId="ffdc5aa1-9e8e-430f-9341-fa6908cf4f4e" providerId="ADAL" clId="{A2D1445E-A2AB-4452-A649-13BF9A44278A}" dt="2026-08-17T00:14:11.734" v="580" actId="700"/>
          <ac:spMkLst>
            <pc:docMk/>
            <pc:sldMk cId="0" sldId="263"/>
            <ac:spMk id="157" creationId="{00000000-0000-0000-0000-000000000000}"/>
          </ac:spMkLst>
        </pc:spChg>
        <pc:spChg chg="mod ord">
          <ac:chgData name="Sue Tape" userId="ffdc5aa1-9e8e-430f-9341-fa6908cf4f4e" providerId="ADAL" clId="{A2D1445E-A2AB-4452-A649-13BF9A44278A}" dt="2026-08-17T00:14:17.590" v="581" actId="33524"/>
          <ac:spMkLst>
            <pc:docMk/>
            <pc:sldMk cId="0" sldId="263"/>
            <ac:spMk id="158" creationId="{00000000-0000-0000-0000-000000000000}"/>
          </ac:spMkLst>
        </pc:spChg>
      </pc:sldChg>
      <pc:sldChg chg="modSp add mod chgLayout">
        <pc:chgData name="Sue Tape" userId="ffdc5aa1-9e8e-430f-9341-fa6908cf4f4e" providerId="ADAL" clId="{A2D1445E-A2AB-4452-A649-13BF9A44278A}" dt="2026-08-17T00:14:05.971" v="577" actId="700"/>
        <pc:sldMkLst>
          <pc:docMk/>
          <pc:sldMk cId="0" sldId="264"/>
        </pc:sldMkLst>
        <pc:spChg chg="mod ord">
          <ac:chgData name="Sue Tape" userId="ffdc5aa1-9e8e-430f-9341-fa6908cf4f4e" providerId="ADAL" clId="{A2D1445E-A2AB-4452-A649-13BF9A44278A}" dt="2026-08-17T00:14:05.971" v="577" actId="700"/>
          <ac:spMkLst>
            <pc:docMk/>
            <pc:sldMk cId="0" sldId="264"/>
            <ac:spMk id="163" creationId="{00000000-0000-0000-0000-000000000000}"/>
          </ac:spMkLst>
        </pc:spChg>
        <pc:spChg chg="mod ord">
          <ac:chgData name="Sue Tape" userId="ffdc5aa1-9e8e-430f-9341-fa6908cf4f4e" providerId="ADAL" clId="{A2D1445E-A2AB-4452-A649-13BF9A44278A}" dt="2026-08-17T00:14:05.971" v="577" actId="700"/>
          <ac:spMkLst>
            <pc:docMk/>
            <pc:sldMk cId="0" sldId="264"/>
            <ac:spMk id="164" creationId="{00000000-0000-0000-0000-000000000000}"/>
          </ac:spMkLst>
        </pc:spChg>
      </pc:sldChg>
      <pc:sldChg chg="addSp delSp modSp add mod">
        <pc:chgData name="Sue Tape" userId="ffdc5aa1-9e8e-430f-9341-fa6908cf4f4e" providerId="ADAL" clId="{A2D1445E-A2AB-4452-A649-13BF9A44278A}" dt="2026-08-15T03:53:03.823" v="520" actId="1076"/>
        <pc:sldMkLst>
          <pc:docMk/>
          <pc:sldMk cId="1266824654" sldId="277"/>
        </pc:sldMkLst>
        <pc:spChg chg="mod">
          <ac:chgData name="Sue Tape" userId="ffdc5aa1-9e8e-430f-9341-fa6908cf4f4e" providerId="ADAL" clId="{A2D1445E-A2AB-4452-A649-13BF9A44278A}" dt="2026-08-15T03:49:05.703" v="403" actId="6549"/>
          <ac:spMkLst>
            <pc:docMk/>
            <pc:sldMk cId="1266824654" sldId="277"/>
            <ac:spMk id="3" creationId="{4FF4207E-1697-82F6-C58A-2F2FB33DCEF0}"/>
          </ac:spMkLst>
        </pc:spChg>
        <pc:grpChg chg="add mod topLvl">
          <ac:chgData name="Sue Tape" userId="ffdc5aa1-9e8e-430f-9341-fa6908cf4f4e" providerId="ADAL" clId="{A2D1445E-A2AB-4452-A649-13BF9A44278A}" dt="2026-08-15T03:52:12.124" v="508" actId="1076"/>
          <ac:grpSpMkLst>
            <pc:docMk/>
            <pc:sldMk cId="1266824654" sldId="277"/>
            <ac:grpSpMk id="11" creationId="{7812C89B-4F4D-A758-9BE3-DB5F11E2C8E8}"/>
          </ac:grpSpMkLst>
        </pc:grpChg>
        <pc:grpChg chg="add mod topLvl">
          <ac:chgData name="Sue Tape" userId="ffdc5aa1-9e8e-430f-9341-fa6908cf4f4e" providerId="ADAL" clId="{A2D1445E-A2AB-4452-A649-13BF9A44278A}" dt="2026-08-15T03:52:26.019" v="516" actId="1035"/>
          <ac:grpSpMkLst>
            <pc:docMk/>
            <pc:sldMk cId="1266824654" sldId="277"/>
            <ac:grpSpMk id="19" creationId="{0955688F-1801-33B1-E7E7-B6229DC76636}"/>
          </ac:grpSpMkLst>
        </pc:grpChg>
        <pc:grpChg chg="add mod">
          <ac:chgData name="Sue Tape" userId="ffdc5aa1-9e8e-430f-9341-fa6908cf4f4e" providerId="ADAL" clId="{A2D1445E-A2AB-4452-A649-13BF9A44278A}" dt="2026-08-15T03:52:47.574" v="519" actId="1076"/>
          <ac:grpSpMkLst>
            <pc:docMk/>
            <pc:sldMk cId="1266824654" sldId="277"/>
            <ac:grpSpMk id="29" creationId="{808C8817-645F-972C-161B-7FAAF29E96AE}"/>
          </ac:grpSpMkLst>
        </pc:grpChg>
        <pc:picChg chg="mod topLvl">
          <ac:chgData name="Sue Tape" userId="ffdc5aa1-9e8e-430f-9341-fa6908cf4f4e" providerId="ADAL" clId="{A2D1445E-A2AB-4452-A649-13BF9A44278A}" dt="2026-08-15T03:51:03.892" v="438" actId="165"/>
          <ac:picMkLst>
            <pc:docMk/>
            <pc:sldMk cId="1266824654" sldId="277"/>
            <ac:picMk id="6" creationId="{516A52E6-51B7-E6BB-3D4D-7E10FC59273D}"/>
          </ac:picMkLst>
        </pc:picChg>
        <pc:picChg chg="mod topLvl">
          <ac:chgData name="Sue Tape" userId="ffdc5aa1-9e8e-430f-9341-fa6908cf4f4e" providerId="ADAL" clId="{A2D1445E-A2AB-4452-A649-13BF9A44278A}" dt="2026-08-15T03:51:03.892" v="438" actId="165"/>
          <ac:picMkLst>
            <pc:docMk/>
            <pc:sldMk cId="1266824654" sldId="277"/>
            <ac:picMk id="7" creationId="{137C4123-DA3A-B9A1-1541-B2F11657FF41}"/>
          </ac:picMkLst>
        </pc:picChg>
        <pc:picChg chg="mod ord topLvl">
          <ac:chgData name="Sue Tape" userId="ffdc5aa1-9e8e-430f-9341-fa6908cf4f4e" providerId="ADAL" clId="{A2D1445E-A2AB-4452-A649-13BF9A44278A}" dt="2026-08-15T03:51:28.386" v="443" actId="1076"/>
          <ac:picMkLst>
            <pc:docMk/>
            <pc:sldMk cId="1266824654" sldId="277"/>
            <ac:picMk id="10" creationId="{C9E9319B-4281-2DF0-D8EC-0855541535FA}"/>
          </ac:picMkLst>
        </pc:picChg>
        <pc:picChg chg="add mod">
          <ac:chgData name="Sue Tape" userId="ffdc5aa1-9e8e-430f-9341-fa6908cf4f4e" providerId="ADAL" clId="{A2D1445E-A2AB-4452-A649-13BF9A44278A}" dt="2026-08-15T03:52:03.985" v="507" actId="1076"/>
          <ac:picMkLst>
            <pc:docMk/>
            <pc:sldMk cId="1266824654" sldId="277"/>
            <ac:picMk id="28" creationId="{C8FED7E8-8F52-1C30-5A3C-296B45628229}"/>
          </ac:picMkLst>
        </pc:picChg>
        <pc:picChg chg="mod">
          <ac:chgData name="Sue Tape" userId="ffdc5aa1-9e8e-430f-9341-fa6908cf4f4e" providerId="ADAL" clId="{A2D1445E-A2AB-4452-A649-13BF9A44278A}" dt="2026-08-15T03:52:27.948" v="517"/>
          <ac:picMkLst>
            <pc:docMk/>
            <pc:sldMk cId="1266824654" sldId="277"/>
            <ac:picMk id="30" creationId="{0F2766B3-6501-1B6C-FC5C-31CC4E08AD53}"/>
          </ac:picMkLst>
        </pc:picChg>
        <pc:picChg chg="mod">
          <ac:chgData name="Sue Tape" userId="ffdc5aa1-9e8e-430f-9341-fa6908cf4f4e" providerId="ADAL" clId="{A2D1445E-A2AB-4452-A649-13BF9A44278A}" dt="2026-08-15T03:52:27.948" v="517"/>
          <ac:picMkLst>
            <pc:docMk/>
            <pc:sldMk cId="1266824654" sldId="277"/>
            <ac:picMk id="31" creationId="{CB1E0EC4-6F51-3289-5CAE-A463BA1BDB68}"/>
          </ac:picMkLst>
        </pc:picChg>
        <pc:cxnChg chg="mod topLvl">
          <ac:chgData name="Sue Tape" userId="ffdc5aa1-9e8e-430f-9341-fa6908cf4f4e" providerId="ADAL" clId="{A2D1445E-A2AB-4452-A649-13BF9A44278A}" dt="2026-08-15T03:51:39.953" v="483" actId="1035"/>
          <ac:cxnSpMkLst>
            <pc:docMk/>
            <pc:sldMk cId="1266824654" sldId="277"/>
            <ac:cxnSpMk id="8" creationId="{0DEA38FB-5032-3118-322C-71A56F367031}"/>
          </ac:cxnSpMkLst>
        </pc:cxnChg>
        <pc:cxnChg chg="mod topLvl">
          <ac:chgData name="Sue Tape" userId="ffdc5aa1-9e8e-430f-9341-fa6908cf4f4e" providerId="ADAL" clId="{A2D1445E-A2AB-4452-A649-13BF9A44278A}" dt="2026-08-15T03:51:39.953" v="483" actId="1035"/>
          <ac:cxnSpMkLst>
            <pc:docMk/>
            <pc:sldMk cId="1266824654" sldId="277"/>
            <ac:cxnSpMk id="9" creationId="{E2FB3D11-B1A1-9522-A901-92DD2268C6E0}"/>
          </ac:cxnSpMkLst>
        </pc:cxnChg>
        <pc:cxnChg chg="mod topLvl">
          <ac:chgData name="Sue Tape" userId="ffdc5aa1-9e8e-430f-9341-fa6908cf4f4e" providerId="ADAL" clId="{A2D1445E-A2AB-4452-A649-13BF9A44278A}" dt="2026-08-15T03:51:03.892" v="438" actId="165"/>
          <ac:cxnSpMkLst>
            <pc:docMk/>
            <pc:sldMk cId="1266824654" sldId="277"/>
            <ac:cxnSpMk id="14" creationId="{35582B6C-7D84-987D-FEB0-96828012B43F}"/>
          </ac:cxnSpMkLst>
        </pc:cxnChg>
        <pc:cxnChg chg="mod topLvl">
          <ac:chgData name="Sue Tape" userId="ffdc5aa1-9e8e-430f-9341-fa6908cf4f4e" providerId="ADAL" clId="{A2D1445E-A2AB-4452-A649-13BF9A44278A}" dt="2026-08-15T03:37:09.124" v="311" actId="164"/>
          <ac:cxnSpMkLst>
            <pc:docMk/>
            <pc:sldMk cId="1266824654" sldId="277"/>
            <ac:cxnSpMk id="15" creationId="{191818E9-4747-A85C-9B2D-9ED8D080C30F}"/>
          </ac:cxnSpMkLst>
        </pc:cxnChg>
        <pc:cxnChg chg="mod">
          <ac:chgData name="Sue Tape" userId="ffdc5aa1-9e8e-430f-9341-fa6908cf4f4e" providerId="ADAL" clId="{A2D1445E-A2AB-4452-A649-13BF9A44278A}" dt="2026-08-15T03:53:03.823" v="520" actId="1076"/>
          <ac:cxnSpMkLst>
            <pc:docMk/>
            <pc:sldMk cId="1266824654" sldId="277"/>
            <ac:cxnSpMk id="27" creationId="{ED93F761-B17E-16A5-7D29-534F180F3C66}"/>
          </ac:cxnSpMkLst>
        </pc:cxnChg>
      </pc:sldChg>
      <pc:sldChg chg="addSp delSp modSp mod ord chgLayout">
        <pc:chgData name="Sue Tape" userId="ffdc5aa1-9e8e-430f-9341-fa6908cf4f4e" providerId="ADAL" clId="{A2D1445E-A2AB-4452-A649-13BF9A44278A}" dt="2026-08-20T05:54:20.798" v="649" actId="14100"/>
        <pc:sldMkLst>
          <pc:docMk/>
          <pc:sldMk cId="1157272181" sldId="281"/>
        </pc:sldMkLst>
        <pc:spChg chg="mod ord">
          <ac:chgData name="Sue Tape" userId="ffdc5aa1-9e8e-430f-9341-fa6908cf4f4e" providerId="ADAL" clId="{A2D1445E-A2AB-4452-A649-13BF9A44278A}" dt="2026-08-15T03:16:06.502" v="102" actId="1076"/>
          <ac:spMkLst>
            <pc:docMk/>
            <pc:sldMk cId="1157272181" sldId="281"/>
            <ac:spMk id="2" creationId="{3CA3540B-CFE1-C08B-1B96-2034CDC8F907}"/>
          </ac:spMkLst>
        </pc:spChg>
        <pc:spChg chg="add mod ord">
          <ac:chgData name="Sue Tape" userId="ffdc5aa1-9e8e-430f-9341-fa6908cf4f4e" providerId="ADAL" clId="{A2D1445E-A2AB-4452-A649-13BF9A44278A}" dt="2026-08-15T03:16:06.502" v="102" actId="1076"/>
          <ac:spMkLst>
            <pc:docMk/>
            <pc:sldMk cId="1157272181" sldId="281"/>
            <ac:spMk id="3" creationId="{E016724C-75B2-F4A0-E108-0E72054AD156}"/>
          </ac:spMkLst>
        </pc:spChg>
        <pc:picChg chg="add mod">
          <ac:chgData name="Sue Tape" userId="ffdc5aa1-9e8e-430f-9341-fa6908cf4f4e" providerId="ADAL" clId="{A2D1445E-A2AB-4452-A649-13BF9A44278A}" dt="2026-08-20T05:54:10.940" v="648" actId="14100"/>
          <ac:picMkLst>
            <pc:docMk/>
            <pc:sldMk cId="1157272181" sldId="281"/>
            <ac:picMk id="5" creationId="{1BA78780-CF59-66DA-62A8-9A0678CD9621}"/>
          </ac:picMkLst>
        </pc:picChg>
        <pc:picChg chg="add mod">
          <ac:chgData name="Sue Tape" userId="ffdc5aa1-9e8e-430f-9341-fa6908cf4f4e" providerId="ADAL" clId="{A2D1445E-A2AB-4452-A649-13BF9A44278A}" dt="2026-08-20T05:54:20.798" v="649" actId="14100"/>
          <ac:picMkLst>
            <pc:docMk/>
            <pc:sldMk cId="1157272181" sldId="281"/>
            <ac:picMk id="6" creationId="{34113845-7C74-6371-831B-E695FCF8B000}"/>
          </ac:picMkLst>
        </pc:picChg>
        <pc:picChg chg="add mod">
          <ac:chgData name="Sue Tape" userId="ffdc5aa1-9e8e-430f-9341-fa6908cf4f4e" providerId="ADAL" clId="{A2D1445E-A2AB-4452-A649-13BF9A44278A}" dt="2026-08-15T03:15:53.383" v="101" actId="1076"/>
          <ac:picMkLst>
            <pc:docMk/>
            <pc:sldMk cId="1157272181" sldId="281"/>
            <ac:picMk id="8" creationId="{B9CEEFC5-5291-8F71-A4D7-1D013FA07552}"/>
          </ac:picMkLst>
        </pc:picChg>
      </pc:sldChg>
      <pc:sldChg chg="modSp mod">
        <pc:chgData name="Sue Tape" userId="ffdc5aa1-9e8e-430f-9341-fa6908cf4f4e" providerId="ADAL" clId="{A2D1445E-A2AB-4452-A649-13BF9A44278A}" dt="2026-08-15T04:00:04.532" v="545" actId="6549"/>
        <pc:sldMkLst>
          <pc:docMk/>
          <pc:sldMk cId="4208298163" sldId="322"/>
        </pc:sldMkLst>
        <pc:spChg chg="mod">
          <ac:chgData name="Sue Tape" userId="ffdc5aa1-9e8e-430f-9341-fa6908cf4f4e" providerId="ADAL" clId="{A2D1445E-A2AB-4452-A649-13BF9A44278A}" dt="2026-08-15T04:00:04.532" v="545" actId="6549"/>
          <ac:spMkLst>
            <pc:docMk/>
            <pc:sldMk cId="4208298163" sldId="322"/>
            <ac:spMk id="3" creationId="{9955D917-8ED7-D0DF-7CA0-0AD789DEC2A8}"/>
          </ac:spMkLst>
        </pc:spChg>
      </pc:sldChg>
      <pc:sldChg chg="add del">
        <pc:chgData name="Sue Tape" userId="ffdc5aa1-9e8e-430f-9341-fa6908cf4f4e" providerId="ADAL" clId="{A2D1445E-A2AB-4452-A649-13BF9A44278A}" dt="2026-08-17T03:16:54.295" v="592"/>
        <pc:sldMkLst>
          <pc:docMk/>
          <pc:sldMk cId="1596067214" sldId="323"/>
        </pc:sldMkLst>
      </pc:sldChg>
      <pc:sldChg chg="modSp mod">
        <pc:chgData name="Sue Tape" userId="ffdc5aa1-9e8e-430f-9341-fa6908cf4f4e" providerId="ADAL" clId="{A2D1445E-A2AB-4452-A649-13BF9A44278A}" dt="2026-08-15T03:34:18.276" v="297" actId="1035"/>
        <pc:sldMkLst>
          <pc:docMk/>
          <pc:sldMk cId="1305582751" sldId="337"/>
        </pc:sldMkLst>
        <pc:spChg chg="mod">
          <ac:chgData name="Sue Tape" userId="ffdc5aa1-9e8e-430f-9341-fa6908cf4f4e" providerId="ADAL" clId="{A2D1445E-A2AB-4452-A649-13BF9A44278A}" dt="2026-08-15T03:34:18.276" v="297" actId="1035"/>
          <ac:spMkLst>
            <pc:docMk/>
            <pc:sldMk cId="1305582751" sldId="337"/>
            <ac:spMk id="2" creationId="{4946DD6A-8844-3269-38C6-DC1C971A095D}"/>
          </ac:spMkLst>
        </pc:spChg>
      </pc:sldChg>
      <pc:sldChg chg="modSp mod">
        <pc:chgData name="Sue Tape" userId="ffdc5aa1-9e8e-430f-9341-fa6908cf4f4e" providerId="ADAL" clId="{A2D1445E-A2AB-4452-A649-13BF9A44278A}" dt="2026-08-15T03:34:12.082" v="291" actId="1076"/>
        <pc:sldMkLst>
          <pc:docMk/>
          <pc:sldMk cId="1501053171" sldId="338"/>
        </pc:sldMkLst>
        <pc:spChg chg="mod">
          <ac:chgData name="Sue Tape" userId="ffdc5aa1-9e8e-430f-9341-fa6908cf4f4e" providerId="ADAL" clId="{A2D1445E-A2AB-4452-A649-13BF9A44278A}" dt="2026-08-15T03:34:12.082" v="291" actId="1076"/>
          <ac:spMkLst>
            <pc:docMk/>
            <pc:sldMk cId="1501053171" sldId="338"/>
            <ac:spMk id="2" creationId="{180932CE-4368-BF56-B0E7-52AEA68E4EB5}"/>
          </ac:spMkLst>
        </pc:spChg>
      </pc:sldChg>
      <pc:sldChg chg="add">
        <pc:chgData name="Sue Tape" userId="ffdc5aa1-9e8e-430f-9341-fa6908cf4f4e" providerId="ADAL" clId="{A2D1445E-A2AB-4452-A649-13BF9A44278A}" dt="2026-08-19T23:03:36.518" v="633"/>
        <pc:sldMkLst>
          <pc:docMk/>
          <pc:sldMk cId="3799431123" sldId="1015"/>
        </pc:sldMkLst>
      </pc:sldChg>
      <pc:sldChg chg="modSp del mod ord">
        <pc:chgData name="Sue Tape" userId="ffdc5aa1-9e8e-430f-9341-fa6908cf4f4e" providerId="ADAL" clId="{A2D1445E-A2AB-4452-A649-13BF9A44278A}" dt="2026-08-24T04:28:04.843" v="929" actId="47"/>
        <pc:sldMkLst>
          <pc:docMk/>
          <pc:sldMk cId="3841225571" sldId="2147471003"/>
        </pc:sldMkLst>
      </pc:sldChg>
      <pc:sldChg chg="add del">
        <pc:chgData name="Sue Tape" userId="ffdc5aa1-9e8e-430f-9341-fa6908cf4f4e" providerId="ADAL" clId="{A2D1445E-A2AB-4452-A649-13BF9A44278A}" dt="2026-08-21T00:01:35.096" v="893"/>
        <pc:sldMkLst>
          <pc:docMk/>
          <pc:sldMk cId="79728415" sldId="2147471004"/>
        </pc:sldMkLst>
      </pc:sldChg>
      <pc:sldChg chg="modSp add del mod modMedia">
        <pc:chgData name="Sue Tape" userId="ffdc5aa1-9e8e-430f-9341-fa6908cf4f4e" providerId="ADAL" clId="{A2D1445E-A2AB-4452-A649-13BF9A44278A}" dt="2026-08-21T06:05:51.887" v="895" actId="27784"/>
        <pc:sldMkLst>
          <pc:docMk/>
          <pc:sldMk cId="2392709144" sldId="2147471005"/>
        </pc:sldMkLst>
        <pc:picChg chg="mod">
          <ac:chgData name="Sue Tape" userId="ffdc5aa1-9e8e-430f-9341-fa6908cf4f4e" providerId="ADAL" clId="{A2D1445E-A2AB-4452-A649-13BF9A44278A}" dt="2026-08-21T06:05:51.887" v="895" actId="27784"/>
          <ac:picMkLst>
            <pc:docMk/>
            <pc:sldMk cId="2392709144" sldId="2147471005"/>
            <ac:picMk id="6" creationId="{C82D58AB-1573-78FA-27E8-033795D66279}"/>
          </ac:picMkLst>
        </pc:picChg>
      </pc:sldChg>
      <pc:sldChg chg="modSp add del mod modMedia">
        <pc:chgData name="Sue Tape" userId="ffdc5aa1-9e8e-430f-9341-fa6908cf4f4e" providerId="ADAL" clId="{A2D1445E-A2AB-4452-A649-13BF9A44278A}" dt="2026-08-21T06:08:15.415" v="899" actId="1076"/>
        <pc:sldMkLst>
          <pc:docMk/>
          <pc:sldMk cId="907614447" sldId="2147471006"/>
        </pc:sldMkLst>
        <pc:picChg chg="mod">
          <ac:chgData name="Sue Tape" userId="ffdc5aa1-9e8e-430f-9341-fa6908cf4f4e" providerId="ADAL" clId="{A2D1445E-A2AB-4452-A649-13BF9A44278A}" dt="2026-08-21T06:08:15.415" v="899" actId="1076"/>
          <ac:picMkLst>
            <pc:docMk/>
            <pc:sldMk cId="907614447" sldId="2147471006"/>
            <ac:picMk id="20" creationId="{50B9FE0A-D9AC-4641-D39B-2B2F03032AE3}"/>
          </ac:picMkLst>
        </pc:picChg>
      </pc:sldChg>
      <pc:sldChg chg="add del">
        <pc:chgData name="Sue Tape" userId="ffdc5aa1-9e8e-430f-9341-fa6908cf4f4e" providerId="ADAL" clId="{A2D1445E-A2AB-4452-A649-13BF9A44278A}" dt="2026-08-21T00:01:35.096" v="893"/>
        <pc:sldMkLst>
          <pc:docMk/>
          <pc:sldMk cId="2174193727" sldId="2147471007"/>
        </pc:sldMkLst>
      </pc:sldChg>
      <pc:sldChg chg="modSp add del mod modMedia">
        <pc:chgData name="Sue Tape" userId="ffdc5aa1-9e8e-430f-9341-fa6908cf4f4e" providerId="ADAL" clId="{A2D1445E-A2AB-4452-A649-13BF9A44278A}" dt="2026-08-21T06:06:27" v="897" actId="27784"/>
        <pc:sldMkLst>
          <pc:docMk/>
          <pc:sldMk cId="2071090094" sldId="2147471008"/>
        </pc:sldMkLst>
        <pc:picChg chg="mod">
          <ac:chgData name="Sue Tape" userId="ffdc5aa1-9e8e-430f-9341-fa6908cf4f4e" providerId="ADAL" clId="{A2D1445E-A2AB-4452-A649-13BF9A44278A}" dt="2026-08-21T06:06:27" v="897" actId="27784"/>
          <ac:picMkLst>
            <pc:docMk/>
            <pc:sldMk cId="2071090094" sldId="2147471008"/>
            <ac:picMk id="6" creationId="{28DA0843-70EA-CF9C-AF9B-0A55E4D4848B}"/>
          </ac:picMkLst>
        </pc:picChg>
      </pc:sldChg>
      <pc:sldChg chg="modSp add del mod modMedia">
        <pc:chgData name="Sue Tape" userId="ffdc5aa1-9e8e-430f-9341-fa6908cf4f4e" providerId="ADAL" clId="{A2D1445E-A2AB-4452-A649-13BF9A44278A}" dt="2026-08-21T06:06:35.630" v="898" actId="27784"/>
        <pc:sldMkLst>
          <pc:docMk/>
          <pc:sldMk cId="4090208517" sldId="2147471009"/>
        </pc:sldMkLst>
        <pc:picChg chg="mod">
          <ac:chgData name="Sue Tape" userId="ffdc5aa1-9e8e-430f-9341-fa6908cf4f4e" providerId="ADAL" clId="{A2D1445E-A2AB-4452-A649-13BF9A44278A}" dt="2026-08-21T06:06:35.630" v="898" actId="27784"/>
          <ac:picMkLst>
            <pc:docMk/>
            <pc:sldMk cId="4090208517" sldId="2147471009"/>
            <ac:picMk id="6" creationId="{A83553D6-D049-9A27-4C66-F804D4B95704}"/>
          </ac:picMkLst>
        </pc:picChg>
      </pc:sldChg>
      <pc:sldChg chg="add">
        <pc:chgData name="Sue Tape" userId="ffdc5aa1-9e8e-430f-9341-fa6908cf4f4e" providerId="ADAL" clId="{A2D1445E-A2AB-4452-A649-13BF9A44278A}" dt="2026-08-24T00:01:30.275" v="901"/>
        <pc:sldMkLst>
          <pc:docMk/>
          <pc:sldMk cId="2649046731" sldId="2147471010"/>
        </pc:sldMkLst>
      </pc:sldChg>
      <pc:sldChg chg="modSp mod">
        <pc:chgData name="Sue Tape" userId="ffdc5aa1-9e8e-430f-9341-fa6908cf4f4e" providerId="ADAL" clId="{A2D1445E-A2AB-4452-A649-13BF9A44278A}" dt="2026-08-24T04:11:48.078" v="923" actId="20577"/>
        <pc:sldMkLst>
          <pc:docMk/>
          <pc:sldMk cId="699734569" sldId="2147471011"/>
        </pc:sldMkLst>
        <pc:spChg chg="mod">
          <ac:chgData name="Sue Tape" userId="ffdc5aa1-9e8e-430f-9341-fa6908cf4f4e" providerId="ADAL" clId="{A2D1445E-A2AB-4452-A649-13BF9A44278A}" dt="2026-08-20T05:55:50.988" v="666" actId="6549"/>
          <ac:spMkLst>
            <pc:docMk/>
            <pc:sldMk cId="699734569" sldId="2147471011"/>
            <ac:spMk id="2" creationId="{7A8810CC-6CD7-DF4B-CE96-85397FA2F3BB}"/>
          </ac:spMkLst>
        </pc:spChg>
        <pc:spChg chg="mod">
          <ac:chgData name="Sue Tape" userId="ffdc5aa1-9e8e-430f-9341-fa6908cf4f4e" providerId="ADAL" clId="{A2D1445E-A2AB-4452-A649-13BF9A44278A}" dt="2026-08-24T04:11:48.078" v="923" actId="20577"/>
          <ac:spMkLst>
            <pc:docMk/>
            <pc:sldMk cId="699734569" sldId="2147471011"/>
            <ac:spMk id="12" creationId="{32127E57-10C2-5927-497E-9D6AA1D43BA5}"/>
          </ac:spMkLst>
        </pc:spChg>
      </pc:sldChg>
      <pc:sldChg chg="add">
        <pc:chgData name="Sue Tape" userId="ffdc5aa1-9e8e-430f-9341-fa6908cf4f4e" providerId="ADAL" clId="{A2D1445E-A2AB-4452-A649-13BF9A44278A}" dt="2026-08-24T00:01:30.275" v="901"/>
        <pc:sldMkLst>
          <pc:docMk/>
          <pc:sldMk cId="1174917628" sldId="2147471012"/>
        </pc:sldMkLst>
      </pc:sldChg>
      <pc:sldChg chg="delSp modSp mod">
        <pc:chgData name="Sue Tape" userId="ffdc5aa1-9e8e-430f-9341-fa6908cf4f4e" providerId="ADAL" clId="{A2D1445E-A2AB-4452-A649-13BF9A44278A}" dt="2026-08-24T04:11:56.260" v="925" actId="478"/>
        <pc:sldMkLst>
          <pc:docMk/>
          <pc:sldMk cId="1707617188" sldId="2147471013"/>
        </pc:sldMkLst>
        <pc:spChg chg="mod">
          <ac:chgData name="Sue Tape" userId="ffdc5aa1-9e8e-430f-9341-fa6908cf4f4e" providerId="ADAL" clId="{A2D1445E-A2AB-4452-A649-13BF9A44278A}" dt="2026-08-20T05:56:21.229" v="700" actId="6549"/>
          <ac:spMkLst>
            <pc:docMk/>
            <pc:sldMk cId="1707617188" sldId="2147471013"/>
            <ac:spMk id="2" creationId="{B74BE6D8-9323-7244-3A79-FB335FA7ED69}"/>
          </ac:spMkLst>
        </pc:spChg>
        <pc:spChg chg="del">
          <ac:chgData name="Sue Tape" userId="ffdc5aa1-9e8e-430f-9341-fa6908cf4f4e" providerId="ADAL" clId="{A2D1445E-A2AB-4452-A649-13BF9A44278A}" dt="2026-08-24T04:11:53.745" v="924" actId="478"/>
          <ac:spMkLst>
            <pc:docMk/>
            <pc:sldMk cId="1707617188" sldId="2147471013"/>
            <ac:spMk id="11" creationId="{18F0236D-72A8-49E0-27C3-0F0DFF73022F}"/>
          </ac:spMkLst>
        </pc:spChg>
        <pc:spChg chg="del">
          <ac:chgData name="Sue Tape" userId="ffdc5aa1-9e8e-430f-9341-fa6908cf4f4e" providerId="ADAL" clId="{A2D1445E-A2AB-4452-A649-13BF9A44278A}" dt="2026-08-24T04:11:56.260" v="925" actId="478"/>
          <ac:spMkLst>
            <pc:docMk/>
            <pc:sldMk cId="1707617188" sldId="2147471013"/>
            <ac:spMk id="12" creationId="{CB29C319-EA25-D54F-BA65-F68EFE0DEC07}"/>
          </ac:spMkLst>
        </pc:spChg>
      </pc:sldChg>
      <pc:sldChg chg="modSp del mod">
        <pc:chgData name="Sue Tape" userId="ffdc5aa1-9e8e-430f-9341-fa6908cf4f4e" providerId="ADAL" clId="{A2D1445E-A2AB-4452-A649-13BF9A44278A}" dt="2026-08-24T23:58:57.290" v="946" actId="47"/>
        <pc:sldMkLst>
          <pc:docMk/>
          <pc:sldMk cId="3772186610" sldId="2147471016"/>
        </pc:sldMkLst>
      </pc:sldChg>
      <pc:sldChg chg="del">
        <pc:chgData name="Sue Tape" userId="ffdc5aa1-9e8e-430f-9341-fa6908cf4f4e" providerId="ADAL" clId="{A2D1445E-A2AB-4452-A649-13BF9A44278A}" dt="2026-08-24T23:58:59.575" v="947" actId="47"/>
        <pc:sldMkLst>
          <pc:docMk/>
          <pc:sldMk cId="636666169" sldId="2147471018"/>
        </pc:sldMkLst>
      </pc:sldChg>
      <pc:sldChg chg="del">
        <pc:chgData name="Sue Tape" userId="ffdc5aa1-9e8e-430f-9341-fa6908cf4f4e" providerId="ADAL" clId="{A2D1445E-A2AB-4452-A649-13BF9A44278A}" dt="2026-08-24T04:28:03.336" v="928" actId="47"/>
        <pc:sldMkLst>
          <pc:docMk/>
          <pc:sldMk cId="1814386496" sldId="2147471019"/>
        </pc:sldMkLst>
      </pc:sldChg>
      <pc:sldChg chg="modSp add mod ord">
        <pc:chgData name="Sue Tape" userId="ffdc5aa1-9e8e-430f-9341-fa6908cf4f4e" providerId="ADAL" clId="{A2D1445E-A2AB-4452-A649-13BF9A44278A}" dt="2026-08-15T03:24:19.037" v="221"/>
        <pc:sldMkLst>
          <pc:docMk/>
          <pc:sldMk cId="2254617550" sldId="2147471022"/>
        </pc:sldMkLst>
        <pc:spChg chg="mod">
          <ac:chgData name="Sue Tape" userId="ffdc5aa1-9e8e-430f-9341-fa6908cf4f4e" providerId="ADAL" clId="{A2D1445E-A2AB-4452-A649-13BF9A44278A}" dt="2026-08-15T03:23:14.707" v="203" actId="20577"/>
          <ac:spMkLst>
            <pc:docMk/>
            <pc:sldMk cId="2254617550" sldId="2147471022"/>
            <ac:spMk id="2" creationId="{3ED1674B-C63C-DC69-EB72-5851B1709C92}"/>
          </ac:spMkLst>
        </pc:spChg>
      </pc:sldChg>
      <pc:sldChg chg="add">
        <pc:chgData name="Sue Tape" userId="ffdc5aa1-9e8e-430f-9341-fa6908cf4f4e" providerId="ADAL" clId="{A2D1445E-A2AB-4452-A649-13BF9A44278A}" dt="2026-08-15T03:31:42.907" v="261"/>
        <pc:sldMkLst>
          <pc:docMk/>
          <pc:sldMk cId="3285124969" sldId="2147471024"/>
        </pc:sldMkLst>
      </pc:sldChg>
      <pc:sldChg chg="modSp add mod">
        <pc:chgData name="Sue Tape" userId="ffdc5aa1-9e8e-430f-9341-fa6908cf4f4e" providerId="ADAL" clId="{A2D1445E-A2AB-4452-A649-13BF9A44278A}" dt="2026-08-20T06:00:39.726" v="745" actId="27636"/>
        <pc:sldMkLst>
          <pc:docMk/>
          <pc:sldMk cId="3671539631" sldId="2147471025"/>
        </pc:sldMkLst>
        <pc:spChg chg="mod">
          <ac:chgData name="Sue Tape" userId="ffdc5aa1-9e8e-430f-9341-fa6908cf4f4e" providerId="ADAL" clId="{A2D1445E-A2AB-4452-A649-13BF9A44278A}" dt="2026-08-20T06:00:39.726" v="745" actId="27636"/>
          <ac:spMkLst>
            <pc:docMk/>
            <pc:sldMk cId="3671539631" sldId="2147471025"/>
            <ac:spMk id="2" creationId="{832E9E50-4ED7-BCD9-C40D-DE6DF7AF9CF7}"/>
          </ac:spMkLst>
        </pc:spChg>
      </pc:sldChg>
      <pc:sldChg chg="add">
        <pc:chgData name="Sue Tape" userId="ffdc5aa1-9e8e-430f-9341-fa6908cf4f4e" providerId="ADAL" clId="{A2D1445E-A2AB-4452-A649-13BF9A44278A}" dt="2026-08-17T00:12:37.889" v="576"/>
        <pc:sldMkLst>
          <pc:docMk/>
          <pc:sldMk cId="0" sldId="2147471026"/>
        </pc:sldMkLst>
      </pc:sldChg>
      <pc:sldChg chg="modSp add mod">
        <pc:chgData name="Sue Tape" userId="ffdc5aa1-9e8e-430f-9341-fa6908cf4f4e" providerId="ADAL" clId="{A2D1445E-A2AB-4452-A649-13BF9A44278A}" dt="2026-08-17T00:14:06.059" v="578" actId="27636"/>
        <pc:sldMkLst>
          <pc:docMk/>
          <pc:sldMk cId="0" sldId="2147471027"/>
        </pc:sldMkLst>
        <pc:spChg chg="mod">
          <ac:chgData name="Sue Tape" userId="ffdc5aa1-9e8e-430f-9341-fa6908cf4f4e" providerId="ADAL" clId="{A2D1445E-A2AB-4452-A649-13BF9A44278A}" dt="2026-08-17T00:14:06.059" v="578" actId="27636"/>
          <ac:spMkLst>
            <pc:docMk/>
            <pc:sldMk cId="0" sldId="2147471027"/>
            <ac:spMk id="137" creationId="{00000000-0000-0000-0000-000000000000}"/>
          </ac:spMkLst>
        </pc:spChg>
      </pc:sldChg>
      <pc:sldChg chg="add">
        <pc:chgData name="Sue Tape" userId="ffdc5aa1-9e8e-430f-9341-fa6908cf4f4e" providerId="ADAL" clId="{A2D1445E-A2AB-4452-A649-13BF9A44278A}" dt="2026-08-17T00:15:53.042" v="582"/>
        <pc:sldMkLst>
          <pc:docMk/>
          <pc:sldMk cId="1948766734" sldId="2147471028"/>
        </pc:sldMkLst>
      </pc:sldChg>
      <pc:sldChg chg="modSp add mod">
        <pc:chgData name="Sue Tape" userId="ffdc5aa1-9e8e-430f-9341-fa6908cf4f4e" providerId="ADAL" clId="{A2D1445E-A2AB-4452-A649-13BF9A44278A}" dt="2026-08-17T00:15:58.291" v="585" actId="6549"/>
        <pc:sldMkLst>
          <pc:docMk/>
          <pc:sldMk cId="8163421" sldId="2147471029"/>
        </pc:sldMkLst>
        <pc:spChg chg="mod">
          <ac:chgData name="Sue Tape" userId="ffdc5aa1-9e8e-430f-9341-fa6908cf4f4e" providerId="ADAL" clId="{A2D1445E-A2AB-4452-A649-13BF9A44278A}" dt="2026-08-17T00:15:58.291" v="585" actId="6549"/>
          <ac:spMkLst>
            <pc:docMk/>
            <pc:sldMk cId="8163421" sldId="2147471029"/>
            <ac:spMk id="2" creationId="{46D5EE4F-9C60-A617-E4AB-E960F5655619}"/>
          </ac:spMkLst>
        </pc:spChg>
      </pc:sldChg>
      <pc:sldChg chg="delSp add del mod">
        <pc:chgData name="Sue Tape" userId="ffdc5aa1-9e8e-430f-9341-fa6908cf4f4e" providerId="ADAL" clId="{A2D1445E-A2AB-4452-A649-13BF9A44278A}" dt="2026-08-24T23:56:55.723" v="945" actId="47"/>
        <pc:sldMkLst>
          <pc:docMk/>
          <pc:sldMk cId="3307705242" sldId="2147471031"/>
        </pc:sldMkLst>
        <pc:spChg chg="del">
          <ac:chgData name="Sue Tape" userId="ffdc5aa1-9e8e-430f-9341-fa6908cf4f4e" providerId="ADAL" clId="{A2D1445E-A2AB-4452-A649-13BF9A44278A}" dt="2026-08-24T23:45:25.517" v="944" actId="478"/>
          <ac:spMkLst>
            <pc:docMk/>
            <pc:sldMk cId="3307705242" sldId="2147471031"/>
            <ac:spMk id="11" creationId="{B19FDAB2-7ADE-E4FB-3B7C-AD33F7BD4636}"/>
          </ac:spMkLst>
        </pc:spChg>
        <pc:spChg chg="del">
          <ac:chgData name="Sue Tape" userId="ffdc5aa1-9e8e-430f-9341-fa6908cf4f4e" providerId="ADAL" clId="{A2D1445E-A2AB-4452-A649-13BF9A44278A}" dt="2026-08-24T23:45:25.517" v="944" actId="478"/>
          <ac:spMkLst>
            <pc:docMk/>
            <pc:sldMk cId="3307705242" sldId="2147471031"/>
            <ac:spMk id="12" creationId="{129ACB15-20AF-96C2-E78C-9A6E0749E01E}"/>
          </ac:spMkLst>
        </pc:spChg>
      </pc:sldChg>
      <pc:sldChg chg="addSp modSp new modAnim">
        <pc:chgData name="Sue Tape" userId="ffdc5aa1-9e8e-430f-9341-fa6908cf4f4e" providerId="ADAL" clId="{A2D1445E-A2AB-4452-A649-13BF9A44278A}" dt="2026-08-17T00:17:39.981" v="589"/>
        <pc:sldMkLst>
          <pc:docMk/>
          <pc:sldMk cId="893725635" sldId="2147471032"/>
        </pc:sldMkLst>
        <pc:picChg chg="add mod">
          <ac:chgData name="Sue Tape" userId="ffdc5aa1-9e8e-430f-9341-fa6908cf4f4e" providerId="ADAL" clId="{A2D1445E-A2AB-4452-A649-13BF9A44278A}" dt="2026-08-17T00:17:39.981" v="589"/>
          <ac:picMkLst>
            <pc:docMk/>
            <pc:sldMk cId="893725635" sldId="2147471032"/>
            <ac:picMk id="2" creationId="{E6116F6A-A65F-9575-4BF2-81D62D497134}"/>
          </ac:picMkLst>
        </pc:picChg>
      </pc:sldChg>
      <pc:sldChg chg="add del">
        <pc:chgData name="Sue Tape" userId="ffdc5aa1-9e8e-430f-9341-fa6908cf4f4e" providerId="ADAL" clId="{A2D1445E-A2AB-4452-A649-13BF9A44278A}" dt="2026-08-17T03:16:54.295" v="592"/>
        <pc:sldMkLst>
          <pc:docMk/>
          <pc:sldMk cId="584830754" sldId="2147471033"/>
        </pc:sldMkLst>
      </pc:sldChg>
      <pc:sldChg chg="add del ord">
        <pc:chgData name="Sue Tape" userId="ffdc5aa1-9e8e-430f-9341-fa6908cf4f4e" providerId="ADAL" clId="{A2D1445E-A2AB-4452-A649-13BF9A44278A}" dt="2026-08-24T23:33:06.591" v="933" actId="47"/>
        <pc:sldMkLst>
          <pc:docMk/>
          <pc:sldMk cId="1951565229" sldId="2147471034"/>
        </pc:sldMkLst>
      </pc:sldChg>
      <pc:sldChg chg="add del">
        <pc:chgData name="Sue Tape" userId="ffdc5aa1-9e8e-430f-9341-fa6908cf4f4e" providerId="ADAL" clId="{A2D1445E-A2AB-4452-A649-13BF9A44278A}" dt="2026-08-17T03:16:54.295" v="592"/>
        <pc:sldMkLst>
          <pc:docMk/>
          <pc:sldMk cId="3719364754" sldId="2147471035"/>
        </pc:sldMkLst>
      </pc:sldChg>
      <pc:sldChg chg="add">
        <pc:chgData name="Sue Tape" userId="ffdc5aa1-9e8e-430f-9341-fa6908cf4f4e" providerId="ADAL" clId="{A2D1445E-A2AB-4452-A649-13BF9A44278A}" dt="2026-08-17T03:16:54.295" v="592"/>
        <pc:sldMkLst>
          <pc:docMk/>
          <pc:sldMk cId="543828149" sldId="2147471036"/>
        </pc:sldMkLst>
      </pc:sldChg>
      <pc:sldChg chg="add">
        <pc:chgData name="Sue Tape" userId="ffdc5aa1-9e8e-430f-9341-fa6908cf4f4e" providerId="ADAL" clId="{A2D1445E-A2AB-4452-A649-13BF9A44278A}" dt="2026-08-17T03:16:54.295" v="592"/>
        <pc:sldMkLst>
          <pc:docMk/>
          <pc:sldMk cId="2080334930" sldId="2147471037"/>
        </pc:sldMkLst>
      </pc:sldChg>
      <pc:sldChg chg="add">
        <pc:chgData name="Sue Tape" userId="ffdc5aa1-9e8e-430f-9341-fa6908cf4f4e" providerId="ADAL" clId="{A2D1445E-A2AB-4452-A649-13BF9A44278A}" dt="2026-08-17T03:16:54.295" v="592"/>
        <pc:sldMkLst>
          <pc:docMk/>
          <pc:sldMk cId="2797838251" sldId="2147471038"/>
        </pc:sldMkLst>
      </pc:sldChg>
      <pc:sldChg chg="add">
        <pc:chgData name="Sue Tape" userId="ffdc5aa1-9e8e-430f-9341-fa6908cf4f4e" providerId="ADAL" clId="{A2D1445E-A2AB-4452-A649-13BF9A44278A}" dt="2026-08-17T03:16:54.295" v="592"/>
        <pc:sldMkLst>
          <pc:docMk/>
          <pc:sldMk cId="1103432499" sldId="2147471039"/>
        </pc:sldMkLst>
      </pc:sldChg>
      <pc:sldChg chg="add">
        <pc:chgData name="Sue Tape" userId="ffdc5aa1-9e8e-430f-9341-fa6908cf4f4e" providerId="ADAL" clId="{A2D1445E-A2AB-4452-A649-13BF9A44278A}" dt="2026-08-17T03:16:54.295" v="592"/>
        <pc:sldMkLst>
          <pc:docMk/>
          <pc:sldMk cId="247731033" sldId="2147471040"/>
        </pc:sldMkLst>
      </pc:sldChg>
      <pc:sldChg chg="add">
        <pc:chgData name="Sue Tape" userId="ffdc5aa1-9e8e-430f-9341-fa6908cf4f4e" providerId="ADAL" clId="{A2D1445E-A2AB-4452-A649-13BF9A44278A}" dt="2026-08-18T00:29:16.972" v="596"/>
        <pc:sldMkLst>
          <pc:docMk/>
          <pc:sldMk cId="199441012" sldId="2147471041"/>
        </pc:sldMkLst>
      </pc:sldChg>
      <pc:sldChg chg="add">
        <pc:chgData name="Sue Tape" userId="ffdc5aa1-9e8e-430f-9341-fa6908cf4f4e" providerId="ADAL" clId="{A2D1445E-A2AB-4452-A649-13BF9A44278A}" dt="2026-08-18T00:29:16.972" v="596"/>
        <pc:sldMkLst>
          <pc:docMk/>
          <pc:sldMk cId="4125498610" sldId="2147471042"/>
        </pc:sldMkLst>
      </pc:sldChg>
      <pc:sldChg chg="add">
        <pc:chgData name="Sue Tape" userId="ffdc5aa1-9e8e-430f-9341-fa6908cf4f4e" providerId="ADAL" clId="{A2D1445E-A2AB-4452-A649-13BF9A44278A}" dt="2026-08-18T00:29:16.972" v="596"/>
        <pc:sldMkLst>
          <pc:docMk/>
          <pc:sldMk cId="6552141" sldId="2147471043"/>
        </pc:sldMkLst>
      </pc:sldChg>
      <pc:sldChg chg="add">
        <pc:chgData name="Sue Tape" userId="ffdc5aa1-9e8e-430f-9341-fa6908cf4f4e" providerId="ADAL" clId="{A2D1445E-A2AB-4452-A649-13BF9A44278A}" dt="2026-08-18T00:29:16.972" v="596"/>
        <pc:sldMkLst>
          <pc:docMk/>
          <pc:sldMk cId="4015848775" sldId="2147471044"/>
        </pc:sldMkLst>
      </pc:sldChg>
      <pc:sldChg chg="add">
        <pc:chgData name="Sue Tape" userId="ffdc5aa1-9e8e-430f-9341-fa6908cf4f4e" providerId="ADAL" clId="{A2D1445E-A2AB-4452-A649-13BF9A44278A}" dt="2026-08-18T00:29:16.972" v="596"/>
        <pc:sldMkLst>
          <pc:docMk/>
          <pc:sldMk cId="2326662379" sldId="2147471045"/>
        </pc:sldMkLst>
      </pc:sldChg>
      <pc:sldChg chg="add">
        <pc:chgData name="Sue Tape" userId="ffdc5aa1-9e8e-430f-9341-fa6908cf4f4e" providerId="ADAL" clId="{A2D1445E-A2AB-4452-A649-13BF9A44278A}" dt="2026-08-18T00:29:16.972" v="596"/>
        <pc:sldMkLst>
          <pc:docMk/>
          <pc:sldMk cId="4186579768" sldId="2147471046"/>
        </pc:sldMkLst>
      </pc:sldChg>
      <pc:sldChg chg="add">
        <pc:chgData name="Sue Tape" userId="ffdc5aa1-9e8e-430f-9341-fa6908cf4f4e" providerId="ADAL" clId="{A2D1445E-A2AB-4452-A649-13BF9A44278A}" dt="2026-08-18T00:29:16.972" v="596"/>
        <pc:sldMkLst>
          <pc:docMk/>
          <pc:sldMk cId="997635790" sldId="2147471047"/>
        </pc:sldMkLst>
      </pc:sldChg>
      <pc:sldChg chg="add">
        <pc:chgData name="Sue Tape" userId="ffdc5aa1-9e8e-430f-9341-fa6908cf4f4e" providerId="ADAL" clId="{A2D1445E-A2AB-4452-A649-13BF9A44278A}" dt="2026-08-18T00:35:55.367" v="597"/>
        <pc:sldMkLst>
          <pc:docMk/>
          <pc:sldMk cId="3082106877" sldId="2147471048"/>
        </pc:sldMkLst>
      </pc:sldChg>
      <pc:sldChg chg="add">
        <pc:chgData name="Sue Tape" userId="ffdc5aa1-9e8e-430f-9341-fa6908cf4f4e" providerId="ADAL" clId="{A2D1445E-A2AB-4452-A649-13BF9A44278A}" dt="2026-08-18T00:35:55.367" v="597"/>
        <pc:sldMkLst>
          <pc:docMk/>
          <pc:sldMk cId="2053406609" sldId="2147471049"/>
        </pc:sldMkLst>
      </pc:sldChg>
      <pc:sldChg chg="add">
        <pc:chgData name="Sue Tape" userId="ffdc5aa1-9e8e-430f-9341-fa6908cf4f4e" providerId="ADAL" clId="{A2D1445E-A2AB-4452-A649-13BF9A44278A}" dt="2026-08-18T00:35:55.367" v="597"/>
        <pc:sldMkLst>
          <pc:docMk/>
          <pc:sldMk cId="2130185492" sldId="2147471050"/>
        </pc:sldMkLst>
      </pc:sldChg>
      <pc:sldChg chg="add">
        <pc:chgData name="Sue Tape" userId="ffdc5aa1-9e8e-430f-9341-fa6908cf4f4e" providerId="ADAL" clId="{A2D1445E-A2AB-4452-A649-13BF9A44278A}" dt="2026-08-18T00:35:55.367" v="597"/>
        <pc:sldMkLst>
          <pc:docMk/>
          <pc:sldMk cId="67291010" sldId="2147471051"/>
        </pc:sldMkLst>
      </pc:sldChg>
      <pc:sldChg chg="add">
        <pc:chgData name="Sue Tape" userId="ffdc5aa1-9e8e-430f-9341-fa6908cf4f4e" providerId="ADAL" clId="{A2D1445E-A2AB-4452-A649-13BF9A44278A}" dt="2026-08-18T00:35:55.367" v="597"/>
        <pc:sldMkLst>
          <pc:docMk/>
          <pc:sldMk cId="2145145525" sldId="2147471052"/>
        </pc:sldMkLst>
      </pc:sldChg>
      <pc:sldChg chg="add">
        <pc:chgData name="Sue Tape" userId="ffdc5aa1-9e8e-430f-9341-fa6908cf4f4e" providerId="ADAL" clId="{A2D1445E-A2AB-4452-A649-13BF9A44278A}" dt="2026-08-18T02:21:40.760" v="600"/>
        <pc:sldMkLst>
          <pc:docMk/>
          <pc:sldMk cId="3092096623" sldId="2147471053"/>
        </pc:sldMkLst>
      </pc:sldChg>
      <pc:sldChg chg="delSp add mod">
        <pc:chgData name="Sue Tape" userId="ffdc5aa1-9e8e-430f-9341-fa6908cf4f4e" providerId="ADAL" clId="{A2D1445E-A2AB-4452-A649-13BF9A44278A}" dt="2026-08-18T02:21:52.179" v="601" actId="478"/>
        <pc:sldMkLst>
          <pc:docMk/>
          <pc:sldMk cId="4066157587" sldId="2147471054"/>
        </pc:sldMkLst>
      </pc:sldChg>
      <pc:sldChg chg="add">
        <pc:chgData name="Sue Tape" userId="ffdc5aa1-9e8e-430f-9341-fa6908cf4f4e" providerId="ADAL" clId="{A2D1445E-A2AB-4452-A649-13BF9A44278A}" dt="2026-08-18T02:21:40.760" v="600"/>
        <pc:sldMkLst>
          <pc:docMk/>
          <pc:sldMk cId="321213852" sldId="2147471055"/>
        </pc:sldMkLst>
      </pc:sldChg>
      <pc:sldChg chg="add del">
        <pc:chgData name="Sue Tape" userId="ffdc5aa1-9e8e-430f-9341-fa6908cf4f4e" providerId="ADAL" clId="{A2D1445E-A2AB-4452-A649-13BF9A44278A}" dt="2026-08-18T02:21:40.760" v="600"/>
        <pc:sldMkLst>
          <pc:docMk/>
          <pc:sldMk cId="69188764" sldId="2147471056"/>
        </pc:sldMkLst>
      </pc:sldChg>
      <pc:sldChg chg="add del">
        <pc:chgData name="Sue Tape" userId="ffdc5aa1-9e8e-430f-9341-fa6908cf4f4e" providerId="ADAL" clId="{A2D1445E-A2AB-4452-A649-13BF9A44278A}" dt="2026-08-18T02:21:40.760" v="600"/>
        <pc:sldMkLst>
          <pc:docMk/>
          <pc:sldMk cId="427478335" sldId="2147471057"/>
        </pc:sldMkLst>
      </pc:sldChg>
      <pc:sldChg chg="add">
        <pc:chgData name="Sue Tape" userId="ffdc5aa1-9e8e-430f-9341-fa6908cf4f4e" providerId="ADAL" clId="{A2D1445E-A2AB-4452-A649-13BF9A44278A}" dt="2026-08-18T02:21:40.760" v="600"/>
        <pc:sldMkLst>
          <pc:docMk/>
          <pc:sldMk cId="3669292020" sldId="2147471058"/>
        </pc:sldMkLst>
      </pc:sldChg>
      <pc:sldChg chg="add">
        <pc:chgData name="Sue Tape" userId="ffdc5aa1-9e8e-430f-9341-fa6908cf4f4e" providerId="ADAL" clId="{A2D1445E-A2AB-4452-A649-13BF9A44278A}" dt="2026-08-18T02:21:40.760" v="600"/>
        <pc:sldMkLst>
          <pc:docMk/>
          <pc:sldMk cId="4261653368" sldId="2147471059"/>
        </pc:sldMkLst>
      </pc:sldChg>
      <pc:sldChg chg="add">
        <pc:chgData name="Sue Tape" userId="ffdc5aa1-9e8e-430f-9341-fa6908cf4f4e" providerId="ADAL" clId="{A2D1445E-A2AB-4452-A649-13BF9A44278A}" dt="2026-08-18T02:21:40.760" v="600"/>
        <pc:sldMkLst>
          <pc:docMk/>
          <pc:sldMk cId="121894216" sldId="2147471061"/>
        </pc:sldMkLst>
      </pc:sldChg>
      <pc:sldChg chg="add">
        <pc:chgData name="Sue Tape" userId="ffdc5aa1-9e8e-430f-9341-fa6908cf4f4e" providerId="ADAL" clId="{A2D1445E-A2AB-4452-A649-13BF9A44278A}" dt="2026-08-18T09:13:19.190" v="603"/>
        <pc:sldMkLst>
          <pc:docMk/>
          <pc:sldMk cId="2989387006" sldId="2147471062"/>
        </pc:sldMkLst>
      </pc:sldChg>
      <pc:sldChg chg="add">
        <pc:chgData name="Sue Tape" userId="ffdc5aa1-9e8e-430f-9341-fa6908cf4f4e" providerId="ADAL" clId="{A2D1445E-A2AB-4452-A649-13BF9A44278A}" dt="2026-08-18T09:13:19.190" v="603"/>
        <pc:sldMkLst>
          <pc:docMk/>
          <pc:sldMk cId="1961179493" sldId="2147471063"/>
        </pc:sldMkLst>
      </pc:sldChg>
      <pc:sldChg chg="add">
        <pc:chgData name="Sue Tape" userId="ffdc5aa1-9e8e-430f-9341-fa6908cf4f4e" providerId="ADAL" clId="{A2D1445E-A2AB-4452-A649-13BF9A44278A}" dt="2026-08-18T09:13:19.190" v="603"/>
        <pc:sldMkLst>
          <pc:docMk/>
          <pc:sldMk cId="2141579511" sldId="2147471064"/>
        </pc:sldMkLst>
      </pc:sldChg>
      <pc:sldChg chg="add">
        <pc:chgData name="Sue Tape" userId="ffdc5aa1-9e8e-430f-9341-fa6908cf4f4e" providerId="ADAL" clId="{A2D1445E-A2AB-4452-A649-13BF9A44278A}" dt="2026-08-18T09:13:19.190" v="603"/>
        <pc:sldMkLst>
          <pc:docMk/>
          <pc:sldMk cId="1413553576" sldId="2147471065"/>
        </pc:sldMkLst>
      </pc:sldChg>
      <pc:sldChg chg="add">
        <pc:chgData name="Sue Tape" userId="ffdc5aa1-9e8e-430f-9341-fa6908cf4f4e" providerId="ADAL" clId="{A2D1445E-A2AB-4452-A649-13BF9A44278A}" dt="2026-08-18T09:13:19.190" v="603"/>
        <pc:sldMkLst>
          <pc:docMk/>
          <pc:sldMk cId="628002285" sldId="2147471066"/>
        </pc:sldMkLst>
      </pc:sldChg>
      <pc:sldChg chg="add">
        <pc:chgData name="Sue Tape" userId="ffdc5aa1-9e8e-430f-9341-fa6908cf4f4e" providerId="ADAL" clId="{A2D1445E-A2AB-4452-A649-13BF9A44278A}" dt="2026-08-18T09:13:19.190" v="603"/>
        <pc:sldMkLst>
          <pc:docMk/>
          <pc:sldMk cId="3359038860" sldId="2147471067"/>
        </pc:sldMkLst>
      </pc:sldChg>
      <pc:sldChg chg="modSp add mod">
        <pc:chgData name="Sue Tape" userId="ffdc5aa1-9e8e-430f-9341-fa6908cf4f4e" providerId="ADAL" clId="{A2D1445E-A2AB-4452-A649-13BF9A44278A}" dt="2026-08-18T09:14:42.305" v="616" actId="1036"/>
        <pc:sldMkLst>
          <pc:docMk/>
          <pc:sldMk cId="1097266173" sldId="2147471068"/>
        </pc:sldMkLst>
        <pc:spChg chg="mod">
          <ac:chgData name="Sue Tape" userId="ffdc5aa1-9e8e-430f-9341-fa6908cf4f4e" providerId="ADAL" clId="{A2D1445E-A2AB-4452-A649-13BF9A44278A}" dt="2026-08-18T09:14:42.305" v="616" actId="1036"/>
          <ac:spMkLst>
            <pc:docMk/>
            <pc:sldMk cId="1097266173" sldId="2147471068"/>
            <ac:spMk id="2" creationId="{B6592C10-6FD1-9F94-8C2D-D4FB87E97421}"/>
          </ac:spMkLst>
        </pc:spChg>
        <pc:spChg chg="mod">
          <ac:chgData name="Sue Tape" userId="ffdc5aa1-9e8e-430f-9341-fa6908cf4f4e" providerId="ADAL" clId="{A2D1445E-A2AB-4452-A649-13BF9A44278A}" dt="2026-08-18T09:14:42.305" v="616" actId="1036"/>
          <ac:spMkLst>
            <pc:docMk/>
            <pc:sldMk cId="1097266173" sldId="2147471068"/>
            <ac:spMk id="3" creationId="{D1E833F4-6F4E-F96D-12D3-8A3F9CD8CE45}"/>
          </ac:spMkLst>
        </pc:spChg>
      </pc:sldChg>
      <pc:sldChg chg="add">
        <pc:chgData name="Sue Tape" userId="ffdc5aa1-9e8e-430f-9341-fa6908cf4f4e" providerId="ADAL" clId="{A2D1445E-A2AB-4452-A649-13BF9A44278A}" dt="2026-08-18T09:13:19.190" v="603"/>
        <pc:sldMkLst>
          <pc:docMk/>
          <pc:sldMk cId="801530385" sldId="2147471069"/>
        </pc:sldMkLst>
      </pc:sldChg>
      <pc:sldChg chg="modSp add mod">
        <pc:chgData name="Sue Tape" userId="ffdc5aa1-9e8e-430f-9341-fa6908cf4f4e" providerId="ADAL" clId="{A2D1445E-A2AB-4452-A649-13BF9A44278A}" dt="2026-08-18T09:24:05.321" v="619" actId="1076"/>
        <pc:sldMkLst>
          <pc:docMk/>
          <pc:sldMk cId="3297424347" sldId="2147471071"/>
        </pc:sldMkLst>
        <pc:spChg chg="mod">
          <ac:chgData name="Sue Tape" userId="ffdc5aa1-9e8e-430f-9341-fa6908cf4f4e" providerId="ADAL" clId="{A2D1445E-A2AB-4452-A649-13BF9A44278A}" dt="2026-08-18T09:24:05.321" v="619" actId="1076"/>
          <ac:spMkLst>
            <pc:docMk/>
            <pc:sldMk cId="3297424347" sldId="2147471071"/>
            <ac:spMk id="2" creationId="{B6058ED3-A6BA-3180-B0A8-8CFCB94B0FB3}"/>
          </ac:spMkLst>
        </pc:spChg>
      </pc:sldChg>
      <pc:sldChg chg="add">
        <pc:chgData name="Sue Tape" userId="ffdc5aa1-9e8e-430f-9341-fa6908cf4f4e" providerId="ADAL" clId="{A2D1445E-A2AB-4452-A649-13BF9A44278A}" dt="2026-08-18T09:23:40.670" v="617"/>
        <pc:sldMkLst>
          <pc:docMk/>
          <pc:sldMk cId="3857936277" sldId="2147471072"/>
        </pc:sldMkLst>
      </pc:sldChg>
      <pc:sldChg chg="add">
        <pc:chgData name="Sue Tape" userId="ffdc5aa1-9e8e-430f-9341-fa6908cf4f4e" providerId="ADAL" clId="{A2D1445E-A2AB-4452-A649-13BF9A44278A}" dt="2026-08-18T09:23:40.670" v="617"/>
        <pc:sldMkLst>
          <pc:docMk/>
          <pc:sldMk cId="361187178" sldId="2147471073"/>
        </pc:sldMkLst>
      </pc:sldChg>
      <pc:sldChg chg="add">
        <pc:chgData name="Sue Tape" userId="ffdc5aa1-9e8e-430f-9341-fa6908cf4f4e" providerId="ADAL" clId="{A2D1445E-A2AB-4452-A649-13BF9A44278A}" dt="2026-08-18T09:23:40.670" v="617"/>
        <pc:sldMkLst>
          <pc:docMk/>
          <pc:sldMk cId="357716121" sldId="2147471074"/>
        </pc:sldMkLst>
      </pc:sldChg>
      <pc:sldChg chg="add">
        <pc:chgData name="Sue Tape" userId="ffdc5aa1-9e8e-430f-9341-fa6908cf4f4e" providerId="ADAL" clId="{A2D1445E-A2AB-4452-A649-13BF9A44278A}" dt="2026-08-18T09:23:40.670" v="617"/>
        <pc:sldMkLst>
          <pc:docMk/>
          <pc:sldMk cId="3134720480" sldId="2147471075"/>
        </pc:sldMkLst>
      </pc:sldChg>
      <pc:sldChg chg="modSp add mod">
        <pc:chgData name="Sue Tape" userId="ffdc5aa1-9e8e-430f-9341-fa6908cf4f4e" providerId="ADAL" clId="{A2D1445E-A2AB-4452-A649-13BF9A44278A}" dt="2026-08-18T09:24:18.553" v="629" actId="1036"/>
        <pc:sldMkLst>
          <pc:docMk/>
          <pc:sldMk cId="806361002" sldId="2147471076"/>
        </pc:sldMkLst>
        <pc:spChg chg="mod">
          <ac:chgData name="Sue Tape" userId="ffdc5aa1-9e8e-430f-9341-fa6908cf4f4e" providerId="ADAL" clId="{A2D1445E-A2AB-4452-A649-13BF9A44278A}" dt="2026-08-18T09:24:18.553" v="629" actId="1036"/>
          <ac:spMkLst>
            <pc:docMk/>
            <pc:sldMk cId="806361002" sldId="2147471076"/>
            <ac:spMk id="2" creationId="{F32E40DD-CBA9-5F90-4148-3AA4824CCAB6}"/>
          </ac:spMkLst>
        </pc:spChg>
      </pc:sldChg>
      <pc:sldChg chg="add">
        <pc:chgData name="Sue Tape" userId="ffdc5aa1-9e8e-430f-9341-fa6908cf4f4e" providerId="ADAL" clId="{A2D1445E-A2AB-4452-A649-13BF9A44278A}" dt="2026-08-18T09:23:40.670" v="617"/>
        <pc:sldMkLst>
          <pc:docMk/>
          <pc:sldMk cId="2215126762" sldId="2147471077"/>
        </pc:sldMkLst>
      </pc:sldChg>
      <pc:sldChg chg="add">
        <pc:chgData name="Sue Tape" userId="ffdc5aa1-9e8e-430f-9341-fa6908cf4f4e" providerId="ADAL" clId="{A2D1445E-A2AB-4452-A649-13BF9A44278A}" dt="2026-08-18T09:31:25.711" v="631"/>
        <pc:sldMkLst>
          <pc:docMk/>
          <pc:sldMk cId="510562685" sldId="2147471078"/>
        </pc:sldMkLst>
      </pc:sldChg>
      <pc:sldChg chg="add">
        <pc:chgData name="Sue Tape" userId="ffdc5aa1-9e8e-430f-9341-fa6908cf4f4e" providerId="ADAL" clId="{A2D1445E-A2AB-4452-A649-13BF9A44278A}" dt="2026-08-18T09:31:25.711" v="631"/>
        <pc:sldMkLst>
          <pc:docMk/>
          <pc:sldMk cId="3504170019" sldId="2147471079"/>
        </pc:sldMkLst>
      </pc:sldChg>
      <pc:sldChg chg="add">
        <pc:chgData name="Sue Tape" userId="ffdc5aa1-9e8e-430f-9341-fa6908cf4f4e" providerId="ADAL" clId="{A2D1445E-A2AB-4452-A649-13BF9A44278A}" dt="2026-08-18T09:31:25.711" v="631"/>
        <pc:sldMkLst>
          <pc:docMk/>
          <pc:sldMk cId="4288552170" sldId="2147471080"/>
        </pc:sldMkLst>
      </pc:sldChg>
      <pc:sldChg chg="add">
        <pc:chgData name="Sue Tape" userId="ffdc5aa1-9e8e-430f-9341-fa6908cf4f4e" providerId="ADAL" clId="{A2D1445E-A2AB-4452-A649-13BF9A44278A}" dt="2026-08-18T09:31:25.711" v="631"/>
        <pc:sldMkLst>
          <pc:docMk/>
          <pc:sldMk cId="3336462153" sldId="2147471081"/>
        </pc:sldMkLst>
      </pc:sldChg>
      <pc:sldChg chg="add">
        <pc:chgData name="Sue Tape" userId="ffdc5aa1-9e8e-430f-9341-fa6908cf4f4e" providerId="ADAL" clId="{A2D1445E-A2AB-4452-A649-13BF9A44278A}" dt="2026-08-18T09:31:25.711" v="631"/>
        <pc:sldMkLst>
          <pc:docMk/>
          <pc:sldMk cId="3946094673" sldId="2147471082"/>
        </pc:sldMkLst>
      </pc:sldChg>
      <pc:sldChg chg="add">
        <pc:chgData name="Sue Tape" userId="ffdc5aa1-9e8e-430f-9341-fa6908cf4f4e" providerId="ADAL" clId="{A2D1445E-A2AB-4452-A649-13BF9A44278A}" dt="2026-08-18T09:31:25.711" v="631"/>
        <pc:sldMkLst>
          <pc:docMk/>
          <pc:sldMk cId="451308341" sldId="2147471083"/>
        </pc:sldMkLst>
      </pc:sldChg>
      <pc:sldChg chg="add">
        <pc:chgData name="Sue Tape" userId="ffdc5aa1-9e8e-430f-9341-fa6908cf4f4e" providerId="ADAL" clId="{A2D1445E-A2AB-4452-A649-13BF9A44278A}" dt="2026-08-18T09:31:25.711" v="631"/>
        <pc:sldMkLst>
          <pc:docMk/>
          <pc:sldMk cId="2235877395" sldId="2147471085"/>
        </pc:sldMkLst>
      </pc:sldChg>
      <pc:sldChg chg="add ord">
        <pc:chgData name="Sue Tape" userId="ffdc5aa1-9e8e-430f-9341-fa6908cf4f4e" providerId="ADAL" clId="{A2D1445E-A2AB-4452-A649-13BF9A44278A}" dt="2026-08-19T23:04:02.819" v="639"/>
        <pc:sldMkLst>
          <pc:docMk/>
          <pc:sldMk cId="4042773442" sldId="2147471088"/>
        </pc:sldMkLst>
      </pc:sldChg>
      <pc:sldChg chg="add">
        <pc:chgData name="Sue Tape" userId="ffdc5aa1-9e8e-430f-9341-fa6908cf4f4e" providerId="ADAL" clId="{A2D1445E-A2AB-4452-A649-13BF9A44278A}" dt="2026-08-19T23:03:36.518" v="633"/>
        <pc:sldMkLst>
          <pc:docMk/>
          <pc:sldMk cId="228881404" sldId="2147471089"/>
        </pc:sldMkLst>
      </pc:sldChg>
      <pc:sldChg chg="add">
        <pc:chgData name="Sue Tape" userId="ffdc5aa1-9e8e-430f-9341-fa6908cf4f4e" providerId="ADAL" clId="{A2D1445E-A2AB-4452-A649-13BF9A44278A}" dt="2026-08-19T23:03:36.518" v="633"/>
        <pc:sldMkLst>
          <pc:docMk/>
          <pc:sldMk cId="657066817" sldId="2147471090"/>
        </pc:sldMkLst>
      </pc:sldChg>
      <pc:sldChg chg="add">
        <pc:chgData name="Sue Tape" userId="ffdc5aa1-9e8e-430f-9341-fa6908cf4f4e" providerId="ADAL" clId="{A2D1445E-A2AB-4452-A649-13BF9A44278A}" dt="2026-08-19T23:03:36.518" v="633"/>
        <pc:sldMkLst>
          <pc:docMk/>
          <pc:sldMk cId="1148748295" sldId="2147471091"/>
        </pc:sldMkLst>
      </pc:sldChg>
      <pc:sldChg chg="add">
        <pc:chgData name="Sue Tape" userId="ffdc5aa1-9e8e-430f-9341-fa6908cf4f4e" providerId="ADAL" clId="{A2D1445E-A2AB-4452-A649-13BF9A44278A}" dt="2026-08-19T23:03:36.518" v="633"/>
        <pc:sldMkLst>
          <pc:docMk/>
          <pc:sldMk cId="1218392897" sldId="2147471092"/>
        </pc:sldMkLst>
      </pc:sldChg>
      <pc:sldChg chg="add">
        <pc:chgData name="Sue Tape" userId="ffdc5aa1-9e8e-430f-9341-fa6908cf4f4e" providerId="ADAL" clId="{A2D1445E-A2AB-4452-A649-13BF9A44278A}" dt="2026-08-19T23:03:36.518" v="633"/>
        <pc:sldMkLst>
          <pc:docMk/>
          <pc:sldMk cId="676705171" sldId="2147471093"/>
        </pc:sldMkLst>
      </pc:sldChg>
      <pc:sldChg chg="addSp modSp add">
        <pc:chgData name="Sue Tape" userId="ffdc5aa1-9e8e-430f-9341-fa6908cf4f4e" providerId="ADAL" clId="{A2D1445E-A2AB-4452-A649-13BF9A44278A}" dt="2026-08-20T06:02:48.812" v="783"/>
        <pc:sldMkLst>
          <pc:docMk/>
          <pc:sldMk cId="3238013916" sldId="2147471095"/>
        </pc:sldMkLst>
      </pc:sldChg>
      <pc:sldChg chg="addSp delSp modSp add mod modClrScheme chgLayout">
        <pc:chgData name="Sue Tape" userId="ffdc5aa1-9e8e-430f-9341-fa6908cf4f4e" providerId="ADAL" clId="{A2D1445E-A2AB-4452-A649-13BF9A44278A}" dt="2026-08-20T06:00:19.328" v="742" actId="14100"/>
        <pc:sldMkLst>
          <pc:docMk/>
          <pc:sldMk cId="3766704424" sldId="2147471096"/>
        </pc:sldMkLst>
        <pc:spChg chg="add mod">
          <ac:chgData name="Sue Tape" userId="ffdc5aa1-9e8e-430f-9341-fa6908cf4f4e" providerId="ADAL" clId="{A2D1445E-A2AB-4452-A649-13BF9A44278A}" dt="2026-08-20T05:58:28.295" v="723" actId="1076"/>
          <ac:spMkLst>
            <pc:docMk/>
            <pc:sldMk cId="3766704424" sldId="2147471096"/>
            <ac:spMk id="10" creationId="{E765B2FE-C15F-5D1A-5F46-55C74086EDF7}"/>
          </ac:spMkLst>
        </pc:spChg>
        <pc:spChg chg="add mod">
          <ac:chgData name="Sue Tape" userId="ffdc5aa1-9e8e-430f-9341-fa6908cf4f4e" providerId="ADAL" clId="{A2D1445E-A2AB-4452-A649-13BF9A44278A}" dt="2026-08-20T05:59:13.322" v="730" actId="1076"/>
          <ac:spMkLst>
            <pc:docMk/>
            <pc:sldMk cId="3766704424" sldId="2147471096"/>
            <ac:spMk id="14" creationId="{AE81F9D6-B4D8-A4C0-D628-8E1385B77382}"/>
          </ac:spMkLst>
        </pc:spChg>
        <pc:picChg chg="add mod">
          <ac:chgData name="Sue Tape" userId="ffdc5aa1-9e8e-430f-9341-fa6908cf4f4e" providerId="ADAL" clId="{A2D1445E-A2AB-4452-A649-13BF9A44278A}" dt="2026-08-20T05:58:02.389" v="717" actId="1076"/>
          <ac:picMkLst>
            <pc:docMk/>
            <pc:sldMk cId="3766704424" sldId="2147471096"/>
            <ac:picMk id="3" creationId="{B0964BEF-8003-2BB1-2BE4-7C8626F5AC02}"/>
          </ac:picMkLst>
        </pc:picChg>
        <pc:picChg chg="mod topLvl">
          <ac:chgData name="Sue Tape" userId="ffdc5aa1-9e8e-430f-9341-fa6908cf4f4e" providerId="ADAL" clId="{A2D1445E-A2AB-4452-A649-13BF9A44278A}" dt="2026-08-20T05:59:34.741" v="735" actId="1076"/>
          <ac:picMkLst>
            <pc:docMk/>
            <pc:sldMk cId="3766704424" sldId="2147471096"/>
            <ac:picMk id="6" creationId="{0101507F-5B7F-2F87-9687-62BAE76ED557}"/>
          </ac:picMkLst>
        </pc:picChg>
        <pc:picChg chg="mod topLvl">
          <ac:chgData name="Sue Tape" userId="ffdc5aa1-9e8e-430f-9341-fa6908cf4f4e" providerId="ADAL" clId="{A2D1445E-A2AB-4452-A649-13BF9A44278A}" dt="2026-08-20T05:59:23.705" v="733" actId="14100"/>
          <ac:picMkLst>
            <pc:docMk/>
            <pc:sldMk cId="3766704424" sldId="2147471096"/>
            <ac:picMk id="7" creationId="{9BAE36B7-314F-34FF-8EDF-998EA3B9C39A}"/>
          </ac:picMkLst>
        </pc:picChg>
        <pc:cxnChg chg="add mod">
          <ac:chgData name="Sue Tape" userId="ffdc5aa1-9e8e-430f-9341-fa6908cf4f4e" providerId="ADAL" clId="{A2D1445E-A2AB-4452-A649-13BF9A44278A}" dt="2026-08-20T06:00:04.619" v="739" actId="692"/>
          <ac:cxnSpMkLst>
            <pc:docMk/>
            <pc:sldMk cId="3766704424" sldId="2147471096"/>
            <ac:cxnSpMk id="8" creationId="{3C302C63-DD9F-0038-3FD2-23010276A386}"/>
          </ac:cxnSpMkLst>
        </pc:cxnChg>
        <pc:cxnChg chg="add mod">
          <ac:chgData name="Sue Tape" userId="ffdc5aa1-9e8e-430f-9341-fa6908cf4f4e" providerId="ADAL" clId="{A2D1445E-A2AB-4452-A649-13BF9A44278A}" dt="2026-08-20T06:00:19.328" v="742" actId="14100"/>
          <ac:cxnSpMkLst>
            <pc:docMk/>
            <pc:sldMk cId="3766704424" sldId="2147471096"/>
            <ac:cxnSpMk id="17" creationId="{620F04C3-E66B-9F08-6FAF-AEDE1E0BC804}"/>
          </ac:cxnSpMkLst>
        </pc:cxnChg>
      </pc:sldChg>
      <pc:sldChg chg="modSp add mod">
        <pc:chgData name="Sue Tape" userId="ffdc5aa1-9e8e-430f-9341-fa6908cf4f4e" providerId="ADAL" clId="{A2D1445E-A2AB-4452-A649-13BF9A44278A}" dt="2026-08-20T06:00:55.467" v="750" actId="6549"/>
        <pc:sldMkLst>
          <pc:docMk/>
          <pc:sldMk cId="3282891743" sldId="2147471097"/>
        </pc:sldMkLst>
        <pc:spChg chg="mod">
          <ac:chgData name="Sue Tape" userId="ffdc5aa1-9e8e-430f-9341-fa6908cf4f4e" providerId="ADAL" clId="{A2D1445E-A2AB-4452-A649-13BF9A44278A}" dt="2026-08-20T06:00:55.467" v="750" actId="6549"/>
          <ac:spMkLst>
            <pc:docMk/>
            <pc:sldMk cId="3282891743" sldId="2147471097"/>
            <ac:spMk id="2" creationId="{0D3FD6C8-040B-03EB-BF20-99166F782EAF}"/>
          </ac:spMkLst>
        </pc:spChg>
      </pc:sldChg>
      <pc:sldChg chg="add">
        <pc:chgData name="Sue Tape" userId="ffdc5aa1-9e8e-430f-9341-fa6908cf4f4e" providerId="ADAL" clId="{A2D1445E-A2AB-4452-A649-13BF9A44278A}" dt="2026-08-20T06:03:00.103" v="784"/>
        <pc:sldMkLst>
          <pc:docMk/>
          <pc:sldMk cId="814517873" sldId="2147471098"/>
        </pc:sldMkLst>
      </pc:sldChg>
      <pc:sldChg chg="add del">
        <pc:chgData name="Sue Tape" userId="ffdc5aa1-9e8e-430f-9341-fa6908cf4f4e" providerId="ADAL" clId="{A2D1445E-A2AB-4452-A649-13BF9A44278A}" dt="2026-08-24T04:27:54.552" v="926" actId="47"/>
        <pc:sldMkLst>
          <pc:docMk/>
          <pc:sldMk cId="1183207586" sldId="2147471099"/>
        </pc:sldMkLst>
      </pc:sldChg>
      <pc:sldChg chg="addSp modSp add del mod chgLayout">
        <pc:chgData name="Sue Tape" userId="ffdc5aa1-9e8e-430f-9341-fa6908cf4f4e" providerId="ADAL" clId="{A2D1445E-A2AB-4452-A649-13BF9A44278A}" dt="2026-08-24T04:30:39.679" v="931" actId="47"/>
        <pc:sldMkLst>
          <pc:docMk/>
          <pc:sldMk cId="4077100296" sldId="2147471101"/>
        </pc:sldMkLst>
      </pc:sldChg>
      <pc:sldChg chg="modSp add del mod">
        <pc:chgData name="Sue Tape" userId="ffdc5aa1-9e8e-430f-9341-fa6908cf4f4e" providerId="ADAL" clId="{A2D1445E-A2AB-4452-A649-13BF9A44278A}" dt="2026-08-24T00:01:35.025" v="902" actId="47"/>
        <pc:sldMkLst>
          <pc:docMk/>
          <pc:sldMk cId="1565335676" sldId="2147471102"/>
        </pc:sldMkLst>
      </pc:sldChg>
      <pc:sldChg chg="modSp add mod">
        <pc:chgData name="Sue Tape" userId="ffdc5aa1-9e8e-430f-9341-fa6908cf4f4e" providerId="ADAL" clId="{A2D1445E-A2AB-4452-A649-13BF9A44278A}" dt="2026-08-24T23:38:27.196" v="937" actId="6549"/>
        <pc:sldMkLst>
          <pc:docMk/>
          <pc:sldMk cId="187038727" sldId="2147471103"/>
        </pc:sldMkLst>
        <pc:spChg chg="mod">
          <ac:chgData name="Sue Tape" userId="ffdc5aa1-9e8e-430f-9341-fa6908cf4f4e" providerId="ADAL" clId="{A2D1445E-A2AB-4452-A649-13BF9A44278A}" dt="2026-08-24T23:38:27.196" v="937" actId="6549"/>
          <ac:spMkLst>
            <pc:docMk/>
            <pc:sldMk cId="187038727" sldId="2147471103"/>
            <ac:spMk id="6" creationId="{5F2C5B91-B35C-E778-BCB1-B1DC851BB0CF}"/>
          </ac:spMkLst>
        </pc:spChg>
      </pc:sldChg>
      <pc:sldChg chg="add">
        <pc:chgData name="Sue Tape" userId="ffdc5aa1-9e8e-430f-9341-fa6908cf4f4e" providerId="ADAL" clId="{A2D1445E-A2AB-4452-A649-13BF9A44278A}" dt="2026-08-24T00:01:30.275" v="901"/>
        <pc:sldMkLst>
          <pc:docMk/>
          <pc:sldMk cId="600968847" sldId="2147471104"/>
        </pc:sldMkLst>
      </pc:sldChg>
      <pc:sldChg chg="add">
        <pc:chgData name="Sue Tape" userId="ffdc5aa1-9e8e-430f-9341-fa6908cf4f4e" providerId="ADAL" clId="{A2D1445E-A2AB-4452-A649-13BF9A44278A}" dt="2026-08-24T00:01:30.275" v="901"/>
        <pc:sldMkLst>
          <pc:docMk/>
          <pc:sldMk cId="1409399982" sldId="2147471105"/>
        </pc:sldMkLst>
      </pc:sldChg>
      <pc:sldChg chg="add">
        <pc:chgData name="Sue Tape" userId="ffdc5aa1-9e8e-430f-9341-fa6908cf4f4e" providerId="ADAL" clId="{A2D1445E-A2AB-4452-A649-13BF9A44278A}" dt="2026-08-24T00:01:30.275" v="901"/>
        <pc:sldMkLst>
          <pc:docMk/>
          <pc:sldMk cId="3640618887" sldId="2147471106"/>
        </pc:sldMkLst>
      </pc:sldChg>
      <pc:sldChg chg="add">
        <pc:chgData name="Sue Tape" userId="ffdc5aa1-9e8e-430f-9341-fa6908cf4f4e" providerId="ADAL" clId="{A2D1445E-A2AB-4452-A649-13BF9A44278A}" dt="2026-08-24T00:01:30.275" v="901"/>
        <pc:sldMkLst>
          <pc:docMk/>
          <pc:sldMk cId="411137371" sldId="2147471107"/>
        </pc:sldMkLst>
      </pc:sldChg>
      <pc:sldChg chg="add">
        <pc:chgData name="Sue Tape" userId="ffdc5aa1-9e8e-430f-9341-fa6908cf4f4e" providerId="ADAL" clId="{A2D1445E-A2AB-4452-A649-13BF9A44278A}" dt="2026-08-24T04:30:37.178" v="930"/>
        <pc:sldMkLst>
          <pc:docMk/>
          <pc:sldMk cId="2313084108" sldId="2147471108"/>
        </pc:sldMkLst>
      </pc:sldChg>
      <pc:sldChg chg="add del">
        <pc:chgData name="Sue Tape" userId="ffdc5aa1-9e8e-430f-9341-fa6908cf4f4e" providerId="ADAL" clId="{A2D1445E-A2AB-4452-A649-13BF9A44278A}" dt="2026-08-24T04:27:59.841" v="927" actId="47"/>
        <pc:sldMkLst>
          <pc:docMk/>
          <pc:sldMk cId="4270179216" sldId="2147471108"/>
        </pc:sldMkLst>
      </pc:sldChg>
      <pc:sldChg chg="add">
        <pc:chgData name="Sue Tape" userId="ffdc5aa1-9e8e-430f-9341-fa6908cf4f4e" providerId="ADAL" clId="{A2D1445E-A2AB-4452-A649-13BF9A44278A}" dt="2026-08-24T00:01:30.275" v="901"/>
        <pc:sldMkLst>
          <pc:docMk/>
          <pc:sldMk cId="1903915068" sldId="2147471109"/>
        </pc:sldMkLst>
      </pc:sldChg>
      <pc:sldChg chg="add">
        <pc:chgData name="Sue Tape" userId="ffdc5aa1-9e8e-430f-9341-fa6908cf4f4e" providerId="ADAL" clId="{A2D1445E-A2AB-4452-A649-13BF9A44278A}" dt="2026-08-24T04:30:37.178" v="930"/>
        <pc:sldMkLst>
          <pc:docMk/>
          <pc:sldMk cId="3560112310" sldId="2147471110"/>
        </pc:sldMkLst>
      </pc:sldChg>
      <pc:sldChg chg="add">
        <pc:chgData name="Sue Tape" userId="ffdc5aa1-9e8e-430f-9341-fa6908cf4f4e" providerId="ADAL" clId="{A2D1445E-A2AB-4452-A649-13BF9A44278A}" dt="2026-08-24T04:30:37.178" v="930"/>
        <pc:sldMkLst>
          <pc:docMk/>
          <pc:sldMk cId="771146630" sldId="2147471111"/>
        </pc:sldMkLst>
      </pc:sldChg>
      <pc:sldChg chg="add">
        <pc:chgData name="Sue Tape" userId="ffdc5aa1-9e8e-430f-9341-fa6908cf4f4e" providerId="ADAL" clId="{A2D1445E-A2AB-4452-A649-13BF9A44278A}" dt="2026-08-24T04:30:37.178" v="930"/>
        <pc:sldMkLst>
          <pc:docMk/>
          <pc:sldMk cId="363824125" sldId="2147471112"/>
        </pc:sldMkLst>
      </pc:sldChg>
      <pc:sldChg chg="add">
        <pc:chgData name="Sue Tape" userId="ffdc5aa1-9e8e-430f-9341-fa6908cf4f4e" providerId="ADAL" clId="{A2D1445E-A2AB-4452-A649-13BF9A44278A}" dt="2026-08-24T04:30:37.178" v="930"/>
        <pc:sldMkLst>
          <pc:docMk/>
          <pc:sldMk cId="1906631098" sldId="2147471113"/>
        </pc:sldMkLst>
      </pc:sldChg>
      <pc:sldChg chg="add">
        <pc:chgData name="Sue Tape" userId="ffdc5aa1-9e8e-430f-9341-fa6908cf4f4e" providerId="ADAL" clId="{A2D1445E-A2AB-4452-A649-13BF9A44278A}" dt="2026-08-24T04:30:37.178" v="930"/>
        <pc:sldMkLst>
          <pc:docMk/>
          <pc:sldMk cId="577850128" sldId="2147471114"/>
        </pc:sldMkLst>
      </pc:sldChg>
      <pc:sldChg chg="modSp add mod">
        <pc:chgData name="Sue Tape" userId="ffdc5aa1-9e8e-430f-9341-fa6908cf4f4e" providerId="ADAL" clId="{A2D1445E-A2AB-4452-A649-13BF9A44278A}" dt="2026-08-24T23:39:07.046" v="943" actId="20577"/>
        <pc:sldMkLst>
          <pc:docMk/>
          <pc:sldMk cId="1105330004" sldId="2147471115"/>
        </pc:sldMkLst>
        <pc:spChg chg="mod">
          <ac:chgData name="Sue Tape" userId="ffdc5aa1-9e8e-430f-9341-fa6908cf4f4e" providerId="ADAL" clId="{A2D1445E-A2AB-4452-A649-13BF9A44278A}" dt="2026-08-24T23:38:55.886" v="940" actId="27636"/>
          <ac:spMkLst>
            <pc:docMk/>
            <pc:sldMk cId="1105330004" sldId="2147471115"/>
            <ac:spMk id="2" creationId="{9C2E1903-1DFA-A34D-6B9C-61D258D489BB}"/>
          </ac:spMkLst>
        </pc:spChg>
        <pc:spChg chg="mod">
          <ac:chgData name="Sue Tape" userId="ffdc5aa1-9e8e-430f-9341-fa6908cf4f4e" providerId="ADAL" clId="{A2D1445E-A2AB-4452-A649-13BF9A44278A}" dt="2026-08-24T23:39:07.046" v="943" actId="20577"/>
          <ac:spMkLst>
            <pc:docMk/>
            <pc:sldMk cId="1105330004" sldId="2147471115"/>
            <ac:spMk id="6" creationId="{6BA4E422-8A7D-DB6F-0D8A-72304F7EB538}"/>
          </ac:spMkLst>
        </pc:spChg>
      </pc:sldChg>
      <pc:sldChg chg="add del">
        <pc:chgData name="Sue Tape" userId="ffdc5aa1-9e8e-430f-9341-fa6908cf4f4e" providerId="ADAL" clId="{A2D1445E-A2AB-4452-A649-13BF9A44278A}" dt="2026-08-24T23:32:01.091" v="932" actId="47"/>
        <pc:sldMkLst>
          <pc:docMk/>
          <pc:sldMk cId="1728429531" sldId="2147471115"/>
        </pc:sldMkLst>
      </pc:sldChg>
      <pc:sldMasterChg chg="delSldLayout">
        <pc:chgData name="Sue Tape" userId="ffdc5aa1-9e8e-430f-9341-fa6908cf4f4e" providerId="ADAL" clId="{A2D1445E-A2AB-4452-A649-13BF9A44278A}" dt="2026-08-20T06:00:51.084" v="747" actId="47"/>
        <pc:sldMasterMkLst>
          <pc:docMk/>
          <pc:sldMasterMk cId="357596334" sldId="2147483690"/>
        </pc:sldMasterMkLst>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1">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1">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2">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305F354-4EF5-474A-A85D-F29ABFDEE079}" type="doc">
      <dgm:prSet loTypeId="urn:microsoft.com/office/officeart/2005/8/layout/bProcess2" loCatId="process" qsTypeId="urn:microsoft.com/office/officeart/2005/8/quickstyle/simple1#1" qsCatId="simple" csTypeId="urn:microsoft.com/office/officeart/2005/8/colors/colorful1#1" csCatId="colorful" phldr="1"/>
      <dgm:spPr/>
      <dgm:t>
        <a:bodyPr/>
        <a:lstStyle/>
        <a:p>
          <a:endParaRPr lang="en-AU"/>
        </a:p>
      </dgm:t>
    </dgm:pt>
    <dgm:pt modelId="{B2E0E94D-4886-406E-A0AF-9655B95EA201}">
      <dgm:prSet phldrT="[Text]" custT="1"/>
      <dgm:spPr>
        <a:solidFill>
          <a:srgbClr val="E57700"/>
        </a:solidFill>
      </dgm:spPr>
      <dgm:t>
        <a:bodyPr/>
        <a:lstStyle/>
        <a:p>
          <a:r>
            <a:rPr lang="en-AU" sz="1400" b="1"/>
            <a:t>Existing evidence</a:t>
          </a:r>
        </a:p>
      </dgm:t>
    </dgm:pt>
    <dgm:pt modelId="{AA14B8C9-7B9C-4F66-AC90-B979C95AA3F8}" type="parTrans" cxnId="{ABB8FFC6-0F10-43FF-AD78-9D663253E74E}">
      <dgm:prSet/>
      <dgm:spPr/>
      <dgm:t>
        <a:bodyPr/>
        <a:lstStyle/>
        <a:p>
          <a:endParaRPr lang="en-AU" sz="1400" b="1"/>
        </a:p>
      </dgm:t>
    </dgm:pt>
    <dgm:pt modelId="{9C5EDFFF-C1CD-4B19-A1DC-A4D5F8729F2F}" type="sibTrans" cxnId="{ABB8FFC6-0F10-43FF-AD78-9D663253E74E}">
      <dgm:prSet custT="1"/>
      <dgm:spPr>
        <a:solidFill>
          <a:srgbClr val="E57700"/>
        </a:solidFill>
        <a:ln w="12700" cap="flat" cmpd="sng" algn="ctr">
          <a:solidFill>
            <a:prstClr val="white">
              <a:hueOff val="0"/>
              <a:satOff val="0"/>
              <a:lumOff val="0"/>
              <a:alphaOff val="0"/>
            </a:prstClr>
          </a:solidFill>
          <a:prstDash val="solid"/>
          <a:miter lim="800000"/>
        </a:ln>
        <a:effectLst/>
      </dgm:spPr>
      <dgm:t>
        <a:bodyPr spcFirstLastPara="0" vert="horz" wrap="square" lIns="13970" tIns="13970" rIns="13970" bIns="13970" numCol="1" spcCol="1270" anchor="ctr" anchorCtr="0"/>
        <a:lstStyle/>
        <a:p>
          <a:pPr marL="0" lvl="0" indent="0" algn="ctr" defTabSz="466725">
            <a:lnSpc>
              <a:spcPct val="90000"/>
            </a:lnSpc>
            <a:spcBef>
              <a:spcPct val="0"/>
            </a:spcBef>
            <a:spcAft>
              <a:spcPct val="35000"/>
            </a:spcAft>
            <a:buNone/>
          </a:pPr>
          <a:endParaRPr lang="en-AU" sz="1400" b="1" kern="1200">
            <a:solidFill>
              <a:prstClr val="white"/>
            </a:solidFill>
            <a:latin typeface="Calibri" panose="020F0502020204030204"/>
            <a:ea typeface="+mn-ea"/>
            <a:cs typeface="+mn-cs"/>
          </a:endParaRPr>
        </a:p>
      </dgm:t>
    </dgm:pt>
    <dgm:pt modelId="{82CF0E61-31CB-4537-987B-2B725432AF43}">
      <dgm:prSet phldrT="[Text]" custT="1"/>
      <dgm:spPr>
        <a:solidFill>
          <a:srgbClr val="4488AB"/>
        </a:solidFill>
      </dgm:spPr>
      <dgm:t>
        <a:bodyPr/>
        <a:lstStyle/>
        <a:p>
          <a:r>
            <a:rPr lang="en-AU" sz="1400" b="1" dirty="0"/>
            <a:t>Recommendations made</a:t>
          </a:r>
        </a:p>
      </dgm:t>
    </dgm:pt>
    <dgm:pt modelId="{592C3101-4262-4CDB-B42D-198AF68DC7FB}" type="parTrans" cxnId="{77459AE9-8C84-483E-89AD-529819DB28DD}">
      <dgm:prSet/>
      <dgm:spPr/>
      <dgm:t>
        <a:bodyPr/>
        <a:lstStyle/>
        <a:p>
          <a:endParaRPr lang="en-AU" sz="1400" b="1"/>
        </a:p>
      </dgm:t>
    </dgm:pt>
    <dgm:pt modelId="{F7E516D8-B887-4CF1-AC13-00ED7A920792}" type="sibTrans" cxnId="{77459AE9-8C84-483E-89AD-529819DB28DD}">
      <dgm:prSet custT="1"/>
      <dgm:spPr>
        <a:solidFill>
          <a:srgbClr val="4488AB"/>
        </a:solidFill>
        <a:ln w="12700" cap="flat" cmpd="sng" algn="ctr">
          <a:solidFill>
            <a:prstClr val="white">
              <a:hueOff val="0"/>
              <a:satOff val="0"/>
              <a:lumOff val="0"/>
              <a:alphaOff val="0"/>
            </a:prstClr>
          </a:solidFill>
          <a:prstDash val="solid"/>
          <a:miter lim="800000"/>
        </a:ln>
        <a:effectLst/>
      </dgm:spPr>
      <dgm:t>
        <a:bodyPr spcFirstLastPara="0" vert="horz" wrap="square" lIns="13970" tIns="13970" rIns="13970" bIns="13970" numCol="1" spcCol="1270" anchor="ctr" anchorCtr="0"/>
        <a:lstStyle/>
        <a:p>
          <a:pPr marL="0" lvl="0" indent="0" algn="ctr" defTabSz="466725">
            <a:lnSpc>
              <a:spcPct val="90000"/>
            </a:lnSpc>
            <a:spcBef>
              <a:spcPct val="0"/>
            </a:spcBef>
            <a:spcAft>
              <a:spcPct val="35000"/>
            </a:spcAft>
            <a:buNone/>
          </a:pPr>
          <a:endParaRPr lang="en-AU" sz="1400" b="1" kern="1200">
            <a:solidFill>
              <a:prstClr val="white"/>
            </a:solidFill>
            <a:latin typeface="Calibri" panose="020F0502020204030204"/>
            <a:ea typeface="+mn-ea"/>
            <a:cs typeface="+mn-cs"/>
          </a:endParaRPr>
        </a:p>
      </dgm:t>
    </dgm:pt>
    <dgm:pt modelId="{87077BDE-D109-4081-92B2-8AE84B67D671}">
      <dgm:prSet phldrT="[Text]" custT="1"/>
      <dgm:spPr>
        <a:solidFill>
          <a:srgbClr val="BF4593"/>
        </a:solidFill>
      </dgm:spPr>
      <dgm:t>
        <a:bodyPr/>
        <a:lstStyle/>
        <a:p>
          <a:r>
            <a:rPr lang="en-AU" sz="1400" b="1" dirty="0"/>
            <a:t>Implementation gap</a:t>
          </a:r>
        </a:p>
      </dgm:t>
    </dgm:pt>
    <dgm:pt modelId="{507E802D-F9F9-416B-82AC-388BC7D9DF65}" type="parTrans" cxnId="{5FB33355-5928-45BB-9B46-F66AC38AECAE}">
      <dgm:prSet/>
      <dgm:spPr/>
      <dgm:t>
        <a:bodyPr/>
        <a:lstStyle/>
        <a:p>
          <a:endParaRPr lang="en-AU" sz="1400" b="1"/>
        </a:p>
      </dgm:t>
    </dgm:pt>
    <dgm:pt modelId="{EBBFDA62-A399-4663-BC4D-1A5D4017E8F1}" type="sibTrans" cxnId="{5FB33355-5928-45BB-9B46-F66AC38AECAE}">
      <dgm:prSet custT="1"/>
      <dgm:spPr>
        <a:solidFill>
          <a:srgbClr val="BF4593"/>
        </a:solidFill>
      </dgm:spPr>
      <dgm:t>
        <a:bodyPr/>
        <a:lstStyle/>
        <a:p>
          <a:endParaRPr lang="en-AU" sz="1400" b="1"/>
        </a:p>
      </dgm:t>
    </dgm:pt>
    <dgm:pt modelId="{8E9E9299-4D98-4229-A379-A98797AA299F}">
      <dgm:prSet phldrT="[Text]" custT="1"/>
      <dgm:spPr>
        <a:solidFill>
          <a:srgbClr val="614393"/>
        </a:solidFill>
      </dgm:spPr>
      <dgm:t>
        <a:bodyPr/>
        <a:lstStyle/>
        <a:p>
          <a:r>
            <a:rPr lang="en-AU" sz="1400" b="1"/>
            <a:t>Accountability gap</a:t>
          </a:r>
        </a:p>
      </dgm:t>
    </dgm:pt>
    <dgm:pt modelId="{3A3FD15D-E228-45E3-87DE-A5901903C913}" type="parTrans" cxnId="{95F1D6F5-079B-4969-926A-E9BEF6A3D1A6}">
      <dgm:prSet/>
      <dgm:spPr/>
      <dgm:t>
        <a:bodyPr/>
        <a:lstStyle/>
        <a:p>
          <a:endParaRPr lang="en-AU" sz="1400" b="1"/>
        </a:p>
      </dgm:t>
    </dgm:pt>
    <dgm:pt modelId="{25D11C51-252B-405A-B180-6ECC0A58083F}" type="sibTrans" cxnId="{95F1D6F5-079B-4969-926A-E9BEF6A3D1A6}">
      <dgm:prSet custT="1"/>
      <dgm:spPr>
        <a:solidFill>
          <a:srgbClr val="614393"/>
        </a:solidFill>
        <a:ln w="12700" cap="flat" cmpd="sng" algn="ctr">
          <a:solidFill>
            <a:prstClr val="white">
              <a:hueOff val="0"/>
              <a:satOff val="0"/>
              <a:lumOff val="0"/>
              <a:alphaOff val="0"/>
            </a:prstClr>
          </a:solidFill>
          <a:prstDash val="solid"/>
          <a:miter lim="800000"/>
        </a:ln>
        <a:effectLst/>
      </dgm:spPr>
      <dgm:t>
        <a:bodyPr spcFirstLastPara="0" vert="horz" wrap="square" lIns="13970" tIns="13970" rIns="13970" bIns="13970" numCol="1" spcCol="1270" anchor="ctr" anchorCtr="0"/>
        <a:lstStyle/>
        <a:p>
          <a:pPr marL="0" lvl="0" indent="0" algn="ctr" defTabSz="466725">
            <a:lnSpc>
              <a:spcPct val="90000"/>
            </a:lnSpc>
            <a:spcBef>
              <a:spcPct val="0"/>
            </a:spcBef>
            <a:spcAft>
              <a:spcPct val="35000"/>
            </a:spcAft>
            <a:buNone/>
          </a:pPr>
          <a:endParaRPr lang="en-AU" sz="1400" b="1" kern="1200">
            <a:solidFill>
              <a:prstClr val="white"/>
            </a:solidFill>
            <a:latin typeface="Calibri" panose="020F0502020204030204"/>
            <a:ea typeface="+mn-ea"/>
            <a:cs typeface="+mn-cs"/>
          </a:endParaRPr>
        </a:p>
      </dgm:t>
    </dgm:pt>
    <dgm:pt modelId="{7BAB0377-32AA-43CF-A0BE-17AEE9F52869}">
      <dgm:prSet phldrT="[Text]" custT="1"/>
      <dgm:spPr>
        <a:solidFill>
          <a:srgbClr val="CCCCCC"/>
        </a:solidFill>
      </dgm:spPr>
      <dgm:t>
        <a:bodyPr/>
        <a:lstStyle/>
        <a:p>
          <a:r>
            <a:rPr lang="en-AU" sz="1400" b="1" dirty="0">
              <a:solidFill>
                <a:schemeClr val="tx1"/>
              </a:solidFill>
            </a:rPr>
            <a:t>Opportunity for research</a:t>
          </a:r>
        </a:p>
      </dgm:t>
    </dgm:pt>
    <dgm:pt modelId="{869250A5-0D3B-451F-B022-507B008C5BC6}" type="parTrans" cxnId="{8DE020EB-448A-431E-AC1A-92929DA7A301}">
      <dgm:prSet/>
      <dgm:spPr/>
      <dgm:t>
        <a:bodyPr/>
        <a:lstStyle/>
        <a:p>
          <a:endParaRPr lang="en-AU" sz="1400" b="1"/>
        </a:p>
      </dgm:t>
    </dgm:pt>
    <dgm:pt modelId="{E611435F-F4BB-4CB1-9A9D-E589883686EF}" type="sibTrans" cxnId="{8DE020EB-448A-431E-AC1A-92929DA7A301}">
      <dgm:prSet custT="1"/>
      <dgm:spPr/>
      <dgm:t>
        <a:bodyPr/>
        <a:lstStyle/>
        <a:p>
          <a:endParaRPr lang="en-AU" sz="1400" b="1"/>
        </a:p>
      </dgm:t>
    </dgm:pt>
    <dgm:pt modelId="{130BD83D-5A67-4413-83B9-8CB40673E720}" type="pres">
      <dgm:prSet presAssocID="{B305F354-4EF5-474A-A85D-F29ABFDEE079}" presName="diagram" presStyleCnt="0">
        <dgm:presLayoutVars>
          <dgm:dir/>
          <dgm:resizeHandles/>
        </dgm:presLayoutVars>
      </dgm:prSet>
      <dgm:spPr/>
    </dgm:pt>
    <dgm:pt modelId="{6432DC57-E0B4-4218-8395-F27CCD793D72}" type="pres">
      <dgm:prSet presAssocID="{B2E0E94D-4886-406E-A0AF-9655B95EA201}" presName="firstNode" presStyleLbl="node1" presStyleIdx="0" presStyleCnt="5" custScaleX="103195" custScaleY="103195">
        <dgm:presLayoutVars>
          <dgm:bulletEnabled val="1"/>
        </dgm:presLayoutVars>
      </dgm:prSet>
      <dgm:spPr/>
    </dgm:pt>
    <dgm:pt modelId="{FE47F87B-4CE5-48A6-99F8-F174EFB5A6D7}" type="pres">
      <dgm:prSet presAssocID="{9C5EDFFF-C1CD-4B19-A1DC-A4D5F8729F2F}" presName="sibTrans" presStyleLbl="sibTrans2D1" presStyleIdx="0" presStyleCnt="4"/>
      <dgm:spPr>
        <a:xfrm rot="10800000">
          <a:off x="1749869" y="2429885"/>
          <a:ext cx="752903" cy="588867"/>
        </a:xfrm>
        <a:prstGeom prst="triangle">
          <a:avLst/>
        </a:prstGeom>
      </dgm:spPr>
    </dgm:pt>
    <dgm:pt modelId="{F7427262-9332-48A3-9B4B-6FB471A809D1}" type="pres">
      <dgm:prSet presAssocID="{82CF0E61-31CB-4537-987B-2B725432AF43}" presName="middleNode" presStyleCnt="0"/>
      <dgm:spPr/>
    </dgm:pt>
    <dgm:pt modelId="{7FA87D9E-02E1-4B0D-98B1-85A27B0BA5B9}" type="pres">
      <dgm:prSet presAssocID="{82CF0E61-31CB-4537-987B-2B725432AF43}" presName="padding" presStyleLbl="node1" presStyleIdx="0" presStyleCnt="5"/>
      <dgm:spPr/>
    </dgm:pt>
    <dgm:pt modelId="{1F7A28B6-7F2C-4E09-A900-F9A1480F330D}" type="pres">
      <dgm:prSet presAssocID="{82CF0E61-31CB-4537-987B-2B725432AF43}" presName="shape" presStyleLbl="node1" presStyleIdx="1" presStyleCnt="5" custScaleX="154748" custScaleY="154748">
        <dgm:presLayoutVars>
          <dgm:bulletEnabled val="1"/>
        </dgm:presLayoutVars>
      </dgm:prSet>
      <dgm:spPr/>
    </dgm:pt>
    <dgm:pt modelId="{1DA38F12-380A-4A7D-A398-3CF9E0CE6D2A}" type="pres">
      <dgm:prSet presAssocID="{F7E516D8-B887-4CF1-AC13-00ED7A920792}" presName="sibTrans" presStyleLbl="sibTrans2D1" presStyleIdx="1" presStyleCnt="4"/>
      <dgm:spPr>
        <a:xfrm rot="5400000">
          <a:off x="3379900" y="3686164"/>
          <a:ext cx="752903" cy="588867"/>
        </a:xfrm>
        <a:prstGeom prst="triangle">
          <a:avLst/>
        </a:prstGeom>
      </dgm:spPr>
    </dgm:pt>
    <dgm:pt modelId="{36DA6EBB-4948-4654-A89C-99ECB50A1160}" type="pres">
      <dgm:prSet presAssocID="{87077BDE-D109-4081-92B2-8AE84B67D671}" presName="middleNode" presStyleCnt="0"/>
      <dgm:spPr/>
    </dgm:pt>
    <dgm:pt modelId="{87EC4AAD-7807-44D4-AFD9-F6A1B4297971}" type="pres">
      <dgm:prSet presAssocID="{87077BDE-D109-4081-92B2-8AE84B67D671}" presName="padding" presStyleLbl="node1" presStyleIdx="1" presStyleCnt="5"/>
      <dgm:spPr/>
    </dgm:pt>
    <dgm:pt modelId="{C431790A-8509-4A40-A7A6-3C6504A1E316}" type="pres">
      <dgm:prSet presAssocID="{87077BDE-D109-4081-92B2-8AE84B67D671}" presName="shape" presStyleLbl="node1" presStyleIdx="2" presStyleCnt="5" custScaleX="128929" custScaleY="128929">
        <dgm:presLayoutVars>
          <dgm:bulletEnabled val="1"/>
        </dgm:presLayoutVars>
      </dgm:prSet>
      <dgm:spPr/>
    </dgm:pt>
    <dgm:pt modelId="{90C94E7C-0BE8-434C-9154-5C0AC13DC23A}" type="pres">
      <dgm:prSet presAssocID="{EBBFDA62-A399-4663-BC4D-1A5D4017E8F1}" presName="sibTrans" presStyleLbl="sibTrans2D1" presStyleIdx="2" presStyleCnt="4"/>
      <dgm:spPr/>
    </dgm:pt>
    <dgm:pt modelId="{437FBA4E-18D8-4568-A4A0-67D0C8EA5A2F}" type="pres">
      <dgm:prSet presAssocID="{8E9E9299-4D98-4229-A379-A98797AA299F}" presName="middleNode" presStyleCnt="0"/>
      <dgm:spPr/>
    </dgm:pt>
    <dgm:pt modelId="{BF2CB0A5-67C7-484A-A0B8-382D84EF6B00}" type="pres">
      <dgm:prSet presAssocID="{8E9E9299-4D98-4229-A379-A98797AA299F}" presName="padding" presStyleLbl="node1" presStyleIdx="2" presStyleCnt="5"/>
      <dgm:spPr/>
    </dgm:pt>
    <dgm:pt modelId="{9D7ACD2F-F7FD-4219-9285-642DB5635EB3}" type="pres">
      <dgm:prSet presAssocID="{8E9E9299-4D98-4229-A379-A98797AA299F}" presName="shape" presStyleLbl="node1" presStyleIdx="3" presStyleCnt="5" custScaleX="128929" custScaleY="128929">
        <dgm:presLayoutVars>
          <dgm:bulletEnabled val="1"/>
        </dgm:presLayoutVars>
      </dgm:prSet>
      <dgm:spPr/>
    </dgm:pt>
    <dgm:pt modelId="{F37ABEBD-5E2A-4389-A31F-9C400C1DCAA3}" type="pres">
      <dgm:prSet presAssocID="{25D11C51-252B-405A-B180-6ECC0A58083F}" presName="sibTrans" presStyleLbl="sibTrans2D1" presStyleIdx="3" presStyleCnt="4"/>
      <dgm:spPr>
        <a:xfrm rot="5400000">
          <a:off x="6427545" y="782108"/>
          <a:ext cx="752903" cy="588867"/>
        </a:xfrm>
        <a:prstGeom prst="triangle">
          <a:avLst/>
        </a:prstGeom>
      </dgm:spPr>
    </dgm:pt>
    <dgm:pt modelId="{0021D286-A263-4DBE-8021-5629B6FCDDC9}" type="pres">
      <dgm:prSet presAssocID="{7BAB0377-32AA-43CF-A0BE-17AEE9F52869}" presName="lastNode" presStyleLbl="node1" presStyleIdx="4" presStyleCnt="5" custLinFactX="-102172" custLinFactNeighborX="-200000" custLinFactNeighborY="-8927">
        <dgm:presLayoutVars>
          <dgm:bulletEnabled val="1"/>
        </dgm:presLayoutVars>
      </dgm:prSet>
      <dgm:spPr/>
    </dgm:pt>
  </dgm:ptLst>
  <dgm:cxnLst>
    <dgm:cxn modelId="{A7FAC32A-4A8D-4393-B6B8-49AA5C1E1A49}" type="presOf" srcId="{8E9E9299-4D98-4229-A379-A98797AA299F}" destId="{9D7ACD2F-F7FD-4219-9285-642DB5635EB3}" srcOrd="0" destOrd="0" presId="urn:microsoft.com/office/officeart/2005/8/layout/bProcess2"/>
    <dgm:cxn modelId="{CE5AED2C-BA46-4547-814F-4F281EBE0BFA}" type="presOf" srcId="{EBBFDA62-A399-4663-BC4D-1A5D4017E8F1}" destId="{90C94E7C-0BE8-434C-9154-5C0AC13DC23A}" srcOrd="0" destOrd="0" presId="urn:microsoft.com/office/officeart/2005/8/layout/bProcess2"/>
    <dgm:cxn modelId="{0AC8B03D-C956-46FB-AEB3-03A57D700F96}" type="presOf" srcId="{87077BDE-D109-4081-92B2-8AE84B67D671}" destId="{C431790A-8509-4A40-A7A6-3C6504A1E316}" srcOrd="0" destOrd="0" presId="urn:microsoft.com/office/officeart/2005/8/layout/bProcess2"/>
    <dgm:cxn modelId="{5FB33355-5928-45BB-9B46-F66AC38AECAE}" srcId="{B305F354-4EF5-474A-A85D-F29ABFDEE079}" destId="{87077BDE-D109-4081-92B2-8AE84B67D671}" srcOrd="2" destOrd="0" parTransId="{507E802D-F9F9-416B-82AC-388BC7D9DF65}" sibTransId="{EBBFDA62-A399-4663-BC4D-1A5D4017E8F1}"/>
    <dgm:cxn modelId="{CAC2CD7E-059F-4EBA-B83C-B13EC51E39EF}" type="presOf" srcId="{B2E0E94D-4886-406E-A0AF-9655B95EA201}" destId="{6432DC57-E0B4-4218-8395-F27CCD793D72}" srcOrd="0" destOrd="0" presId="urn:microsoft.com/office/officeart/2005/8/layout/bProcess2"/>
    <dgm:cxn modelId="{75D79D80-9E4E-47EF-A052-B60A1E845EAA}" type="presOf" srcId="{F7E516D8-B887-4CF1-AC13-00ED7A920792}" destId="{1DA38F12-380A-4A7D-A398-3CF9E0CE6D2A}" srcOrd="0" destOrd="0" presId="urn:microsoft.com/office/officeart/2005/8/layout/bProcess2"/>
    <dgm:cxn modelId="{8287BEA3-5FEC-467E-83FC-6464F011127D}" type="presOf" srcId="{82CF0E61-31CB-4537-987B-2B725432AF43}" destId="{1F7A28B6-7F2C-4E09-A900-F9A1480F330D}" srcOrd="0" destOrd="0" presId="urn:microsoft.com/office/officeart/2005/8/layout/bProcess2"/>
    <dgm:cxn modelId="{C2B17FB1-6A08-45AC-99C6-F7A890F74974}" type="presOf" srcId="{9C5EDFFF-C1CD-4B19-A1DC-A4D5F8729F2F}" destId="{FE47F87B-4CE5-48A6-99F8-F174EFB5A6D7}" srcOrd="0" destOrd="0" presId="urn:microsoft.com/office/officeart/2005/8/layout/bProcess2"/>
    <dgm:cxn modelId="{ABB8FFC6-0F10-43FF-AD78-9D663253E74E}" srcId="{B305F354-4EF5-474A-A85D-F29ABFDEE079}" destId="{B2E0E94D-4886-406E-A0AF-9655B95EA201}" srcOrd="0" destOrd="0" parTransId="{AA14B8C9-7B9C-4F66-AC90-B979C95AA3F8}" sibTransId="{9C5EDFFF-C1CD-4B19-A1DC-A4D5F8729F2F}"/>
    <dgm:cxn modelId="{A0600AC8-9F64-43D6-9DB1-6B73DF1A3404}" type="presOf" srcId="{B305F354-4EF5-474A-A85D-F29ABFDEE079}" destId="{130BD83D-5A67-4413-83B9-8CB40673E720}" srcOrd="0" destOrd="0" presId="urn:microsoft.com/office/officeart/2005/8/layout/bProcess2"/>
    <dgm:cxn modelId="{B0E720DB-5AFF-4187-AC94-B249E1C472D0}" type="presOf" srcId="{25D11C51-252B-405A-B180-6ECC0A58083F}" destId="{F37ABEBD-5E2A-4389-A31F-9C400C1DCAA3}" srcOrd="0" destOrd="0" presId="urn:microsoft.com/office/officeart/2005/8/layout/bProcess2"/>
    <dgm:cxn modelId="{4B0A23E0-13B8-4A6F-BFA6-45D5F5EE82CB}" type="presOf" srcId="{7BAB0377-32AA-43CF-A0BE-17AEE9F52869}" destId="{0021D286-A263-4DBE-8021-5629B6FCDDC9}" srcOrd="0" destOrd="0" presId="urn:microsoft.com/office/officeart/2005/8/layout/bProcess2"/>
    <dgm:cxn modelId="{77459AE9-8C84-483E-89AD-529819DB28DD}" srcId="{B305F354-4EF5-474A-A85D-F29ABFDEE079}" destId="{82CF0E61-31CB-4537-987B-2B725432AF43}" srcOrd="1" destOrd="0" parTransId="{592C3101-4262-4CDB-B42D-198AF68DC7FB}" sibTransId="{F7E516D8-B887-4CF1-AC13-00ED7A920792}"/>
    <dgm:cxn modelId="{8DE020EB-448A-431E-AC1A-92929DA7A301}" srcId="{B305F354-4EF5-474A-A85D-F29ABFDEE079}" destId="{7BAB0377-32AA-43CF-A0BE-17AEE9F52869}" srcOrd="4" destOrd="0" parTransId="{869250A5-0D3B-451F-B022-507B008C5BC6}" sibTransId="{E611435F-F4BB-4CB1-9A9D-E589883686EF}"/>
    <dgm:cxn modelId="{95F1D6F5-079B-4969-926A-E9BEF6A3D1A6}" srcId="{B305F354-4EF5-474A-A85D-F29ABFDEE079}" destId="{8E9E9299-4D98-4229-A379-A98797AA299F}" srcOrd="3" destOrd="0" parTransId="{3A3FD15D-E228-45E3-87DE-A5901903C913}" sibTransId="{25D11C51-252B-405A-B180-6ECC0A58083F}"/>
    <dgm:cxn modelId="{B1F9E39E-34ED-4008-8AE6-70BBB9F02685}" type="presParOf" srcId="{130BD83D-5A67-4413-83B9-8CB40673E720}" destId="{6432DC57-E0B4-4218-8395-F27CCD793D72}" srcOrd="0" destOrd="0" presId="urn:microsoft.com/office/officeart/2005/8/layout/bProcess2"/>
    <dgm:cxn modelId="{81E5F667-C209-411D-9AE7-34A2D551812D}" type="presParOf" srcId="{130BD83D-5A67-4413-83B9-8CB40673E720}" destId="{FE47F87B-4CE5-48A6-99F8-F174EFB5A6D7}" srcOrd="1" destOrd="0" presId="urn:microsoft.com/office/officeart/2005/8/layout/bProcess2"/>
    <dgm:cxn modelId="{2F0B3FEC-0D63-488C-A0E4-A8D815D14FDB}" type="presParOf" srcId="{130BD83D-5A67-4413-83B9-8CB40673E720}" destId="{F7427262-9332-48A3-9B4B-6FB471A809D1}" srcOrd="2" destOrd="0" presId="urn:microsoft.com/office/officeart/2005/8/layout/bProcess2"/>
    <dgm:cxn modelId="{8D1F5D7F-7D5A-4D70-8305-3C63BB0402BD}" type="presParOf" srcId="{F7427262-9332-48A3-9B4B-6FB471A809D1}" destId="{7FA87D9E-02E1-4B0D-98B1-85A27B0BA5B9}" srcOrd="0" destOrd="0" presId="urn:microsoft.com/office/officeart/2005/8/layout/bProcess2"/>
    <dgm:cxn modelId="{BA2EA77E-4B50-4245-BD3E-ADECFC86B4CF}" type="presParOf" srcId="{F7427262-9332-48A3-9B4B-6FB471A809D1}" destId="{1F7A28B6-7F2C-4E09-A900-F9A1480F330D}" srcOrd="1" destOrd="0" presId="urn:microsoft.com/office/officeart/2005/8/layout/bProcess2"/>
    <dgm:cxn modelId="{20F09B1D-BF7B-43D4-9CE5-CDE5B37CA12B}" type="presParOf" srcId="{130BD83D-5A67-4413-83B9-8CB40673E720}" destId="{1DA38F12-380A-4A7D-A398-3CF9E0CE6D2A}" srcOrd="3" destOrd="0" presId="urn:microsoft.com/office/officeart/2005/8/layout/bProcess2"/>
    <dgm:cxn modelId="{CD2D8133-67B0-4D52-95C4-AAD67C3398BA}" type="presParOf" srcId="{130BD83D-5A67-4413-83B9-8CB40673E720}" destId="{36DA6EBB-4948-4654-A89C-99ECB50A1160}" srcOrd="4" destOrd="0" presId="urn:microsoft.com/office/officeart/2005/8/layout/bProcess2"/>
    <dgm:cxn modelId="{6D50458D-28B8-4A2C-8E1A-590251817E8C}" type="presParOf" srcId="{36DA6EBB-4948-4654-A89C-99ECB50A1160}" destId="{87EC4AAD-7807-44D4-AFD9-F6A1B4297971}" srcOrd="0" destOrd="0" presId="urn:microsoft.com/office/officeart/2005/8/layout/bProcess2"/>
    <dgm:cxn modelId="{6A7EFC6C-A2DF-49D3-908E-ED7406F696C1}" type="presParOf" srcId="{36DA6EBB-4948-4654-A89C-99ECB50A1160}" destId="{C431790A-8509-4A40-A7A6-3C6504A1E316}" srcOrd="1" destOrd="0" presId="urn:microsoft.com/office/officeart/2005/8/layout/bProcess2"/>
    <dgm:cxn modelId="{07E4111A-6EBB-4E29-9892-06499737BA56}" type="presParOf" srcId="{130BD83D-5A67-4413-83B9-8CB40673E720}" destId="{90C94E7C-0BE8-434C-9154-5C0AC13DC23A}" srcOrd="5" destOrd="0" presId="urn:microsoft.com/office/officeart/2005/8/layout/bProcess2"/>
    <dgm:cxn modelId="{049ACB39-0580-4BB5-9193-E59EACEF0197}" type="presParOf" srcId="{130BD83D-5A67-4413-83B9-8CB40673E720}" destId="{437FBA4E-18D8-4568-A4A0-67D0C8EA5A2F}" srcOrd="6" destOrd="0" presId="urn:microsoft.com/office/officeart/2005/8/layout/bProcess2"/>
    <dgm:cxn modelId="{072D902D-9498-4251-AA00-E65E070EC1FC}" type="presParOf" srcId="{437FBA4E-18D8-4568-A4A0-67D0C8EA5A2F}" destId="{BF2CB0A5-67C7-484A-A0B8-382D84EF6B00}" srcOrd="0" destOrd="0" presId="urn:microsoft.com/office/officeart/2005/8/layout/bProcess2"/>
    <dgm:cxn modelId="{20AC9822-2961-4AE4-8D39-AEF312AB4DCD}" type="presParOf" srcId="{437FBA4E-18D8-4568-A4A0-67D0C8EA5A2F}" destId="{9D7ACD2F-F7FD-4219-9285-642DB5635EB3}" srcOrd="1" destOrd="0" presId="urn:microsoft.com/office/officeart/2005/8/layout/bProcess2"/>
    <dgm:cxn modelId="{A3859CB3-8B24-4BA9-800D-DD6A2D696F80}" type="presParOf" srcId="{130BD83D-5A67-4413-83B9-8CB40673E720}" destId="{F37ABEBD-5E2A-4389-A31F-9C400C1DCAA3}" srcOrd="7" destOrd="0" presId="urn:microsoft.com/office/officeart/2005/8/layout/bProcess2"/>
    <dgm:cxn modelId="{CC7D0285-48D1-42C0-A1FC-245A30B00E12}" type="presParOf" srcId="{130BD83D-5A67-4413-83B9-8CB40673E720}" destId="{0021D286-A263-4DBE-8021-5629B6FCDDC9}" srcOrd="8" destOrd="0" presId="urn:microsoft.com/office/officeart/2005/8/layout/b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7BC6C76-0561-4FBD-AB76-4DB58BA73CE6}" type="doc">
      <dgm:prSet loTypeId="urn:microsoft.com/office/officeart/2005/8/layout/default" loCatId="list" qsTypeId="urn:microsoft.com/office/officeart/2005/8/quickstyle/simple1#2" qsCatId="simple" csTypeId="urn:microsoft.com/office/officeart/2005/8/colors/accent0_3#1" csCatId="mainScheme" phldr="1"/>
      <dgm:spPr/>
      <dgm:t>
        <a:bodyPr/>
        <a:lstStyle/>
        <a:p>
          <a:endParaRPr lang="en-US"/>
        </a:p>
      </dgm:t>
    </dgm:pt>
    <dgm:pt modelId="{2DC6F9D3-C338-4B96-B64A-E9F55FC9A8C6}">
      <dgm:prSet/>
      <dgm:spPr>
        <a:solidFill>
          <a:srgbClr val="4488AB"/>
        </a:solidFill>
      </dgm:spPr>
      <dgm:t>
        <a:bodyPr/>
        <a:lstStyle/>
        <a:p>
          <a:r>
            <a:rPr lang="en-US" dirty="0"/>
            <a:t>Research that helps decision makers:</a:t>
          </a:r>
        </a:p>
      </dgm:t>
    </dgm:pt>
    <dgm:pt modelId="{B48E196F-1B18-47F1-B93E-57B60F6552F1}" type="parTrans" cxnId="{0CCC156D-3D5D-4A6E-818F-8B8F03F77007}">
      <dgm:prSet/>
      <dgm:spPr/>
      <dgm:t>
        <a:bodyPr/>
        <a:lstStyle/>
        <a:p>
          <a:endParaRPr lang="en-US"/>
        </a:p>
      </dgm:t>
    </dgm:pt>
    <dgm:pt modelId="{E3569C1A-5947-40BD-9046-869492426C23}" type="sibTrans" cxnId="{0CCC156D-3D5D-4A6E-818F-8B8F03F77007}">
      <dgm:prSet/>
      <dgm:spPr/>
      <dgm:t>
        <a:bodyPr/>
        <a:lstStyle/>
        <a:p>
          <a:endParaRPr lang="en-US"/>
        </a:p>
      </dgm:t>
    </dgm:pt>
    <dgm:pt modelId="{A99E79B5-42AD-477A-A262-BA172EBBB79C}">
      <dgm:prSet/>
      <dgm:spPr>
        <a:solidFill>
          <a:srgbClr val="4488AB"/>
        </a:solidFill>
      </dgm:spPr>
      <dgm:t>
        <a:bodyPr/>
        <a:lstStyle/>
        <a:p>
          <a:r>
            <a:rPr lang="en-US" dirty="0"/>
            <a:t>Understand what is happening and why</a:t>
          </a:r>
        </a:p>
      </dgm:t>
    </dgm:pt>
    <dgm:pt modelId="{D2EC9D2A-168A-429F-82DE-19A4272A6FDE}" type="parTrans" cxnId="{31393BB8-6BFF-47C3-B842-4100375F09A3}">
      <dgm:prSet/>
      <dgm:spPr/>
      <dgm:t>
        <a:bodyPr/>
        <a:lstStyle/>
        <a:p>
          <a:endParaRPr lang="en-US"/>
        </a:p>
      </dgm:t>
    </dgm:pt>
    <dgm:pt modelId="{BCE4BEF2-1B96-4354-8E0B-07AB530B72AB}" type="sibTrans" cxnId="{31393BB8-6BFF-47C3-B842-4100375F09A3}">
      <dgm:prSet/>
      <dgm:spPr/>
      <dgm:t>
        <a:bodyPr/>
        <a:lstStyle/>
        <a:p>
          <a:endParaRPr lang="en-US"/>
        </a:p>
      </dgm:t>
    </dgm:pt>
    <dgm:pt modelId="{18A77B6B-C7CB-4D6F-8AED-E9D98E4EC8C4}">
      <dgm:prSet/>
      <dgm:spPr>
        <a:solidFill>
          <a:srgbClr val="4488AB"/>
        </a:solidFill>
      </dgm:spPr>
      <dgm:t>
        <a:bodyPr/>
        <a:lstStyle/>
        <a:p>
          <a:r>
            <a:rPr lang="en-US"/>
            <a:t>Address real policy and service challenges</a:t>
          </a:r>
        </a:p>
      </dgm:t>
    </dgm:pt>
    <dgm:pt modelId="{F395C29A-C724-434B-B7FC-DE4C5C950883}" type="parTrans" cxnId="{BE01BED9-96BA-41CE-BE4E-8028642DC114}">
      <dgm:prSet/>
      <dgm:spPr/>
      <dgm:t>
        <a:bodyPr/>
        <a:lstStyle/>
        <a:p>
          <a:endParaRPr lang="en-US"/>
        </a:p>
      </dgm:t>
    </dgm:pt>
    <dgm:pt modelId="{FD5BDC2F-6145-42B1-BDAF-9262EC59DB9D}" type="sibTrans" cxnId="{BE01BED9-96BA-41CE-BE4E-8028642DC114}">
      <dgm:prSet/>
      <dgm:spPr/>
      <dgm:t>
        <a:bodyPr/>
        <a:lstStyle/>
        <a:p>
          <a:endParaRPr lang="en-US"/>
        </a:p>
      </dgm:t>
    </dgm:pt>
    <dgm:pt modelId="{C60DF448-12FA-40A0-97E5-EEE953DC27C4}">
      <dgm:prSet/>
      <dgm:spPr>
        <a:solidFill>
          <a:srgbClr val="4488AB"/>
        </a:solidFill>
      </dgm:spPr>
      <dgm:t>
        <a:bodyPr/>
        <a:lstStyle/>
        <a:p>
          <a:r>
            <a:rPr lang="en-US"/>
            <a:t>Connect with current reforms, reviews and policy priorities</a:t>
          </a:r>
        </a:p>
      </dgm:t>
    </dgm:pt>
    <dgm:pt modelId="{8FE94F3A-743B-4490-A5DD-DC1DCDD11AE4}" type="parTrans" cxnId="{C8EFE07E-3AD6-4A76-A0DE-8A386E417CEB}">
      <dgm:prSet/>
      <dgm:spPr/>
      <dgm:t>
        <a:bodyPr/>
        <a:lstStyle/>
        <a:p>
          <a:endParaRPr lang="en-US"/>
        </a:p>
      </dgm:t>
    </dgm:pt>
    <dgm:pt modelId="{E475CCC8-FDD0-457B-83A5-FBF9C2A15982}" type="sibTrans" cxnId="{C8EFE07E-3AD6-4A76-A0DE-8A386E417CEB}">
      <dgm:prSet/>
      <dgm:spPr/>
      <dgm:t>
        <a:bodyPr/>
        <a:lstStyle/>
        <a:p>
          <a:endParaRPr lang="en-US"/>
        </a:p>
      </dgm:t>
    </dgm:pt>
    <dgm:pt modelId="{887130D7-A005-4C69-B078-88748BEDC731}">
      <dgm:prSet/>
      <dgm:spPr>
        <a:solidFill>
          <a:srgbClr val="4488AB"/>
        </a:solidFill>
      </dgm:spPr>
      <dgm:t>
        <a:bodyPr/>
        <a:lstStyle/>
        <a:p>
          <a:r>
            <a:rPr lang="en-US"/>
            <a:t>Explain what the findings mean for policy or practice</a:t>
          </a:r>
        </a:p>
      </dgm:t>
    </dgm:pt>
    <dgm:pt modelId="{A434FF17-931B-471B-A0A9-C9DE3104048D}" type="parTrans" cxnId="{031942AA-A791-426A-83E1-13CD37BC08A8}">
      <dgm:prSet/>
      <dgm:spPr/>
      <dgm:t>
        <a:bodyPr/>
        <a:lstStyle/>
        <a:p>
          <a:endParaRPr lang="en-US"/>
        </a:p>
      </dgm:t>
    </dgm:pt>
    <dgm:pt modelId="{E4A6755C-65BA-47F3-9B9A-2B9EDD778F02}" type="sibTrans" cxnId="{031942AA-A791-426A-83E1-13CD37BC08A8}">
      <dgm:prSet/>
      <dgm:spPr/>
      <dgm:t>
        <a:bodyPr/>
        <a:lstStyle/>
        <a:p>
          <a:endParaRPr lang="en-US"/>
        </a:p>
      </dgm:t>
    </dgm:pt>
    <dgm:pt modelId="{561743E4-1E4A-40CD-A0AF-1E4AB05A0BA2}">
      <dgm:prSet/>
      <dgm:spPr>
        <a:solidFill>
          <a:srgbClr val="4488AB"/>
        </a:solidFill>
      </dgm:spPr>
      <dgm:t>
        <a:bodyPr/>
        <a:lstStyle/>
        <a:p>
          <a:r>
            <a:rPr lang="en-US" sz="1800" kern="1200"/>
            <a:t>Research that considers the policy system:</a:t>
          </a:r>
        </a:p>
      </dgm:t>
    </dgm:pt>
    <dgm:pt modelId="{16724AA8-D86D-4D96-A058-77987F5085A2}" type="parTrans" cxnId="{23EC0643-4F2A-43FC-8CC5-37B3220E0A9B}">
      <dgm:prSet/>
      <dgm:spPr/>
      <dgm:t>
        <a:bodyPr/>
        <a:lstStyle/>
        <a:p>
          <a:endParaRPr lang="en-US"/>
        </a:p>
      </dgm:t>
    </dgm:pt>
    <dgm:pt modelId="{AEF4F1DC-4981-494C-9CCD-9241F5F8E1B8}" type="sibTrans" cxnId="{23EC0643-4F2A-43FC-8CC5-37B3220E0A9B}">
      <dgm:prSet/>
      <dgm:spPr/>
      <dgm:t>
        <a:bodyPr/>
        <a:lstStyle/>
        <a:p>
          <a:endParaRPr lang="en-US"/>
        </a:p>
      </dgm:t>
    </dgm:pt>
    <dgm:pt modelId="{D8341747-944F-4B1D-B9FA-3B3884A6CB79}">
      <dgm:prSet custT="1"/>
      <dgm:spPr>
        <a:solidFill>
          <a:srgbClr val="4488AB"/>
        </a:solidFill>
      </dgm:spPr>
      <dgm:t>
        <a:bodyPr/>
        <a:lstStyle/>
        <a:p>
          <a:r>
            <a:rPr lang="en-US" sz="1400" kern="1200" dirty="0"/>
            <a:t>Different levels of </a:t>
          </a:r>
          <a:r>
            <a:rPr lang="en-US" sz="1400" kern="1200" dirty="0">
              <a:solidFill>
                <a:prstClr val="white"/>
              </a:solidFill>
              <a:latin typeface="Calibri" panose="020F0502020204030204"/>
              <a:ea typeface="+mn-ea"/>
              <a:cs typeface="+mn-cs"/>
            </a:rPr>
            <a:t>government</a:t>
          </a:r>
          <a:r>
            <a:rPr lang="en-US" sz="1400" kern="1200" dirty="0"/>
            <a:t> and responsibilities</a:t>
          </a:r>
        </a:p>
      </dgm:t>
    </dgm:pt>
    <dgm:pt modelId="{8D3F7543-5800-47F5-B4B4-FE6C0B78F3CB}" type="parTrans" cxnId="{17F299F9-613D-4350-BD94-6BF4BEC3726C}">
      <dgm:prSet/>
      <dgm:spPr/>
      <dgm:t>
        <a:bodyPr/>
        <a:lstStyle/>
        <a:p>
          <a:endParaRPr lang="en-US"/>
        </a:p>
      </dgm:t>
    </dgm:pt>
    <dgm:pt modelId="{B55BAC28-A26B-4FC6-8300-C74FD2041E12}" type="sibTrans" cxnId="{17F299F9-613D-4350-BD94-6BF4BEC3726C}">
      <dgm:prSet/>
      <dgm:spPr/>
      <dgm:t>
        <a:bodyPr/>
        <a:lstStyle/>
        <a:p>
          <a:endParaRPr lang="en-US"/>
        </a:p>
      </dgm:t>
    </dgm:pt>
    <dgm:pt modelId="{A5ABA817-31EF-4AC9-9CA6-9A73C6D890BF}">
      <dgm:prSet/>
      <dgm:spPr>
        <a:solidFill>
          <a:srgbClr val="4488AB"/>
        </a:solidFill>
      </dgm:spPr>
      <dgm:t>
        <a:bodyPr/>
        <a:lstStyle/>
        <a:p>
          <a:r>
            <a:rPr lang="en-US" sz="1400" kern="1200"/>
            <a:t>Where national, state and territory collaboration is needed</a:t>
          </a:r>
        </a:p>
      </dgm:t>
    </dgm:pt>
    <dgm:pt modelId="{CF2308CF-E7B5-49BC-8338-13558EC81271}" type="parTrans" cxnId="{21744029-A635-4CE9-BF15-B2E9DB92752A}">
      <dgm:prSet/>
      <dgm:spPr/>
      <dgm:t>
        <a:bodyPr/>
        <a:lstStyle/>
        <a:p>
          <a:endParaRPr lang="en-US"/>
        </a:p>
      </dgm:t>
    </dgm:pt>
    <dgm:pt modelId="{CB7EDAC1-074B-4AF2-B635-1878F47F3B4E}" type="sibTrans" cxnId="{21744029-A635-4CE9-BF15-B2E9DB92752A}">
      <dgm:prSet/>
      <dgm:spPr/>
      <dgm:t>
        <a:bodyPr/>
        <a:lstStyle/>
        <a:p>
          <a:endParaRPr lang="en-US"/>
        </a:p>
      </dgm:t>
    </dgm:pt>
    <dgm:pt modelId="{4D7A24CB-21CD-45A2-9619-60EC34CBDF23}">
      <dgm:prSet/>
      <dgm:spPr>
        <a:solidFill>
          <a:srgbClr val="4488AB"/>
        </a:solidFill>
      </dgm:spPr>
      <dgm:t>
        <a:bodyPr/>
        <a:lstStyle/>
        <a:p>
          <a:r>
            <a:rPr lang="en-US" sz="1400" kern="1200"/>
            <a:t>How research can inform future decisions or reforms</a:t>
          </a:r>
        </a:p>
      </dgm:t>
    </dgm:pt>
    <dgm:pt modelId="{AEE65EE2-0BBD-4022-B4EA-257ABED7F423}" type="parTrans" cxnId="{88A09460-D116-4EA7-BC73-4502AB2407B1}">
      <dgm:prSet/>
      <dgm:spPr/>
      <dgm:t>
        <a:bodyPr/>
        <a:lstStyle/>
        <a:p>
          <a:endParaRPr lang="en-US"/>
        </a:p>
      </dgm:t>
    </dgm:pt>
    <dgm:pt modelId="{756C65FE-6F7D-4277-9B03-53040551B440}" type="sibTrans" cxnId="{88A09460-D116-4EA7-BC73-4502AB2407B1}">
      <dgm:prSet/>
      <dgm:spPr/>
      <dgm:t>
        <a:bodyPr/>
        <a:lstStyle/>
        <a:p>
          <a:endParaRPr lang="en-US"/>
        </a:p>
      </dgm:t>
    </dgm:pt>
    <dgm:pt modelId="{BC4C8FC4-DD52-4F96-8BAA-0C25FA4259E2}">
      <dgm:prSet/>
      <dgm:spPr>
        <a:solidFill>
          <a:srgbClr val="BF4593"/>
        </a:solidFill>
      </dgm:spPr>
      <dgm:t>
        <a:bodyPr/>
        <a:lstStyle/>
        <a:p>
          <a:r>
            <a:rPr lang="en-US"/>
            <a:t>Research that supports action:</a:t>
          </a:r>
        </a:p>
      </dgm:t>
    </dgm:pt>
    <dgm:pt modelId="{3E8B0C4D-C32D-49B2-8657-7B4BBCCE8CEF}" type="parTrans" cxnId="{63FB46E6-C1CD-48F1-9D8D-569146286633}">
      <dgm:prSet/>
      <dgm:spPr/>
      <dgm:t>
        <a:bodyPr/>
        <a:lstStyle/>
        <a:p>
          <a:endParaRPr lang="en-US"/>
        </a:p>
      </dgm:t>
    </dgm:pt>
    <dgm:pt modelId="{974659A7-A805-4B52-BC37-75D0F45E9421}" type="sibTrans" cxnId="{63FB46E6-C1CD-48F1-9D8D-569146286633}">
      <dgm:prSet/>
      <dgm:spPr/>
      <dgm:t>
        <a:bodyPr/>
        <a:lstStyle/>
        <a:p>
          <a:endParaRPr lang="en-US"/>
        </a:p>
      </dgm:t>
    </dgm:pt>
    <dgm:pt modelId="{99D2BFD4-F077-46E7-A117-444E996A54D3}">
      <dgm:prSet/>
      <dgm:spPr>
        <a:solidFill>
          <a:srgbClr val="BF4593"/>
        </a:solidFill>
      </dgm:spPr>
      <dgm:t>
        <a:bodyPr/>
        <a:lstStyle/>
        <a:p>
          <a:r>
            <a:rPr lang="en-US"/>
            <a:t>Identifies evidence gaps</a:t>
          </a:r>
        </a:p>
      </dgm:t>
    </dgm:pt>
    <dgm:pt modelId="{F64417D2-E90C-453E-A6A2-74F79E15FC84}" type="parTrans" cxnId="{58BB71FD-3E1B-4550-B81D-3D2A6C376236}">
      <dgm:prSet/>
      <dgm:spPr/>
      <dgm:t>
        <a:bodyPr/>
        <a:lstStyle/>
        <a:p>
          <a:endParaRPr lang="en-US"/>
        </a:p>
      </dgm:t>
    </dgm:pt>
    <dgm:pt modelId="{D5DD1F14-20E1-4AFC-A5AE-EBA16BB69E47}" type="sibTrans" cxnId="{58BB71FD-3E1B-4550-B81D-3D2A6C376236}">
      <dgm:prSet/>
      <dgm:spPr/>
      <dgm:t>
        <a:bodyPr/>
        <a:lstStyle/>
        <a:p>
          <a:endParaRPr lang="en-US"/>
        </a:p>
      </dgm:t>
    </dgm:pt>
    <dgm:pt modelId="{BDADECD1-4E82-4C69-B68A-7C4033EFAB47}">
      <dgm:prSet/>
      <dgm:spPr>
        <a:solidFill>
          <a:srgbClr val="BF4593"/>
        </a:solidFill>
      </dgm:spPr>
      <dgm:t>
        <a:bodyPr/>
        <a:lstStyle/>
        <a:p>
          <a:r>
            <a:rPr lang="en-US"/>
            <a:t>Explains implementation challenges</a:t>
          </a:r>
        </a:p>
      </dgm:t>
    </dgm:pt>
    <dgm:pt modelId="{76F7B0CE-BE2D-4580-8F5D-DD494F762B0A}" type="parTrans" cxnId="{E272A8C0-F642-4162-9BD1-388C92B63613}">
      <dgm:prSet/>
      <dgm:spPr/>
      <dgm:t>
        <a:bodyPr/>
        <a:lstStyle/>
        <a:p>
          <a:endParaRPr lang="en-US"/>
        </a:p>
      </dgm:t>
    </dgm:pt>
    <dgm:pt modelId="{BFCC4B78-75BD-4B9A-A754-09B19ABC0058}" type="sibTrans" cxnId="{E272A8C0-F642-4162-9BD1-388C92B63613}">
      <dgm:prSet/>
      <dgm:spPr/>
      <dgm:t>
        <a:bodyPr/>
        <a:lstStyle/>
        <a:p>
          <a:endParaRPr lang="en-US"/>
        </a:p>
      </dgm:t>
    </dgm:pt>
    <dgm:pt modelId="{77202A22-CCA7-4289-9A2F-F1FA5D211AA7}">
      <dgm:prSet/>
      <dgm:spPr>
        <a:solidFill>
          <a:srgbClr val="BF4593"/>
        </a:solidFill>
      </dgm:spPr>
      <dgm:t>
        <a:bodyPr/>
        <a:lstStyle/>
        <a:p>
          <a:r>
            <a:rPr lang="en-US"/>
            <a:t>Considers costs, benefits and feasibility</a:t>
          </a:r>
        </a:p>
      </dgm:t>
    </dgm:pt>
    <dgm:pt modelId="{C7574F2D-21FA-4D97-B379-E79C48A97B67}" type="parTrans" cxnId="{2D6E5391-2192-4EEF-8F02-150BF2BA8648}">
      <dgm:prSet/>
      <dgm:spPr/>
      <dgm:t>
        <a:bodyPr/>
        <a:lstStyle/>
        <a:p>
          <a:endParaRPr lang="en-US"/>
        </a:p>
      </dgm:t>
    </dgm:pt>
    <dgm:pt modelId="{941EC110-6BBC-46EA-AE19-E18B2637217A}" type="sibTrans" cxnId="{2D6E5391-2192-4EEF-8F02-150BF2BA8648}">
      <dgm:prSet/>
      <dgm:spPr/>
      <dgm:t>
        <a:bodyPr/>
        <a:lstStyle/>
        <a:p>
          <a:endParaRPr lang="en-US"/>
        </a:p>
      </dgm:t>
    </dgm:pt>
    <dgm:pt modelId="{5B8A6D52-68C0-4F01-A284-B06A324BA798}" type="pres">
      <dgm:prSet presAssocID="{C7BC6C76-0561-4FBD-AB76-4DB58BA73CE6}" presName="diagram" presStyleCnt="0">
        <dgm:presLayoutVars>
          <dgm:dir/>
          <dgm:resizeHandles val="exact"/>
        </dgm:presLayoutVars>
      </dgm:prSet>
      <dgm:spPr/>
    </dgm:pt>
    <dgm:pt modelId="{C760DC1F-F99D-4B55-9FCE-207D5911A543}" type="pres">
      <dgm:prSet presAssocID="{2DC6F9D3-C338-4B96-B64A-E9F55FC9A8C6}" presName="node" presStyleLbl="node1" presStyleIdx="0" presStyleCnt="3">
        <dgm:presLayoutVars>
          <dgm:bulletEnabled val="1"/>
        </dgm:presLayoutVars>
      </dgm:prSet>
      <dgm:spPr/>
    </dgm:pt>
    <dgm:pt modelId="{A589364B-2D09-46AC-B79F-FB61EBB647FA}" type="pres">
      <dgm:prSet presAssocID="{E3569C1A-5947-40BD-9046-869492426C23}" presName="sibTrans" presStyleCnt="0"/>
      <dgm:spPr/>
    </dgm:pt>
    <dgm:pt modelId="{227BAF9A-6CE7-4AF1-BE22-B9A9020FAC2F}" type="pres">
      <dgm:prSet presAssocID="{561743E4-1E4A-40CD-A0AF-1E4AB05A0BA2}" presName="node" presStyleLbl="node1" presStyleIdx="1" presStyleCnt="3">
        <dgm:presLayoutVars>
          <dgm:bulletEnabled val="1"/>
        </dgm:presLayoutVars>
      </dgm:prSet>
      <dgm:spPr/>
    </dgm:pt>
    <dgm:pt modelId="{82ACBA96-F032-4689-9EB9-82E628014B09}" type="pres">
      <dgm:prSet presAssocID="{AEF4F1DC-4981-494C-9CCD-9241F5F8E1B8}" presName="sibTrans" presStyleCnt="0"/>
      <dgm:spPr/>
    </dgm:pt>
    <dgm:pt modelId="{BBCDBEA1-1FD8-45D4-9B06-89E14E6B2716}" type="pres">
      <dgm:prSet presAssocID="{BC4C8FC4-DD52-4F96-8BAA-0C25FA4259E2}" presName="node" presStyleLbl="node1" presStyleIdx="2" presStyleCnt="3">
        <dgm:presLayoutVars>
          <dgm:bulletEnabled val="1"/>
        </dgm:presLayoutVars>
      </dgm:prSet>
      <dgm:spPr/>
    </dgm:pt>
  </dgm:ptLst>
  <dgm:cxnLst>
    <dgm:cxn modelId="{DCC98404-B16A-4799-B139-CB6E86BDCE24}" type="presOf" srcId="{A5ABA817-31EF-4AC9-9CA6-9A73C6D890BF}" destId="{227BAF9A-6CE7-4AF1-BE22-B9A9020FAC2F}" srcOrd="0" destOrd="2" presId="urn:microsoft.com/office/officeart/2005/8/layout/default"/>
    <dgm:cxn modelId="{C1ADA71E-7234-470B-BA05-5DA88DE8CF57}" type="presOf" srcId="{561743E4-1E4A-40CD-A0AF-1E4AB05A0BA2}" destId="{227BAF9A-6CE7-4AF1-BE22-B9A9020FAC2F}" srcOrd="0" destOrd="0" presId="urn:microsoft.com/office/officeart/2005/8/layout/default"/>
    <dgm:cxn modelId="{71267620-931E-40AB-8F18-BF2F6FED3FF9}" type="presOf" srcId="{C7BC6C76-0561-4FBD-AB76-4DB58BA73CE6}" destId="{5B8A6D52-68C0-4F01-A284-B06A324BA798}" srcOrd="0" destOrd="0" presId="urn:microsoft.com/office/officeart/2005/8/layout/default"/>
    <dgm:cxn modelId="{61E07327-B129-4871-9A19-88F67ADAA1B6}" type="presOf" srcId="{C60DF448-12FA-40A0-97E5-EEE953DC27C4}" destId="{C760DC1F-F99D-4B55-9FCE-207D5911A543}" srcOrd="0" destOrd="3" presId="urn:microsoft.com/office/officeart/2005/8/layout/default"/>
    <dgm:cxn modelId="{21744029-A635-4CE9-BF15-B2E9DB92752A}" srcId="{561743E4-1E4A-40CD-A0AF-1E4AB05A0BA2}" destId="{A5ABA817-31EF-4AC9-9CA6-9A73C6D890BF}" srcOrd="1" destOrd="0" parTransId="{CF2308CF-E7B5-49BC-8338-13558EC81271}" sibTransId="{CB7EDAC1-074B-4AF2-B635-1878F47F3B4E}"/>
    <dgm:cxn modelId="{4F2A153C-583F-4179-AB9A-3E29444E0E23}" type="presOf" srcId="{887130D7-A005-4C69-B078-88748BEDC731}" destId="{C760DC1F-F99D-4B55-9FCE-207D5911A543}" srcOrd="0" destOrd="4" presId="urn:microsoft.com/office/officeart/2005/8/layout/default"/>
    <dgm:cxn modelId="{88A09460-D116-4EA7-BC73-4502AB2407B1}" srcId="{561743E4-1E4A-40CD-A0AF-1E4AB05A0BA2}" destId="{4D7A24CB-21CD-45A2-9619-60EC34CBDF23}" srcOrd="2" destOrd="0" parTransId="{AEE65EE2-0BBD-4022-B4EA-257ABED7F423}" sibTransId="{756C65FE-6F7D-4277-9B03-53040551B440}"/>
    <dgm:cxn modelId="{23EC0643-4F2A-43FC-8CC5-37B3220E0A9B}" srcId="{C7BC6C76-0561-4FBD-AB76-4DB58BA73CE6}" destId="{561743E4-1E4A-40CD-A0AF-1E4AB05A0BA2}" srcOrd="1" destOrd="0" parTransId="{16724AA8-D86D-4D96-A058-77987F5085A2}" sibTransId="{AEF4F1DC-4981-494C-9CCD-9241F5F8E1B8}"/>
    <dgm:cxn modelId="{EB0B3D64-8E67-4ADB-AE91-3BC00B421B1B}" type="presOf" srcId="{18A77B6B-C7CB-4D6F-8AED-E9D98E4EC8C4}" destId="{C760DC1F-F99D-4B55-9FCE-207D5911A543}" srcOrd="0" destOrd="2" presId="urn:microsoft.com/office/officeart/2005/8/layout/default"/>
    <dgm:cxn modelId="{F563316B-6671-4E42-9ED8-2A984569DE52}" type="presOf" srcId="{BC4C8FC4-DD52-4F96-8BAA-0C25FA4259E2}" destId="{BBCDBEA1-1FD8-45D4-9B06-89E14E6B2716}" srcOrd="0" destOrd="0" presId="urn:microsoft.com/office/officeart/2005/8/layout/default"/>
    <dgm:cxn modelId="{0CCC156D-3D5D-4A6E-818F-8B8F03F77007}" srcId="{C7BC6C76-0561-4FBD-AB76-4DB58BA73CE6}" destId="{2DC6F9D3-C338-4B96-B64A-E9F55FC9A8C6}" srcOrd="0" destOrd="0" parTransId="{B48E196F-1B18-47F1-B93E-57B60F6552F1}" sibTransId="{E3569C1A-5947-40BD-9046-869492426C23}"/>
    <dgm:cxn modelId="{568E0D71-81D6-421D-91F6-CA823E20E45A}" type="presOf" srcId="{2DC6F9D3-C338-4B96-B64A-E9F55FC9A8C6}" destId="{C760DC1F-F99D-4B55-9FCE-207D5911A543}" srcOrd="0" destOrd="0" presId="urn:microsoft.com/office/officeart/2005/8/layout/default"/>
    <dgm:cxn modelId="{8C27027C-E551-4BA8-B8EB-B52D54749FE7}" type="presOf" srcId="{4D7A24CB-21CD-45A2-9619-60EC34CBDF23}" destId="{227BAF9A-6CE7-4AF1-BE22-B9A9020FAC2F}" srcOrd="0" destOrd="3" presId="urn:microsoft.com/office/officeart/2005/8/layout/default"/>
    <dgm:cxn modelId="{C8EFE07E-3AD6-4A76-A0DE-8A386E417CEB}" srcId="{2DC6F9D3-C338-4B96-B64A-E9F55FC9A8C6}" destId="{C60DF448-12FA-40A0-97E5-EEE953DC27C4}" srcOrd="2" destOrd="0" parTransId="{8FE94F3A-743B-4490-A5DD-DC1DCDD11AE4}" sibTransId="{E475CCC8-FDD0-457B-83A5-FBF9C2A15982}"/>
    <dgm:cxn modelId="{2D6E5391-2192-4EEF-8F02-150BF2BA8648}" srcId="{BC4C8FC4-DD52-4F96-8BAA-0C25FA4259E2}" destId="{77202A22-CCA7-4289-9A2F-F1FA5D211AA7}" srcOrd="2" destOrd="0" parTransId="{C7574F2D-21FA-4D97-B379-E79C48A97B67}" sibTransId="{941EC110-6BBC-46EA-AE19-E18B2637217A}"/>
    <dgm:cxn modelId="{3781F795-85A0-457E-BBF5-64592D905A68}" type="presOf" srcId="{D8341747-944F-4B1D-B9FA-3B3884A6CB79}" destId="{227BAF9A-6CE7-4AF1-BE22-B9A9020FAC2F}" srcOrd="0" destOrd="1" presId="urn:microsoft.com/office/officeart/2005/8/layout/default"/>
    <dgm:cxn modelId="{031942AA-A791-426A-83E1-13CD37BC08A8}" srcId="{2DC6F9D3-C338-4B96-B64A-E9F55FC9A8C6}" destId="{887130D7-A005-4C69-B078-88748BEDC731}" srcOrd="3" destOrd="0" parTransId="{A434FF17-931B-471B-A0A9-C9DE3104048D}" sibTransId="{E4A6755C-65BA-47F3-9B9A-2B9EDD778F02}"/>
    <dgm:cxn modelId="{31393BB8-6BFF-47C3-B842-4100375F09A3}" srcId="{2DC6F9D3-C338-4B96-B64A-E9F55FC9A8C6}" destId="{A99E79B5-42AD-477A-A262-BA172EBBB79C}" srcOrd="0" destOrd="0" parTransId="{D2EC9D2A-168A-429F-82DE-19A4272A6FDE}" sibTransId="{BCE4BEF2-1B96-4354-8E0B-07AB530B72AB}"/>
    <dgm:cxn modelId="{E272A8C0-F642-4162-9BD1-388C92B63613}" srcId="{BC4C8FC4-DD52-4F96-8BAA-0C25FA4259E2}" destId="{BDADECD1-4E82-4C69-B68A-7C4033EFAB47}" srcOrd="1" destOrd="0" parTransId="{76F7B0CE-BE2D-4580-8F5D-DD494F762B0A}" sibTransId="{BFCC4B78-75BD-4B9A-A754-09B19ABC0058}"/>
    <dgm:cxn modelId="{BE01BED9-96BA-41CE-BE4E-8028642DC114}" srcId="{2DC6F9D3-C338-4B96-B64A-E9F55FC9A8C6}" destId="{18A77B6B-C7CB-4D6F-8AED-E9D98E4EC8C4}" srcOrd="1" destOrd="0" parTransId="{F395C29A-C724-434B-B7FC-DE4C5C950883}" sibTransId="{FD5BDC2F-6145-42B1-BDAF-9262EC59DB9D}"/>
    <dgm:cxn modelId="{C46666DB-6C90-4E40-A255-67A486585C2D}" type="presOf" srcId="{99D2BFD4-F077-46E7-A117-444E996A54D3}" destId="{BBCDBEA1-1FD8-45D4-9B06-89E14E6B2716}" srcOrd="0" destOrd="1" presId="urn:microsoft.com/office/officeart/2005/8/layout/default"/>
    <dgm:cxn modelId="{63FB46E6-C1CD-48F1-9D8D-569146286633}" srcId="{C7BC6C76-0561-4FBD-AB76-4DB58BA73CE6}" destId="{BC4C8FC4-DD52-4F96-8BAA-0C25FA4259E2}" srcOrd="2" destOrd="0" parTransId="{3E8B0C4D-C32D-49B2-8657-7B4BBCCE8CEF}" sibTransId="{974659A7-A805-4B52-BC37-75D0F45E9421}"/>
    <dgm:cxn modelId="{FF7DDAEB-098B-47E0-8089-AD3876536469}" type="presOf" srcId="{77202A22-CCA7-4289-9A2F-F1FA5D211AA7}" destId="{BBCDBEA1-1FD8-45D4-9B06-89E14E6B2716}" srcOrd="0" destOrd="3" presId="urn:microsoft.com/office/officeart/2005/8/layout/default"/>
    <dgm:cxn modelId="{A90A3FF3-8B8E-45E8-923F-360B35C05872}" type="presOf" srcId="{A99E79B5-42AD-477A-A262-BA172EBBB79C}" destId="{C760DC1F-F99D-4B55-9FCE-207D5911A543}" srcOrd="0" destOrd="1" presId="urn:microsoft.com/office/officeart/2005/8/layout/default"/>
    <dgm:cxn modelId="{17F299F9-613D-4350-BD94-6BF4BEC3726C}" srcId="{561743E4-1E4A-40CD-A0AF-1E4AB05A0BA2}" destId="{D8341747-944F-4B1D-B9FA-3B3884A6CB79}" srcOrd="0" destOrd="0" parTransId="{8D3F7543-5800-47F5-B4B4-FE6C0B78F3CB}" sibTransId="{B55BAC28-A26B-4FC6-8300-C74FD2041E12}"/>
    <dgm:cxn modelId="{D9FF54FC-1B32-4EA0-AA04-3910C9A2A365}" type="presOf" srcId="{BDADECD1-4E82-4C69-B68A-7C4033EFAB47}" destId="{BBCDBEA1-1FD8-45D4-9B06-89E14E6B2716}" srcOrd="0" destOrd="2" presId="urn:microsoft.com/office/officeart/2005/8/layout/default"/>
    <dgm:cxn modelId="{58BB71FD-3E1B-4550-B81D-3D2A6C376236}" srcId="{BC4C8FC4-DD52-4F96-8BAA-0C25FA4259E2}" destId="{99D2BFD4-F077-46E7-A117-444E996A54D3}" srcOrd="0" destOrd="0" parTransId="{F64417D2-E90C-453E-A6A2-74F79E15FC84}" sibTransId="{D5DD1F14-20E1-4AFC-A5AE-EBA16BB69E47}"/>
    <dgm:cxn modelId="{027F3C64-535D-4E88-B71F-34EFA24DAD76}" type="presParOf" srcId="{5B8A6D52-68C0-4F01-A284-B06A324BA798}" destId="{C760DC1F-F99D-4B55-9FCE-207D5911A543}" srcOrd="0" destOrd="0" presId="urn:microsoft.com/office/officeart/2005/8/layout/default"/>
    <dgm:cxn modelId="{9DB16C9C-9A5C-4A94-B61F-0CDAFBABCFC3}" type="presParOf" srcId="{5B8A6D52-68C0-4F01-A284-B06A324BA798}" destId="{A589364B-2D09-46AC-B79F-FB61EBB647FA}" srcOrd="1" destOrd="0" presId="urn:microsoft.com/office/officeart/2005/8/layout/default"/>
    <dgm:cxn modelId="{D90705EF-7D45-45AC-B185-5D82551EC959}" type="presParOf" srcId="{5B8A6D52-68C0-4F01-A284-B06A324BA798}" destId="{227BAF9A-6CE7-4AF1-BE22-B9A9020FAC2F}" srcOrd="2" destOrd="0" presId="urn:microsoft.com/office/officeart/2005/8/layout/default"/>
    <dgm:cxn modelId="{DC7C9412-B903-4FC0-9FA0-E2CD9B1F101A}" type="presParOf" srcId="{5B8A6D52-68C0-4F01-A284-B06A324BA798}" destId="{82ACBA96-F032-4689-9EB9-82E628014B09}" srcOrd="3" destOrd="0" presId="urn:microsoft.com/office/officeart/2005/8/layout/default"/>
    <dgm:cxn modelId="{6518636D-F3AA-4F0B-911D-0475B2B88354}" type="presParOf" srcId="{5B8A6D52-68C0-4F01-A284-B06A324BA798}" destId="{BBCDBEA1-1FD8-45D4-9B06-89E14E6B2716}"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CE3066B-D778-4E97-940E-934B5D9BE534}" type="doc">
      <dgm:prSet loTypeId="urn:microsoft.com/office/officeart/2005/8/layout/vProcess5" loCatId="process" qsTypeId="urn:microsoft.com/office/officeart/2005/8/quickstyle/simple1#1" qsCatId="simple" csTypeId="urn:microsoft.com/office/officeart/2005/8/colors/accent0_3#1" csCatId="mainScheme" phldr="1"/>
      <dgm:spPr/>
      <dgm:t>
        <a:bodyPr/>
        <a:lstStyle/>
        <a:p>
          <a:endParaRPr lang="en-AU"/>
        </a:p>
      </dgm:t>
    </dgm:pt>
    <dgm:pt modelId="{8D0FEE51-621B-4034-A4C9-AF995CAFE5DA}">
      <dgm:prSet phldrT="[Text]" phldr="0" custT="1"/>
      <dgm:spPr>
        <a:solidFill>
          <a:srgbClr val="614393"/>
        </a:solidFill>
      </dgm:spPr>
      <dgm:t>
        <a:bodyPr/>
        <a:lstStyle/>
        <a:p>
          <a:r>
            <a:rPr lang="en-AU" sz="1800" dirty="0"/>
            <a:t>Engaging with Inclusion Australia’s Complex Needs Family Reference Group</a:t>
          </a:r>
        </a:p>
      </dgm:t>
    </dgm:pt>
    <dgm:pt modelId="{0086D00E-CFC3-4647-A1CD-D429D3393AB0}" type="parTrans" cxnId="{5ED0A8C8-4A35-4D02-9A61-5FC603FCEBA5}">
      <dgm:prSet/>
      <dgm:spPr/>
      <dgm:t>
        <a:bodyPr/>
        <a:lstStyle/>
        <a:p>
          <a:endParaRPr lang="en-AU" sz="1800"/>
        </a:p>
      </dgm:t>
    </dgm:pt>
    <dgm:pt modelId="{ED3ABBF1-E2A7-4887-8AD6-0CD025F7F383}" type="sibTrans" cxnId="{5ED0A8C8-4A35-4D02-9A61-5FC603FCEBA5}">
      <dgm:prSet phldrT="2" phldr="0" custT="1"/>
      <dgm:spPr/>
      <dgm:t>
        <a:bodyPr/>
        <a:lstStyle/>
        <a:p>
          <a:endParaRPr lang="en-AU" sz="1800"/>
        </a:p>
      </dgm:t>
    </dgm:pt>
    <dgm:pt modelId="{F21DC140-1795-4EF2-9C01-2DC65364D3AD}">
      <dgm:prSet phldrT="[Text]" phldr="0" custT="1"/>
      <dgm:spPr>
        <a:solidFill>
          <a:srgbClr val="614393"/>
        </a:solidFill>
      </dgm:spPr>
      <dgm:t>
        <a:bodyPr/>
        <a:lstStyle/>
        <a:p>
          <a:r>
            <a:rPr lang="en-AU" sz="1800" dirty="0"/>
            <a:t>Co-designed research proposal submitted for funding</a:t>
          </a:r>
        </a:p>
      </dgm:t>
    </dgm:pt>
    <dgm:pt modelId="{F1774FAB-84C6-47A3-AA7D-F88F9B8117C9}" type="parTrans" cxnId="{2781BB5F-021C-4F3C-AFA4-AC96D4126917}">
      <dgm:prSet/>
      <dgm:spPr/>
      <dgm:t>
        <a:bodyPr/>
        <a:lstStyle/>
        <a:p>
          <a:endParaRPr lang="en-AU" sz="1800"/>
        </a:p>
      </dgm:t>
    </dgm:pt>
    <dgm:pt modelId="{56235C29-475B-445A-8C69-9731C57D992E}" type="sibTrans" cxnId="{2781BB5F-021C-4F3C-AFA4-AC96D4126917}">
      <dgm:prSet phldrT="3" phldr="0" custT="1"/>
      <dgm:spPr/>
      <dgm:t>
        <a:bodyPr/>
        <a:lstStyle/>
        <a:p>
          <a:endParaRPr lang="en-AU" sz="1800"/>
        </a:p>
      </dgm:t>
    </dgm:pt>
    <dgm:pt modelId="{B2355389-3E81-4CC3-97E5-8DE2C581D01A}">
      <dgm:prSet phldrT="[Text]" phldr="0" custT="1"/>
      <dgm:spPr/>
      <dgm:t>
        <a:bodyPr/>
        <a:lstStyle/>
        <a:p>
          <a:r>
            <a:rPr lang="en-AU" sz="1800" dirty="0"/>
            <a:t>Funding success</a:t>
          </a:r>
        </a:p>
        <a:p>
          <a:r>
            <a:rPr lang="en-AU" sz="1800" dirty="0"/>
            <a:t>Recruiting lived experience research assistant</a:t>
          </a:r>
        </a:p>
      </dgm:t>
    </dgm:pt>
    <dgm:pt modelId="{4CE0CCBC-A302-47E1-A7DC-6A01A3D2C4A0}" type="parTrans" cxnId="{46FC8D67-F8FB-4D6B-BB1E-D493C930DAB3}">
      <dgm:prSet/>
      <dgm:spPr/>
      <dgm:t>
        <a:bodyPr/>
        <a:lstStyle/>
        <a:p>
          <a:endParaRPr lang="en-AU" sz="1800"/>
        </a:p>
      </dgm:t>
    </dgm:pt>
    <dgm:pt modelId="{2A069772-36B0-4170-9064-5C4F721A557E}" type="sibTrans" cxnId="{46FC8D67-F8FB-4D6B-BB1E-D493C930DAB3}">
      <dgm:prSet phldrT="4" phldr="0" custT="1"/>
      <dgm:spPr/>
      <dgm:t>
        <a:bodyPr/>
        <a:lstStyle/>
        <a:p>
          <a:endParaRPr lang="en-AU" sz="1800"/>
        </a:p>
      </dgm:t>
    </dgm:pt>
    <dgm:pt modelId="{789A1B62-5A88-436E-83DF-2FE311F822B0}">
      <dgm:prSet phldrT="[Text]" phldr="0" custT="1"/>
      <dgm:spPr/>
      <dgm:t>
        <a:bodyPr/>
        <a:lstStyle/>
        <a:p>
          <a:r>
            <a:rPr lang="en-AU" sz="1800" dirty="0"/>
            <a:t>Establishing project governance group</a:t>
          </a:r>
        </a:p>
      </dgm:t>
    </dgm:pt>
    <dgm:pt modelId="{243D8E7D-A074-4C63-A08C-99DF3F807645}" type="parTrans" cxnId="{361A623E-FD7D-4243-9A48-5120A7E45CF9}">
      <dgm:prSet/>
      <dgm:spPr/>
      <dgm:t>
        <a:bodyPr/>
        <a:lstStyle/>
        <a:p>
          <a:endParaRPr lang="en-AU" sz="1800"/>
        </a:p>
      </dgm:t>
    </dgm:pt>
    <dgm:pt modelId="{0EE19BBA-D4F9-4BD5-A3EE-8B72AA4547BF}" type="sibTrans" cxnId="{361A623E-FD7D-4243-9A48-5120A7E45CF9}">
      <dgm:prSet phldrT="5" phldr="0"/>
      <dgm:spPr/>
      <dgm:t>
        <a:bodyPr/>
        <a:lstStyle/>
        <a:p>
          <a:endParaRPr lang="en-AU" sz="1800"/>
        </a:p>
      </dgm:t>
    </dgm:pt>
    <dgm:pt modelId="{21A24115-55AA-4C59-9B8F-6BC9ABC09465}">
      <dgm:prSet phldrT="[Text]" phldr="0" custT="1"/>
      <dgm:spPr/>
      <dgm:t>
        <a:bodyPr/>
        <a:lstStyle/>
        <a:p>
          <a:endParaRPr lang="en-AU"/>
        </a:p>
      </dgm:t>
    </dgm:pt>
    <dgm:pt modelId="{A38B7DBD-7E12-4C5A-8192-FF0390675ECC}" type="parTrans" cxnId="{D6A5663A-DC57-4F4D-A256-5109057EB608}">
      <dgm:prSet/>
      <dgm:spPr/>
      <dgm:t>
        <a:bodyPr/>
        <a:lstStyle/>
        <a:p>
          <a:endParaRPr lang="en-AU" sz="1800"/>
        </a:p>
      </dgm:t>
    </dgm:pt>
    <dgm:pt modelId="{E15E8D91-66D3-489F-A263-73097EDAB7E1}" type="sibTrans" cxnId="{D6A5663A-DC57-4F4D-A256-5109057EB608}">
      <dgm:prSet phldrT="6" phldr="0"/>
      <dgm:spPr/>
      <dgm:t>
        <a:bodyPr/>
        <a:lstStyle/>
        <a:p>
          <a:endParaRPr lang="en-AU" sz="1800"/>
        </a:p>
      </dgm:t>
    </dgm:pt>
    <dgm:pt modelId="{480FD35D-A8F9-4989-9ACA-8485D8C702EF}">
      <dgm:prSet phldrT="[Text]" phldr="0" custT="1"/>
      <dgm:spPr/>
      <dgm:t>
        <a:bodyPr/>
        <a:lstStyle/>
        <a:p>
          <a:endParaRPr lang="en-AU"/>
        </a:p>
      </dgm:t>
    </dgm:pt>
    <dgm:pt modelId="{41CCDC2B-85D6-4B67-868B-26CB66CFE191}" type="parTrans" cxnId="{FF417E1A-ECC3-4DE3-9AD3-75C451B5678A}">
      <dgm:prSet/>
      <dgm:spPr/>
      <dgm:t>
        <a:bodyPr/>
        <a:lstStyle/>
        <a:p>
          <a:endParaRPr lang="en-AU" sz="1800"/>
        </a:p>
      </dgm:t>
    </dgm:pt>
    <dgm:pt modelId="{2A99AEC6-3711-41D1-82A1-20967B7A6BE0}" type="sibTrans" cxnId="{FF417E1A-ECC3-4DE3-9AD3-75C451B5678A}">
      <dgm:prSet/>
      <dgm:spPr/>
      <dgm:t>
        <a:bodyPr/>
        <a:lstStyle/>
        <a:p>
          <a:endParaRPr lang="en-AU" sz="1800"/>
        </a:p>
      </dgm:t>
    </dgm:pt>
    <dgm:pt modelId="{C7073CD9-8F29-47E9-85E2-04B227D070FB}">
      <dgm:prSet phldrT="[Text]" phldr="0" custT="1"/>
      <dgm:spPr>
        <a:solidFill>
          <a:srgbClr val="614393"/>
        </a:solidFill>
      </dgm:spPr>
      <dgm:t>
        <a:bodyPr/>
        <a:lstStyle/>
        <a:p>
          <a:r>
            <a:rPr lang="en-AU" sz="1800" dirty="0"/>
            <a:t>Partnership development and establishing the research team</a:t>
          </a:r>
        </a:p>
      </dgm:t>
    </dgm:pt>
    <dgm:pt modelId="{59E8C0E0-D81B-4CBF-86DC-311461511FC5}" type="sibTrans" cxnId="{00964DEF-EDAF-461F-8A57-1E914C7D2188}">
      <dgm:prSet phldrT="1" phldr="0" custT="1"/>
      <dgm:spPr/>
      <dgm:t>
        <a:bodyPr/>
        <a:lstStyle/>
        <a:p>
          <a:endParaRPr lang="en-AU" sz="1800"/>
        </a:p>
      </dgm:t>
    </dgm:pt>
    <dgm:pt modelId="{18D0098E-15EE-481A-B177-D3E321EAE8BC}" type="parTrans" cxnId="{00964DEF-EDAF-461F-8A57-1E914C7D2188}">
      <dgm:prSet/>
      <dgm:spPr/>
      <dgm:t>
        <a:bodyPr/>
        <a:lstStyle/>
        <a:p>
          <a:endParaRPr lang="en-AU" sz="1800"/>
        </a:p>
      </dgm:t>
    </dgm:pt>
    <dgm:pt modelId="{80F2E80B-90E1-4620-A79E-EFF38CD5D0B9}" type="pres">
      <dgm:prSet presAssocID="{2CE3066B-D778-4E97-940E-934B5D9BE534}" presName="outerComposite" presStyleCnt="0">
        <dgm:presLayoutVars>
          <dgm:chMax val="5"/>
          <dgm:dir/>
          <dgm:resizeHandles val="exact"/>
        </dgm:presLayoutVars>
      </dgm:prSet>
      <dgm:spPr/>
    </dgm:pt>
    <dgm:pt modelId="{FB3C7765-C2F1-4726-98B8-64BED5C6C227}" type="pres">
      <dgm:prSet presAssocID="{2CE3066B-D778-4E97-940E-934B5D9BE534}" presName="dummyMaxCanvas" presStyleCnt="0">
        <dgm:presLayoutVars/>
      </dgm:prSet>
      <dgm:spPr/>
    </dgm:pt>
    <dgm:pt modelId="{C53E94D6-DCE4-4000-B5E5-A08C2A3E8110}" type="pres">
      <dgm:prSet presAssocID="{2CE3066B-D778-4E97-940E-934B5D9BE534}" presName="FiveNodes_1" presStyleLbl="node1" presStyleIdx="0" presStyleCnt="5">
        <dgm:presLayoutVars>
          <dgm:bulletEnabled val="1"/>
        </dgm:presLayoutVars>
      </dgm:prSet>
      <dgm:spPr/>
    </dgm:pt>
    <dgm:pt modelId="{5E432E24-0F8A-46A8-B53D-5F26D22B62DF}" type="pres">
      <dgm:prSet presAssocID="{2CE3066B-D778-4E97-940E-934B5D9BE534}" presName="FiveNodes_2" presStyleLbl="node1" presStyleIdx="1" presStyleCnt="5">
        <dgm:presLayoutVars>
          <dgm:bulletEnabled val="1"/>
        </dgm:presLayoutVars>
      </dgm:prSet>
      <dgm:spPr/>
    </dgm:pt>
    <dgm:pt modelId="{F74583E2-5B42-4DC5-8A87-EACD49158CDC}" type="pres">
      <dgm:prSet presAssocID="{2CE3066B-D778-4E97-940E-934B5D9BE534}" presName="FiveNodes_3" presStyleLbl="node1" presStyleIdx="2" presStyleCnt="5">
        <dgm:presLayoutVars>
          <dgm:bulletEnabled val="1"/>
        </dgm:presLayoutVars>
      </dgm:prSet>
      <dgm:spPr/>
    </dgm:pt>
    <dgm:pt modelId="{51DDEB63-100C-4D97-90B5-031C2B8E8E76}" type="pres">
      <dgm:prSet presAssocID="{2CE3066B-D778-4E97-940E-934B5D9BE534}" presName="FiveNodes_4" presStyleLbl="node1" presStyleIdx="3" presStyleCnt="5">
        <dgm:presLayoutVars>
          <dgm:bulletEnabled val="1"/>
        </dgm:presLayoutVars>
      </dgm:prSet>
      <dgm:spPr/>
    </dgm:pt>
    <dgm:pt modelId="{FA50FEBC-306D-4636-B319-457DFA3E67DD}" type="pres">
      <dgm:prSet presAssocID="{2CE3066B-D778-4E97-940E-934B5D9BE534}" presName="FiveNodes_5" presStyleLbl="node1" presStyleIdx="4" presStyleCnt="5">
        <dgm:presLayoutVars>
          <dgm:bulletEnabled val="1"/>
        </dgm:presLayoutVars>
      </dgm:prSet>
      <dgm:spPr/>
    </dgm:pt>
    <dgm:pt modelId="{9A5EC12A-CD99-4C7E-AC3F-30EE7A8EA3CC}" type="pres">
      <dgm:prSet presAssocID="{2CE3066B-D778-4E97-940E-934B5D9BE534}" presName="FiveConn_1-2" presStyleLbl="fgAccFollowNode1" presStyleIdx="0" presStyleCnt="4">
        <dgm:presLayoutVars>
          <dgm:bulletEnabled val="1"/>
        </dgm:presLayoutVars>
      </dgm:prSet>
      <dgm:spPr/>
    </dgm:pt>
    <dgm:pt modelId="{EAE358C8-94DA-4866-AA72-7FA74BFF606B}" type="pres">
      <dgm:prSet presAssocID="{2CE3066B-D778-4E97-940E-934B5D9BE534}" presName="FiveConn_2-3" presStyleLbl="fgAccFollowNode1" presStyleIdx="1" presStyleCnt="4">
        <dgm:presLayoutVars>
          <dgm:bulletEnabled val="1"/>
        </dgm:presLayoutVars>
      </dgm:prSet>
      <dgm:spPr/>
    </dgm:pt>
    <dgm:pt modelId="{7254D97E-36FC-422E-BF68-9B3F6E0B301D}" type="pres">
      <dgm:prSet presAssocID="{2CE3066B-D778-4E97-940E-934B5D9BE534}" presName="FiveConn_3-4" presStyleLbl="fgAccFollowNode1" presStyleIdx="2" presStyleCnt="4">
        <dgm:presLayoutVars>
          <dgm:bulletEnabled val="1"/>
        </dgm:presLayoutVars>
      </dgm:prSet>
      <dgm:spPr/>
    </dgm:pt>
    <dgm:pt modelId="{D97990E2-FEE2-4503-B7EE-5015AF731043}" type="pres">
      <dgm:prSet presAssocID="{2CE3066B-D778-4E97-940E-934B5D9BE534}" presName="FiveConn_4-5" presStyleLbl="fgAccFollowNode1" presStyleIdx="3" presStyleCnt="4">
        <dgm:presLayoutVars>
          <dgm:bulletEnabled val="1"/>
        </dgm:presLayoutVars>
      </dgm:prSet>
      <dgm:spPr/>
    </dgm:pt>
    <dgm:pt modelId="{4217F5D7-B6D1-4AA0-A80F-7C7E9B41021B}" type="pres">
      <dgm:prSet presAssocID="{2CE3066B-D778-4E97-940E-934B5D9BE534}" presName="FiveNodes_1_text" presStyleLbl="node1" presStyleIdx="4" presStyleCnt="5">
        <dgm:presLayoutVars>
          <dgm:bulletEnabled val="1"/>
        </dgm:presLayoutVars>
      </dgm:prSet>
      <dgm:spPr/>
    </dgm:pt>
    <dgm:pt modelId="{EA615C4E-4AEB-4074-92CB-A889E08FEC9E}" type="pres">
      <dgm:prSet presAssocID="{2CE3066B-D778-4E97-940E-934B5D9BE534}" presName="FiveNodes_2_text" presStyleLbl="node1" presStyleIdx="4" presStyleCnt="5">
        <dgm:presLayoutVars>
          <dgm:bulletEnabled val="1"/>
        </dgm:presLayoutVars>
      </dgm:prSet>
      <dgm:spPr/>
    </dgm:pt>
    <dgm:pt modelId="{126C0F09-3575-4BC4-B612-A9A7E0C66B7F}" type="pres">
      <dgm:prSet presAssocID="{2CE3066B-D778-4E97-940E-934B5D9BE534}" presName="FiveNodes_3_text" presStyleLbl="node1" presStyleIdx="4" presStyleCnt="5">
        <dgm:presLayoutVars>
          <dgm:bulletEnabled val="1"/>
        </dgm:presLayoutVars>
      </dgm:prSet>
      <dgm:spPr/>
    </dgm:pt>
    <dgm:pt modelId="{AD06DC26-A77C-479F-9843-29D692774C17}" type="pres">
      <dgm:prSet presAssocID="{2CE3066B-D778-4E97-940E-934B5D9BE534}" presName="FiveNodes_4_text" presStyleLbl="node1" presStyleIdx="4" presStyleCnt="5">
        <dgm:presLayoutVars>
          <dgm:bulletEnabled val="1"/>
        </dgm:presLayoutVars>
      </dgm:prSet>
      <dgm:spPr/>
    </dgm:pt>
    <dgm:pt modelId="{B4470A23-D6AB-4E5D-A89C-3FDF5F9C2FD2}" type="pres">
      <dgm:prSet presAssocID="{2CE3066B-D778-4E97-940E-934B5D9BE534}" presName="FiveNodes_5_text" presStyleLbl="node1" presStyleIdx="4" presStyleCnt="5">
        <dgm:presLayoutVars>
          <dgm:bulletEnabled val="1"/>
        </dgm:presLayoutVars>
      </dgm:prSet>
      <dgm:spPr/>
    </dgm:pt>
  </dgm:ptLst>
  <dgm:cxnLst>
    <dgm:cxn modelId="{A91D9807-A31B-4B59-A411-0A1EB761AB50}" type="presOf" srcId="{8D0FEE51-621B-4034-A4C9-AF995CAFE5DA}" destId="{EA615C4E-4AEB-4074-92CB-A889E08FEC9E}" srcOrd="1" destOrd="0" presId="urn:microsoft.com/office/officeart/2005/8/layout/vProcess5"/>
    <dgm:cxn modelId="{730A8E0A-0F13-4D9B-94F4-73BA1B524BFA}" type="presOf" srcId="{789A1B62-5A88-436E-83DF-2FE311F822B0}" destId="{B4470A23-D6AB-4E5D-A89C-3FDF5F9C2FD2}" srcOrd="1" destOrd="0" presId="urn:microsoft.com/office/officeart/2005/8/layout/vProcess5"/>
    <dgm:cxn modelId="{233D9313-ED4F-4574-BD62-2C1BAD31C40F}" type="presOf" srcId="{789A1B62-5A88-436E-83DF-2FE311F822B0}" destId="{FA50FEBC-306D-4636-B319-457DFA3E67DD}" srcOrd="0" destOrd="0" presId="urn:microsoft.com/office/officeart/2005/8/layout/vProcess5"/>
    <dgm:cxn modelId="{FF417E1A-ECC3-4DE3-9AD3-75C451B5678A}" srcId="{2CE3066B-D778-4E97-940E-934B5D9BE534}" destId="{480FD35D-A8F9-4989-9ACA-8485D8C702EF}" srcOrd="6" destOrd="0" parTransId="{41CCDC2B-85D6-4B67-868B-26CB66CFE191}" sibTransId="{2A99AEC6-3711-41D1-82A1-20967B7A6BE0}"/>
    <dgm:cxn modelId="{74939824-C0C5-4691-B61D-FD8267F16865}" type="presOf" srcId="{ED3ABBF1-E2A7-4887-8AD6-0CD025F7F383}" destId="{EAE358C8-94DA-4866-AA72-7FA74BFF606B}" srcOrd="0" destOrd="0" presId="urn:microsoft.com/office/officeart/2005/8/layout/vProcess5"/>
    <dgm:cxn modelId="{D005BA2C-50D9-437D-BA85-58241F4A9B63}" type="presOf" srcId="{8D0FEE51-621B-4034-A4C9-AF995CAFE5DA}" destId="{5E432E24-0F8A-46A8-B53D-5F26D22B62DF}" srcOrd="0" destOrd="0" presId="urn:microsoft.com/office/officeart/2005/8/layout/vProcess5"/>
    <dgm:cxn modelId="{343D682F-AE33-4CE2-BC82-6BAB51007F08}" type="presOf" srcId="{B2355389-3E81-4CC3-97E5-8DE2C581D01A}" destId="{AD06DC26-A77C-479F-9843-29D692774C17}" srcOrd="1" destOrd="0" presId="urn:microsoft.com/office/officeart/2005/8/layout/vProcess5"/>
    <dgm:cxn modelId="{D6A5663A-DC57-4F4D-A256-5109057EB608}" srcId="{2CE3066B-D778-4E97-940E-934B5D9BE534}" destId="{21A24115-55AA-4C59-9B8F-6BC9ABC09465}" srcOrd="5" destOrd="0" parTransId="{A38B7DBD-7E12-4C5A-8192-FF0390675ECC}" sibTransId="{E15E8D91-66D3-489F-A263-73097EDAB7E1}"/>
    <dgm:cxn modelId="{361A623E-FD7D-4243-9A48-5120A7E45CF9}" srcId="{2CE3066B-D778-4E97-940E-934B5D9BE534}" destId="{789A1B62-5A88-436E-83DF-2FE311F822B0}" srcOrd="4" destOrd="0" parTransId="{243D8E7D-A074-4C63-A08C-99DF3F807645}" sibTransId="{0EE19BBA-D4F9-4BD5-A3EE-8B72AA4547BF}"/>
    <dgm:cxn modelId="{2781BB5F-021C-4F3C-AFA4-AC96D4126917}" srcId="{2CE3066B-D778-4E97-940E-934B5D9BE534}" destId="{F21DC140-1795-4EF2-9C01-2DC65364D3AD}" srcOrd="2" destOrd="0" parTransId="{F1774FAB-84C6-47A3-AA7D-F88F9B8117C9}" sibTransId="{56235C29-475B-445A-8C69-9731C57D992E}"/>
    <dgm:cxn modelId="{B9ADE960-C68C-4093-AD8A-DC2BC5339FAC}" type="presOf" srcId="{F21DC140-1795-4EF2-9C01-2DC65364D3AD}" destId="{F74583E2-5B42-4DC5-8A87-EACD49158CDC}" srcOrd="0" destOrd="0" presId="urn:microsoft.com/office/officeart/2005/8/layout/vProcess5"/>
    <dgm:cxn modelId="{C25FC861-8F1B-40FF-BDFC-0EE677527C44}" type="presOf" srcId="{2CE3066B-D778-4E97-940E-934B5D9BE534}" destId="{80F2E80B-90E1-4620-A79E-EFF38CD5D0B9}" srcOrd="0" destOrd="0" presId="urn:microsoft.com/office/officeart/2005/8/layout/vProcess5"/>
    <dgm:cxn modelId="{0BDD0D46-3F84-455B-B791-FD735584F7C0}" type="presOf" srcId="{2A069772-36B0-4170-9064-5C4F721A557E}" destId="{D97990E2-FEE2-4503-B7EE-5015AF731043}" srcOrd="0" destOrd="0" presId="urn:microsoft.com/office/officeart/2005/8/layout/vProcess5"/>
    <dgm:cxn modelId="{46FC8D67-F8FB-4D6B-BB1E-D493C930DAB3}" srcId="{2CE3066B-D778-4E97-940E-934B5D9BE534}" destId="{B2355389-3E81-4CC3-97E5-8DE2C581D01A}" srcOrd="3" destOrd="0" parTransId="{4CE0CCBC-A302-47E1-A7DC-6A01A3D2C4A0}" sibTransId="{2A069772-36B0-4170-9064-5C4F721A557E}"/>
    <dgm:cxn modelId="{F34A794E-6926-4B42-81A9-97AD8707538C}" type="presOf" srcId="{F21DC140-1795-4EF2-9C01-2DC65364D3AD}" destId="{126C0F09-3575-4BC4-B612-A9A7E0C66B7F}" srcOrd="1" destOrd="0" presId="urn:microsoft.com/office/officeart/2005/8/layout/vProcess5"/>
    <dgm:cxn modelId="{C6C40DA0-15E8-4630-9D28-CA29CACF94C0}" type="presOf" srcId="{C7073CD9-8F29-47E9-85E2-04B227D070FB}" destId="{4217F5D7-B6D1-4AA0-A80F-7C7E9B41021B}" srcOrd="1" destOrd="0" presId="urn:microsoft.com/office/officeart/2005/8/layout/vProcess5"/>
    <dgm:cxn modelId="{5ED0A8C8-4A35-4D02-9A61-5FC603FCEBA5}" srcId="{2CE3066B-D778-4E97-940E-934B5D9BE534}" destId="{8D0FEE51-621B-4034-A4C9-AF995CAFE5DA}" srcOrd="1" destOrd="0" parTransId="{0086D00E-CFC3-4647-A1CD-D429D3393AB0}" sibTransId="{ED3ABBF1-E2A7-4887-8AD6-0CD025F7F383}"/>
    <dgm:cxn modelId="{EA8317CB-DDEB-4024-99C1-8B988C8235C1}" type="presOf" srcId="{59E8C0E0-D81B-4CBF-86DC-311461511FC5}" destId="{9A5EC12A-CD99-4C7E-AC3F-30EE7A8EA3CC}" srcOrd="0" destOrd="0" presId="urn:microsoft.com/office/officeart/2005/8/layout/vProcess5"/>
    <dgm:cxn modelId="{6A9350D1-B67F-451A-9DBB-119DDEDAA26F}" type="presOf" srcId="{C7073CD9-8F29-47E9-85E2-04B227D070FB}" destId="{C53E94D6-DCE4-4000-B5E5-A08C2A3E8110}" srcOrd="0" destOrd="0" presId="urn:microsoft.com/office/officeart/2005/8/layout/vProcess5"/>
    <dgm:cxn modelId="{8BCCCDDC-75CE-4B9E-8B05-F4AC4B7B3176}" type="presOf" srcId="{B2355389-3E81-4CC3-97E5-8DE2C581D01A}" destId="{51DDEB63-100C-4D97-90B5-031C2B8E8E76}" srcOrd="0" destOrd="0" presId="urn:microsoft.com/office/officeart/2005/8/layout/vProcess5"/>
    <dgm:cxn modelId="{00964DEF-EDAF-461F-8A57-1E914C7D2188}" srcId="{2CE3066B-D778-4E97-940E-934B5D9BE534}" destId="{C7073CD9-8F29-47E9-85E2-04B227D070FB}" srcOrd="0" destOrd="0" parTransId="{18D0098E-15EE-481A-B177-D3E321EAE8BC}" sibTransId="{59E8C0E0-D81B-4CBF-86DC-311461511FC5}"/>
    <dgm:cxn modelId="{1E4F1BF4-4519-462D-9DA3-B89093A78C37}" type="presOf" srcId="{56235C29-475B-445A-8C69-9731C57D992E}" destId="{7254D97E-36FC-422E-BF68-9B3F6E0B301D}" srcOrd="0" destOrd="0" presId="urn:microsoft.com/office/officeart/2005/8/layout/vProcess5"/>
    <dgm:cxn modelId="{30F9FC53-53DD-40D9-9998-1C9AD900A78A}" type="presParOf" srcId="{80F2E80B-90E1-4620-A79E-EFF38CD5D0B9}" destId="{FB3C7765-C2F1-4726-98B8-64BED5C6C227}" srcOrd="0" destOrd="0" presId="urn:microsoft.com/office/officeart/2005/8/layout/vProcess5"/>
    <dgm:cxn modelId="{115A8ED1-E946-4155-AAF8-178A2C9C3263}" type="presParOf" srcId="{80F2E80B-90E1-4620-A79E-EFF38CD5D0B9}" destId="{C53E94D6-DCE4-4000-B5E5-A08C2A3E8110}" srcOrd="1" destOrd="0" presId="urn:microsoft.com/office/officeart/2005/8/layout/vProcess5"/>
    <dgm:cxn modelId="{FAB85E8E-F642-4775-8CA8-B788F4C91259}" type="presParOf" srcId="{80F2E80B-90E1-4620-A79E-EFF38CD5D0B9}" destId="{5E432E24-0F8A-46A8-B53D-5F26D22B62DF}" srcOrd="2" destOrd="0" presId="urn:microsoft.com/office/officeart/2005/8/layout/vProcess5"/>
    <dgm:cxn modelId="{7FA93857-2C4F-4CBF-BA02-856E24050BCA}" type="presParOf" srcId="{80F2E80B-90E1-4620-A79E-EFF38CD5D0B9}" destId="{F74583E2-5B42-4DC5-8A87-EACD49158CDC}" srcOrd="3" destOrd="0" presId="urn:microsoft.com/office/officeart/2005/8/layout/vProcess5"/>
    <dgm:cxn modelId="{9F3D4E7D-C3C8-40F5-99CC-1A7C07738F1F}" type="presParOf" srcId="{80F2E80B-90E1-4620-A79E-EFF38CD5D0B9}" destId="{51DDEB63-100C-4D97-90B5-031C2B8E8E76}" srcOrd="4" destOrd="0" presId="urn:microsoft.com/office/officeart/2005/8/layout/vProcess5"/>
    <dgm:cxn modelId="{89FD4D3E-A33A-42C5-962E-1273DA4DA423}" type="presParOf" srcId="{80F2E80B-90E1-4620-A79E-EFF38CD5D0B9}" destId="{FA50FEBC-306D-4636-B319-457DFA3E67DD}" srcOrd="5" destOrd="0" presId="urn:microsoft.com/office/officeart/2005/8/layout/vProcess5"/>
    <dgm:cxn modelId="{97FC4D3E-F148-46C8-A0A7-8B74854F94B3}" type="presParOf" srcId="{80F2E80B-90E1-4620-A79E-EFF38CD5D0B9}" destId="{9A5EC12A-CD99-4C7E-AC3F-30EE7A8EA3CC}" srcOrd="6" destOrd="0" presId="urn:microsoft.com/office/officeart/2005/8/layout/vProcess5"/>
    <dgm:cxn modelId="{F0CA6203-62B3-4C21-AA34-7FDE01058B11}" type="presParOf" srcId="{80F2E80B-90E1-4620-A79E-EFF38CD5D0B9}" destId="{EAE358C8-94DA-4866-AA72-7FA74BFF606B}" srcOrd="7" destOrd="0" presId="urn:microsoft.com/office/officeart/2005/8/layout/vProcess5"/>
    <dgm:cxn modelId="{1F35DDD5-D093-4B61-970F-F5C26217BA2D}" type="presParOf" srcId="{80F2E80B-90E1-4620-A79E-EFF38CD5D0B9}" destId="{7254D97E-36FC-422E-BF68-9B3F6E0B301D}" srcOrd="8" destOrd="0" presId="urn:microsoft.com/office/officeart/2005/8/layout/vProcess5"/>
    <dgm:cxn modelId="{AA8124B9-BA91-4EF5-88A9-B2813F0B8060}" type="presParOf" srcId="{80F2E80B-90E1-4620-A79E-EFF38CD5D0B9}" destId="{D97990E2-FEE2-4503-B7EE-5015AF731043}" srcOrd="9" destOrd="0" presId="urn:microsoft.com/office/officeart/2005/8/layout/vProcess5"/>
    <dgm:cxn modelId="{D23EECEE-C7E7-40CA-854F-73037A397ACF}" type="presParOf" srcId="{80F2E80B-90E1-4620-A79E-EFF38CD5D0B9}" destId="{4217F5D7-B6D1-4AA0-A80F-7C7E9B41021B}" srcOrd="10" destOrd="0" presId="urn:microsoft.com/office/officeart/2005/8/layout/vProcess5"/>
    <dgm:cxn modelId="{DFFC8F86-70AE-4DBE-9C24-1C07BB190F51}" type="presParOf" srcId="{80F2E80B-90E1-4620-A79E-EFF38CD5D0B9}" destId="{EA615C4E-4AEB-4074-92CB-A889E08FEC9E}" srcOrd="11" destOrd="0" presId="urn:microsoft.com/office/officeart/2005/8/layout/vProcess5"/>
    <dgm:cxn modelId="{56490ABD-EAB4-4918-8A98-C5114A7317D0}" type="presParOf" srcId="{80F2E80B-90E1-4620-A79E-EFF38CD5D0B9}" destId="{126C0F09-3575-4BC4-B612-A9A7E0C66B7F}" srcOrd="12" destOrd="0" presId="urn:microsoft.com/office/officeart/2005/8/layout/vProcess5"/>
    <dgm:cxn modelId="{D9000AA1-6CFB-441C-AF5C-1C444348E698}" type="presParOf" srcId="{80F2E80B-90E1-4620-A79E-EFF38CD5D0B9}" destId="{AD06DC26-A77C-479F-9843-29D692774C17}" srcOrd="13" destOrd="0" presId="urn:microsoft.com/office/officeart/2005/8/layout/vProcess5"/>
    <dgm:cxn modelId="{A952CB15-B7E9-4CB7-9998-2E8610E759CC}" type="presParOf" srcId="{80F2E80B-90E1-4620-A79E-EFF38CD5D0B9}" destId="{B4470A23-D6AB-4E5D-A89C-3FDF5F9C2FD2}"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8481BE0-76ED-4AC0-BC82-F2733445F371}" type="doc">
      <dgm:prSet loTypeId="urn:microsoft.com/office/officeart/2005/8/layout/vList2" loCatId="list" qsTypeId="urn:microsoft.com/office/officeart/2005/8/quickstyle/simple1#3" qsCatId="simple" csTypeId="urn:microsoft.com/office/officeart/2005/8/colors/accent0_3#2" csCatId="mainScheme" phldr="1"/>
      <dgm:spPr/>
      <dgm:t>
        <a:bodyPr/>
        <a:lstStyle/>
        <a:p>
          <a:endParaRPr lang="en-AU"/>
        </a:p>
      </dgm:t>
    </dgm:pt>
    <dgm:pt modelId="{91FDDDD3-78BD-45B8-A5D4-F83A569C955C}">
      <dgm:prSet phldrT="[Text]"/>
      <dgm:spPr/>
      <dgm:t>
        <a:bodyPr/>
        <a:lstStyle/>
        <a:p>
          <a:r>
            <a:rPr lang="en-US" b="0" i="0" u="none" strike="noStrike" dirty="0">
              <a:effectLst/>
              <a:latin typeface="+mn-lt"/>
              <a:ea typeface="+mn-ea"/>
              <a:cs typeface="+mn-cs"/>
            </a:rPr>
            <a:t>Trusted relationships that depend on stable and skilled support teams</a:t>
          </a:r>
          <a:r>
            <a:rPr lang="en-AU" b="0" i="0" dirty="0">
              <a:effectLst/>
              <a:latin typeface="+mn-lt"/>
              <a:ea typeface="+mn-ea"/>
              <a:cs typeface="+mn-cs"/>
            </a:rPr>
            <a:t>​</a:t>
          </a:r>
          <a:endParaRPr lang="en-AU" dirty="0"/>
        </a:p>
      </dgm:t>
    </dgm:pt>
    <dgm:pt modelId="{A97B237D-7BCE-4137-8A4C-54696930C39E}" type="parTrans" cxnId="{7F3C7BEB-CD0F-4E7B-B4FC-E1E323862F1A}">
      <dgm:prSet/>
      <dgm:spPr/>
      <dgm:t>
        <a:bodyPr/>
        <a:lstStyle/>
        <a:p>
          <a:endParaRPr lang="en-AU"/>
        </a:p>
      </dgm:t>
    </dgm:pt>
    <dgm:pt modelId="{9303E266-1017-4EC6-A34C-3AC930450423}" type="sibTrans" cxnId="{7F3C7BEB-CD0F-4E7B-B4FC-E1E323862F1A}">
      <dgm:prSet/>
      <dgm:spPr/>
      <dgm:t>
        <a:bodyPr/>
        <a:lstStyle/>
        <a:p>
          <a:endParaRPr lang="en-AU"/>
        </a:p>
      </dgm:t>
    </dgm:pt>
    <dgm:pt modelId="{A789B654-51EB-4229-9A5C-FD8B14E7F088}">
      <dgm:prSet/>
      <dgm:spPr/>
      <dgm:t>
        <a:bodyPr/>
        <a:lstStyle/>
        <a:p>
          <a:r>
            <a:rPr lang="en-US" b="0" i="0" u="none" strike="noStrike" dirty="0">
              <a:effectLst/>
              <a:latin typeface="+mn-lt"/>
              <a:ea typeface="+mn-ea"/>
              <a:cs typeface="+mn-cs"/>
            </a:rPr>
            <a:t>Reduced restrictive practices and crisis services use</a:t>
          </a:r>
          <a:r>
            <a:rPr lang="en-AU" b="0" i="0" dirty="0">
              <a:effectLst/>
              <a:latin typeface="+mn-lt"/>
              <a:ea typeface="+mn-ea"/>
              <a:cs typeface="+mn-cs"/>
            </a:rPr>
            <a:t>​</a:t>
          </a:r>
        </a:p>
      </dgm:t>
    </dgm:pt>
    <dgm:pt modelId="{3F1E16FF-58F5-4683-8BD9-73D672869490}" type="parTrans" cxnId="{7DE6E11A-FD55-4B05-B5FF-E1E8484F5F55}">
      <dgm:prSet/>
      <dgm:spPr/>
      <dgm:t>
        <a:bodyPr/>
        <a:lstStyle/>
        <a:p>
          <a:endParaRPr lang="en-AU"/>
        </a:p>
      </dgm:t>
    </dgm:pt>
    <dgm:pt modelId="{8D631C8E-0188-420B-9242-3456221D9C3F}" type="sibTrans" cxnId="{7DE6E11A-FD55-4B05-B5FF-E1E8484F5F55}">
      <dgm:prSet/>
      <dgm:spPr/>
      <dgm:t>
        <a:bodyPr/>
        <a:lstStyle/>
        <a:p>
          <a:endParaRPr lang="en-AU"/>
        </a:p>
      </dgm:t>
    </dgm:pt>
    <dgm:pt modelId="{FDF53BC0-345E-4923-8C1F-A4C01D736964}">
      <dgm:prSet/>
      <dgm:spPr/>
      <dgm:t>
        <a:bodyPr/>
        <a:lstStyle/>
        <a:p>
          <a:r>
            <a:rPr lang="en-US" b="0" i="0" u="none" strike="noStrike">
              <a:effectLst/>
              <a:latin typeface="+mn-lt"/>
              <a:ea typeface="+mn-ea"/>
              <a:cs typeface="+mn-cs"/>
            </a:rPr>
            <a:t>Environmental and community safeguards</a:t>
          </a:r>
          <a:r>
            <a:rPr lang="en-US" b="0" i="0">
              <a:effectLst/>
              <a:latin typeface="+mn-lt"/>
              <a:ea typeface="+mn-ea"/>
              <a:cs typeface="+mn-cs"/>
            </a:rPr>
            <a:t>​</a:t>
          </a:r>
          <a:endParaRPr lang="en-US" b="0" i="0" dirty="0">
            <a:effectLst/>
            <a:latin typeface="+mn-lt"/>
            <a:ea typeface="+mn-ea"/>
            <a:cs typeface="+mn-cs"/>
          </a:endParaRPr>
        </a:p>
      </dgm:t>
    </dgm:pt>
    <dgm:pt modelId="{5EDA5751-E3EB-4176-A370-BB77B79214D1}" type="parTrans" cxnId="{A37CDFE6-ABA7-4EEA-8C91-DCFE74A11E99}">
      <dgm:prSet/>
      <dgm:spPr/>
      <dgm:t>
        <a:bodyPr/>
        <a:lstStyle/>
        <a:p>
          <a:endParaRPr lang="en-AU"/>
        </a:p>
      </dgm:t>
    </dgm:pt>
    <dgm:pt modelId="{CD4CC96E-7348-462C-85F5-BB05F8B037E9}" type="sibTrans" cxnId="{A37CDFE6-ABA7-4EEA-8C91-DCFE74A11E99}">
      <dgm:prSet/>
      <dgm:spPr/>
      <dgm:t>
        <a:bodyPr/>
        <a:lstStyle/>
        <a:p>
          <a:endParaRPr lang="en-AU"/>
        </a:p>
      </dgm:t>
    </dgm:pt>
    <dgm:pt modelId="{F7EDF946-E742-48EB-A65E-FC03134D1F86}" type="pres">
      <dgm:prSet presAssocID="{78481BE0-76ED-4AC0-BC82-F2733445F371}" presName="linear" presStyleCnt="0">
        <dgm:presLayoutVars>
          <dgm:animLvl val="lvl"/>
          <dgm:resizeHandles val="exact"/>
        </dgm:presLayoutVars>
      </dgm:prSet>
      <dgm:spPr/>
    </dgm:pt>
    <dgm:pt modelId="{75E63756-F1D7-459C-9E3D-D9DE10958209}" type="pres">
      <dgm:prSet presAssocID="{91FDDDD3-78BD-45B8-A5D4-F83A569C955C}" presName="parentText" presStyleLbl="node1" presStyleIdx="0" presStyleCnt="3">
        <dgm:presLayoutVars>
          <dgm:chMax val="0"/>
          <dgm:bulletEnabled val="1"/>
        </dgm:presLayoutVars>
      </dgm:prSet>
      <dgm:spPr/>
    </dgm:pt>
    <dgm:pt modelId="{AF1598BF-0A63-4C3C-BABA-6A7FA75EEF81}" type="pres">
      <dgm:prSet presAssocID="{9303E266-1017-4EC6-A34C-3AC930450423}" presName="spacer" presStyleCnt="0"/>
      <dgm:spPr/>
    </dgm:pt>
    <dgm:pt modelId="{8D64BB4C-1ABF-4618-882D-716F69CA97B5}" type="pres">
      <dgm:prSet presAssocID="{A789B654-51EB-4229-9A5C-FD8B14E7F088}" presName="parentText" presStyleLbl="node1" presStyleIdx="1" presStyleCnt="3">
        <dgm:presLayoutVars>
          <dgm:chMax val="0"/>
          <dgm:bulletEnabled val="1"/>
        </dgm:presLayoutVars>
      </dgm:prSet>
      <dgm:spPr/>
    </dgm:pt>
    <dgm:pt modelId="{D0BCA57B-1946-48AD-9A21-849BD7566ED0}" type="pres">
      <dgm:prSet presAssocID="{8D631C8E-0188-420B-9242-3456221D9C3F}" presName="spacer" presStyleCnt="0"/>
      <dgm:spPr/>
    </dgm:pt>
    <dgm:pt modelId="{53F29684-0279-4265-A6E8-AE2B06089784}" type="pres">
      <dgm:prSet presAssocID="{FDF53BC0-345E-4923-8C1F-A4C01D736964}" presName="parentText" presStyleLbl="node1" presStyleIdx="2" presStyleCnt="3">
        <dgm:presLayoutVars>
          <dgm:chMax val="0"/>
          <dgm:bulletEnabled val="1"/>
        </dgm:presLayoutVars>
      </dgm:prSet>
      <dgm:spPr/>
    </dgm:pt>
  </dgm:ptLst>
  <dgm:cxnLst>
    <dgm:cxn modelId="{7DE6E11A-FD55-4B05-B5FF-E1E8484F5F55}" srcId="{78481BE0-76ED-4AC0-BC82-F2733445F371}" destId="{A789B654-51EB-4229-9A5C-FD8B14E7F088}" srcOrd="1" destOrd="0" parTransId="{3F1E16FF-58F5-4683-8BD9-73D672869490}" sibTransId="{8D631C8E-0188-420B-9242-3456221D9C3F}"/>
    <dgm:cxn modelId="{3692BA6C-466E-49DC-82BB-7BA51967E383}" type="presOf" srcId="{78481BE0-76ED-4AC0-BC82-F2733445F371}" destId="{F7EDF946-E742-48EB-A65E-FC03134D1F86}" srcOrd="0" destOrd="0" presId="urn:microsoft.com/office/officeart/2005/8/layout/vList2"/>
    <dgm:cxn modelId="{401F3A7A-9F49-4B58-8EAB-4024A950D08F}" type="presOf" srcId="{FDF53BC0-345E-4923-8C1F-A4C01D736964}" destId="{53F29684-0279-4265-A6E8-AE2B06089784}" srcOrd="0" destOrd="0" presId="urn:microsoft.com/office/officeart/2005/8/layout/vList2"/>
    <dgm:cxn modelId="{C57A3384-8F42-4BED-A6D8-40493AC291CE}" type="presOf" srcId="{91FDDDD3-78BD-45B8-A5D4-F83A569C955C}" destId="{75E63756-F1D7-459C-9E3D-D9DE10958209}" srcOrd="0" destOrd="0" presId="urn:microsoft.com/office/officeart/2005/8/layout/vList2"/>
    <dgm:cxn modelId="{90F4608F-392C-44D8-92A6-AF8C0BB2F38C}" type="presOf" srcId="{A789B654-51EB-4229-9A5C-FD8B14E7F088}" destId="{8D64BB4C-1ABF-4618-882D-716F69CA97B5}" srcOrd="0" destOrd="0" presId="urn:microsoft.com/office/officeart/2005/8/layout/vList2"/>
    <dgm:cxn modelId="{A37CDFE6-ABA7-4EEA-8C91-DCFE74A11E99}" srcId="{78481BE0-76ED-4AC0-BC82-F2733445F371}" destId="{FDF53BC0-345E-4923-8C1F-A4C01D736964}" srcOrd="2" destOrd="0" parTransId="{5EDA5751-E3EB-4176-A370-BB77B79214D1}" sibTransId="{CD4CC96E-7348-462C-85F5-BB05F8B037E9}"/>
    <dgm:cxn modelId="{7F3C7BEB-CD0F-4E7B-B4FC-E1E323862F1A}" srcId="{78481BE0-76ED-4AC0-BC82-F2733445F371}" destId="{91FDDDD3-78BD-45B8-A5D4-F83A569C955C}" srcOrd="0" destOrd="0" parTransId="{A97B237D-7BCE-4137-8A4C-54696930C39E}" sibTransId="{9303E266-1017-4EC6-A34C-3AC930450423}"/>
    <dgm:cxn modelId="{BA9C5A38-9F25-41E6-95F6-AED390CD10E2}" type="presParOf" srcId="{F7EDF946-E742-48EB-A65E-FC03134D1F86}" destId="{75E63756-F1D7-459C-9E3D-D9DE10958209}" srcOrd="0" destOrd="0" presId="urn:microsoft.com/office/officeart/2005/8/layout/vList2"/>
    <dgm:cxn modelId="{20101D58-D0E8-4875-9DA3-F6217D8937F0}" type="presParOf" srcId="{F7EDF946-E742-48EB-A65E-FC03134D1F86}" destId="{AF1598BF-0A63-4C3C-BABA-6A7FA75EEF81}" srcOrd="1" destOrd="0" presId="urn:microsoft.com/office/officeart/2005/8/layout/vList2"/>
    <dgm:cxn modelId="{9DCF5A26-A93C-4E9A-8D31-A5F7E72E5E52}" type="presParOf" srcId="{F7EDF946-E742-48EB-A65E-FC03134D1F86}" destId="{8D64BB4C-1ABF-4618-882D-716F69CA97B5}" srcOrd="2" destOrd="0" presId="urn:microsoft.com/office/officeart/2005/8/layout/vList2"/>
    <dgm:cxn modelId="{CA69AB06-96D6-49E6-B4DE-C3226167572B}" type="presParOf" srcId="{F7EDF946-E742-48EB-A65E-FC03134D1F86}" destId="{D0BCA57B-1946-48AD-9A21-849BD7566ED0}" srcOrd="3" destOrd="0" presId="urn:microsoft.com/office/officeart/2005/8/layout/vList2"/>
    <dgm:cxn modelId="{81E94322-B336-4B10-8815-FC1D3D5A6632}" type="presParOf" srcId="{F7EDF946-E742-48EB-A65E-FC03134D1F86}" destId="{53F29684-0279-4265-A6E8-AE2B06089784}"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E18FF28-B9BC-40D7-945C-2CE80FA98512}" type="doc">
      <dgm:prSet loTypeId="urn:microsoft.com/office/officeart/2008/layout/LinedList" loCatId="list" qsTypeId="urn:microsoft.com/office/officeart/2005/8/quickstyle/simple2#1" qsCatId="simple" csTypeId="urn:microsoft.com/office/officeart/2005/8/colors/accent0_3#3" csCatId="mainScheme" phldr="1"/>
      <dgm:spPr/>
      <dgm:t>
        <a:bodyPr/>
        <a:lstStyle/>
        <a:p>
          <a:endParaRPr lang="en-US"/>
        </a:p>
      </dgm:t>
    </dgm:pt>
    <dgm:pt modelId="{DC48D1BE-3D16-4760-9A9B-20CC55860005}">
      <dgm:prSet/>
      <dgm:spPr/>
      <dgm:t>
        <a:bodyPr/>
        <a:lstStyle/>
        <a:p>
          <a:r>
            <a:rPr lang="en-AU" dirty="0"/>
            <a:t>Our partnership was a big strength of the project</a:t>
          </a:r>
          <a:endParaRPr lang="en-US" dirty="0"/>
        </a:p>
      </dgm:t>
    </dgm:pt>
    <dgm:pt modelId="{3B7B85F6-FDD4-467B-905A-53AF3AE6A36D}" type="parTrans" cxnId="{EC8F971C-A777-43C3-9316-EEF6D74E97CF}">
      <dgm:prSet/>
      <dgm:spPr/>
      <dgm:t>
        <a:bodyPr/>
        <a:lstStyle/>
        <a:p>
          <a:endParaRPr lang="en-US"/>
        </a:p>
      </dgm:t>
    </dgm:pt>
    <dgm:pt modelId="{213C11F3-536B-43AD-84D2-BA425B0079D7}" type="sibTrans" cxnId="{EC8F971C-A777-43C3-9316-EEF6D74E97CF}">
      <dgm:prSet/>
      <dgm:spPr/>
      <dgm:t>
        <a:bodyPr/>
        <a:lstStyle/>
        <a:p>
          <a:endParaRPr lang="en-US"/>
        </a:p>
      </dgm:t>
    </dgm:pt>
    <dgm:pt modelId="{F9C0F3C1-C16E-41C0-BE63-5C93312AB165}">
      <dgm:prSet/>
      <dgm:spPr/>
      <dgm:t>
        <a:bodyPr/>
        <a:lstStyle/>
        <a:p>
          <a:r>
            <a:rPr lang="en-AU" dirty="0"/>
            <a:t>Our work was strengthened through a governance group that centred lived experience</a:t>
          </a:r>
          <a:endParaRPr lang="en-US" dirty="0"/>
        </a:p>
      </dgm:t>
    </dgm:pt>
    <dgm:pt modelId="{D4D35593-EC57-45CF-A978-3C7EBF01608F}" type="parTrans" cxnId="{8EC1944B-A249-4288-9A36-8FCA23BE90FD}">
      <dgm:prSet/>
      <dgm:spPr/>
      <dgm:t>
        <a:bodyPr/>
        <a:lstStyle/>
        <a:p>
          <a:endParaRPr lang="en-US"/>
        </a:p>
      </dgm:t>
    </dgm:pt>
    <dgm:pt modelId="{BD98417E-E902-42E3-B491-ECAB6A6FBEF7}" type="sibTrans" cxnId="{8EC1944B-A249-4288-9A36-8FCA23BE90FD}">
      <dgm:prSet/>
      <dgm:spPr/>
      <dgm:t>
        <a:bodyPr/>
        <a:lstStyle/>
        <a:p>
          <a:endParaRPr lang="en-US"/>
        </a:p>
      </dgm:t>
    </dgm:pt>
    <dgm:pt modelId="{556E3DA1-6FC5-417F-AEE6-2A68A1506409}">
      <dgm:prSet/>
      <dgm:spPr/>
      <dgm:t>
        <a:bodyPr/>
        <a:lstStyle/>
        <a:p>
          <a:r>
            <a:rPr lang="en-AU" dirty="0"/>
            <a:t>A lived experience research assistant helped embed lived experience throughout the project</a:t>
          </a:r>
          <a:endParaRPr lang="en-US" dirty="0"/>
        </a:p>
      </dgm:t>
    </dgm:pt>
    <dgm:pt modelId="{552F08FB-3951-41FB-9D2F-B967831C24A0}" type="parTrans" cxnId="{50128DBA-BCA3-4F31-AD5C-241427572384}">
      <dgm:prSet/>
      <dgm:spPr/>
      <dgm:t>
        <a:bodyPr/>
        <a:lstStyle/>
        <a:p>
          <a:endParaRPr lang="en-US"/>
        </a:p>
      </dgm:t>
    </dgm:pt>
    <dgm:pt modelId="{6739809A-6A4F-4547-B214-9152351D5F89}" type="sibTrans" cxnId="{50128DBA-BCA3-4F31-AD5C-241427572384}">
      <dgm:prSet/>
      <dgm:spPr/>
      <dgm:t>
        <a:bodyPr/>
        <a:lstStyle/>
        <a:p>
          <a:endParaRPr lang="en-US"/>
        </a:p>
      </dgm:t>
    </dgm:pt>
    <dgm:pt modelId="{E7A16F56-4229-4B87-B7D3-8D158E961716}">
      <dgm:prSet/>
      <dgm:spPr/>
      <dgm:t>
        <a:bodyPr/>
        <a:lstStyle/>
        <a:p>
          <a:r>
            <a:rPr lang="en-AU" dirty="0"/>
            <a:t>It takes more time to do work that is fully inclusive, but it leads to better research</a:t>
          </a:r>
          <a:endParaRPr lang="en-US" dirty="0"/>
        </a:p>
      </dgm:t>
    </dgm:pt>
    <dgm:pt modelId="{CEB17FD6-B5C7-4786-A0C6-EDB774F0CEC4}" type="parTrans" cxnId="{C4E20B61-0BC0-403D-A31A-6E685CA388C7}">
      <dgm:prSet/>
      <dgm:spPr/>
      <dgm:t>
        <a:bodyPr/>
        <a:lstStyle/>
        <a:p>
          <a:endParaRPr lang="en-US"/>
        </a:p>
      </dgm:t>
    </dgm:pt>
    <dgm:pt modelId="{F04E9CEB-7145-4441-B1D8-BC381140D8E7}" type="sibTrans" cxnId="{C4E20B61-0BC0-403D-A31A-6E685CA388C7}">
      <dgm:prSet/>
      <dgm:spPr/>
      <dgm:t>
        <a:bodyPr/>
        <a:lstStyle/>
        <a:p>
          <a:endParaRPr lang="en-US"/>
        </a:p>
      </dgm:t>
    </dgm:pt>
    <dgm:pt modelId="{5E866C1B-1B93-45EB-B5C0-0EEA7307FBF2}">
      <dgm:prSet/>
      <dgm:spPr/>
      <dgm:t>
        <a:bodyPr/>
        <a:lstStyle/>
        <a:p>
          <a:r>
            <a:rPr lang="en-AU" dirty="0"/>
            <a:t>Including people with intellectual disability and high support needs in research that is about their lives is vital</a:t>
          </a:r>
          <a:endParaRPr lang="en-US" dirty="0"/>
        </a:p>
      </dgm:t>
    </dgm:pt>
    <dgm:pt modelId="{F8D1D342-D607-49B4-A1B9-2B7F5D15FEB9}" type="parTrans" cxnId="{3ED67EFE-4AFC-44FC-8546-3EF9DEA38278}">
      <dgm:prSet/>
      <dgm:spPr/>
      <dgm:t>
        <a:bodyPr/>
        <a:lstStyle/>
        <a:p>
          <a:endParaRPr lang="en-US"/>
        </a:p>
      </dgm:t>
    </dgm:pt>
    <dgm:pt modelId="{1D0AB55F-D70F-4B5F-AE5F-38FB8E7C9863}" type="sibTrans" cxnId="{3ED67EFE-4AFC-44FC-8546-3EF9DEA38278}">
      <dgm:prSet/>
      <dgm:spPr/>
      <dgm:t>
        <a:bodyPr/>
        <a:lstStyle/>
        <a:p>
          <a:endParaRPr lang="en-US"/>
        </a:p>
      </dgm:t>
    </dgm:pt>
    <dgm:pt modelId="{AA983D73-AA3A-4C6B-87CE-B527F496FB97}" type="pres">
      <dgm:prSet presAssocID="{6E18FF28-B9BC-40D7-945C-2CE80FA98512}" presName="vert0" presStyleCnt="0">
        <dgm:presLayoutVars>
          <dgm:dir/>
          <dgm:animOne val="branch"/>
          <dgm:animLvl val="lvl"/>
        </dgm:presLayoutVars>
      </dgm:prSet>
      <dgm:spPr/>
    </dgm:pt>
    <dgm:pt modelId="{816FBD44-E792-4567-BEFE-AD620623AA51}" type="pres">
      <dgm:prSet presAssocID="{DC48D1BE-3D16-4760-9A9B-20CC55860005}" presName="thickLine" presStyleLbl="alignNode1" presStyleIdx="0" presStyleCnt="5"/>
      <dgm:spPr/>
    </dgm:pt>
    <dgm:pt modelId="{FCC081F7-FF70-4120-B598-3852EF699C1D}" type="pres">
      <dgm:prSet presAssocID="{DC48D1BE-3D16-4760-9A9B-20CC55860005}" presName="horz1" presStyleCnt="0"/>
      <dgm:spPr/>
    </dgm:pt>
    <dgm:pt modelId="{2977A95A-31B1-426B-9891-847C98C7BBF3}" type="pres">
      <dgm:prSet presAssocID="{DC48D1BE-3D16-4760-9A9B-20CC55860005}" presName="tx1" presStyleLbl="revTx" presStyleIdx="0" presStyleCnt="5"/>
      <dgm:spPr/>
    </dgm:pt>
    <dgm:pt modelId="{39C72BFE-4040-4477-867C-0074B6C4D8E3}" type="pres">
      <dgm:prSet presAssocID="{DC48D1BE-3D16-4760-9A9B-20CC55860005}" presName="vert1" presStyleCnt="0"/>
      <dgm:spPr/>
    </dgm:pt>
    <dgm:pt modelId="{A4402CE8-AC6A-4FF3-9E28-D6240507F9B8}" type="pres">
      <dgm:prSet presAssocID="{F9C0F3C1-C16E-41C0-BE63-5C93312AB165}" presName="thickLine" presStyleLbl="alignNode1" presStyleIdx="1" presStyleCnt="5"/>
      <dgm:spPr/>
    </dgm:pt>
    <dgm:pt modelId="{F63C4829-BBB8-4D76-85BD-1A4B5C5F6767}" type="pres">
      <dgm:prSet presAssocID="{F9C0F3C1-C16E-41C0-BE63-5C93312AB165}" presName="horz1" presStyleCnt="0"/>
      <dgm:spPr/>
    </dgm:pt>
    <dgm:pt modelId="{9C1D6853-9031-4E51-96FA-86E9F395A38E}" type="pres">
      <dgm:prSet presAssocID="{F9C0F3C1-C16E-41C0-BE63-5C93312AB165}" presName="tx1" presStyleLbl="revTx" presStyleIdx="1" presStyleCnt="5"/>
      <dgm:spPr/>
    </dgm:pt>
    <dgm:pt modelId="{4F06D3A1-C600-4B27-91FF-39FA9AEBE0B9}" type="pres">
      <dgm:prSet presAssocID="{F9C0F3C1-C16E-41C0-BE63-5C93312AB165}" presName="vert1" presStyleCnt="0"/>
      <dgm:spPr/>
    </dgm:pt>
    <dgm:pt modelId="{8DBAB4F6-AA38-4791-9077-D985857B6503}" type="pres">
      <dgm:prSet presAssocID="{556E3DA1-6FC5-417F-AEE6-2A68A1506409}" presName="thickLine" presStyleLbl="alignNode1" presStyleIdx="2" presStyleCnt="5"/>
      <dgm:spPr/>
    </dgm:pt>
    <dgm:pt modelId="{ADFB973C-AD0B-48A3-BD74-0AE5101E8228}" type="pres">
      <dgm:prSet presAssocID="{556E3DA1-6FC5-417F-AEE6-2A68A1506409}" presName="horz1" presStyleCnt="0"/>
      <dgm:spPr/>
    </dgm:pt>
    <dgm:pt modelId="{87466131-282F-491A-BA48-9BCCE7807496}" type="pres">
      <dgm:prSet presAssocID="{556E3DA1-6FC5-417F-AEE6-2A68A1506409}" presName="tx1" presStyleLbl="revTx" presStyleIdx="2" presStyleCnt="5"/>
      <dgm:spPr/>
    </dgm:pt>
    <dgm:pt modelId="{85632E89-3D05-4415-9DFF-2FEED8B654C1}" type="pres">
      <dgm:prSet presAssocID="{556E3DA1-6FC5-417F-AEE6-2A68A1506409}" presName="vert1" presStyleCnt="0"/>
      <dgm:spPr/>
    </dgm:pt>
    <dgm:pt modelId="{2AE1482F-5E00-457E-BE4A-7787D26CDF64}" type="pres">
      <dgm:prSet presAssocID="{E7A16F56-4229-4B87-B7D3-8D158E961716}" presName="thickLine" presStyleLbl="alignNode1" presStyleIdx="3" presStyleCnt="5"/>
      <dgm:spPr/>
    </dgm:pt>
    <dgm:pt modelId="{581789EB-DF8E-4C7E-8548-73BDFFA6E629}" type="pres">
      <dgm:prSet presAssocID="{E7A16F56-4229-4B87-B7D3-8D158E961716}" presName="horz1" presStyleCnt="0"/>
      <dgm:spPr/>
    </dgm:pt>
    <dgm:pt modelId="{3A586AB4-9C5B-4B51-B5AE-838607629B6D}" type="pres">
      <dgm:prSet presAssocID="{E7A16F56-4229-4B87-B7D3-8D158E961716}" presName="tx1" presStyleLbl="revTx" presStyleIdx="3" presStyleCnt="5"/>
      <dgm:spPr/>
    </dgm:pt>
    <dgm:pt modelId="{16C67BE1-3A89-4E48-8A1D-03F95257DED7}" type="pres">
      <dgm:prSet presAssocID="{E7A16F56-4229-4B87-B7D3-8D158E961716}" presName="vert1" presStyleCnt="0"/>
      <dgm:spPr/>
    </dgm:pt>
    <dgm:pt modelId="{F8B0B4F3-E84C-424A-A662-C06768F60427}" type="pres">
      <dgm:prSet presAssocID="{5E866C1B-1B93-45EB-B5C0-0EEA7307FBF2}" presName="thickLine" presStyleLbl="alignNode1" presStyleIdx="4" presStyleCnt="5"/>
      <dgm:spPr/>
    </dgm:pt>
    <dgm:pt modelId="{CD5E985A-F691-466E-B510-B738C484B9B6}" type="pres">
      <dgm:prSet presAssocID="{5E866C1B-1B93-45EB-B5C0-0EEA7307FBF2}" presName="horz1" presStyleCnt="0"/>
      <dgm:spPr/>
    </dgm:pt>
    <dgm:pt modelId="{59F21B0A-15C7-4D8A-BB3C-0ABF6E99F96B}" type="pres">
      <dgm:prSet presAssocID="{5E866C1B-1B93-45EB-B5C0-0EEA7307FBF2}" presName="tx1" presStyleLbl="revTx" presStyleIdx="4" presStyleCnt="5"/>
      <dgm:spPr/>
    </dgm:pt>
    <dgm:pt modelId="{3DD1F4AE-798E-4307-950E-23BEDD0EA5DC}" type="pres">
      <dgm:prSet presAssocID="{5E866C1B-1B93-45EB-B5C0-0EEA7307FBF2}" presName="vert1" presStyleCnt="0"/>
      <dgm:spPr/>
    </dgm:pt>
  </dgm:ptLst>
  <dgm:cxnLst>
    <dgm:cxn modelId="{7236D203-8FD8-420D-BB1B-D650E9B550C3}" type="presOf" srcId="{DC48D1BE-3D16-4760-9A9B-20CC55860005}" destId="{2977A95A-31B1-426B-9891-847C98C7BBF3}" srcOrd="0" destOrd="0" presId="urn:microsoft.com/office/officeart/2008/layout/LinedList"/>
    <dgm:cxn modelId="{EC8F971C-A777-43C3-9316-EEF6D74E97CF}" srcId="{6E18FF28-B9BC-40D7-945C-2CE80FA98512}" destId="{DC48D1BE-3D16-4760-9A9B-20CC55860005}" srcOrd="0" destOrd="0" parTransId="{3B7B85F6-FDD4-467B-905A-53AF3AE6A36D}" sibTransId="{213C11F3-536B-43AD-84D2-BA425B0079D7}"/>
    <dgm:cxn modelId="{B06DC027-0BC1-461F-BBBE-8A61D79F1008}" type="presOf" srcId="{556E3DA1-6FC5-417F-AEE6-2A68A1506409}" destId="{87466131-282F-491A-BA48-9BCCE7807496}" srcOrd="0" destOrd="0" presId="urn:microsoft.com/office/officeart/2008/layout/LinedList"/>
    <dgm:cxn modelId="{C4E20B61-0BC0-403D-A31A-6E685CA388C7}" srcId="{6E18FF28-B9BC-40D7-945C-2CE80FA98512}" destId="{E7A16F56-4229-4B87-B7D3-8D158E961716}" srcOrd="3" destOrd="0" parTransId="{CEB17FD6-B5C7-4786-A0C6-EDB774F0CEC4}" sibTransId="{F04E9CEB-7145-4441-B1D8-BC381140D8E7}"/>
    <dgm:cxn modelId="{8EC1944B-A249-4288-9A36-8FCA23BE90FD}" srcId="{6E18FF28-B9BC-40D7-945C-2CE80FA98512}" destId="{F9C0F3C1-C16E-41C0-BE63-5C93312AB165}" srcOrd="1" destOrd="0" parTransId="{D4D35593-EC57-45CF-A978-3C7EBF01608F}" sibTransId="{BD98417E-E902-42E3-B491-ECAB6A6FBEF7}"/>
    <dgm:cxn modelId="{2B72A0B6-F246-4061-99C2-351A7017CDF7}" type="presOf" srcId="{5E866C1B-1B93-45EB-B5C0-0EEA7307FBF2}" destId="{59F21B0A-15C7-4D8A-BB3C-0ABF6E99F96B}" srcOrd="0" destOrd="0" presId="urn:microsoft.com/office/officeart/2008/layout/LinedList"/>
    <dgm:cxn modelId="{13FB62B7-9638-4B8D-AAEC-96D8EE13361F}" type="presOf" srcId="{E7A16F56-4229-4B87-B7D3-8D158E961716}" destId="{3A586AB4-9C5B-4B51-B5AE-838607629B6D}" srcOrd="0" destOrd="0" presId="urn:microsoft.com/office/officeart/2008/layout/LinedList"/>
    <dgm:cxn modelId="{50128DBA-BCA3-4F31-AD5C-241427572384}" srcId="{6E18FF28-B9BC-40D7-945C-2CE80FA98512}" destId="{556E3DA1-6FC5-417F-AEE6-2A68A1506409}" srcOrd="2" destOrd="0" parTransId="{552F08FB-3951-41FB-9D2F-B967831C24A0}" sibTransId="{6739809A-6A4F-4547-B214-9152351D5F89}"/>
    <dgm:cxn modelId="{01141AC1-4779-41AF-99E1-E96F7E75AEA7}" type="presOf" srcId="{6E18FF28-B9BC-40D7-945C-2CE80FA98512}" destId="{AA983D73-AA3A-4C6B-87CE-B527F496FB97}" srcOrd="0" destOrd="0" presId="urn:microsoft.com/office/officeart/2008/layout/LinedList"/>
    <dgm:cxn modelId="{246A21F3-9F5E-41F0-A2C7-703278A8153D}" type="presOf" srcId="{F9C0F3C1-C16E-41C0-BE63-5C93312AB165}" destId="{9C1D6853-9031-4E51-96FA-86E9F395A38E}" srcOrd="0" destOrd="0" presId="urn:microsoft.com/office/officeart/2008/layout/LinedList"/>
    <dgm:cxn modelId="{3ED67EFE-4AFC-44FC-8546-3EF9DEA38278}" srcId="{6E18FF28-B9BC-40D7-945C-2CE80FA98512}" destId="{5E866C1B-1B93-45EB-B5C0-0EEA7307FBF2}" srcOrd="4" destOrd="0" parTransId="{F8D1D342-D607-49B4-A1B9-2B7F5D15FEB9}" sibTransId="{1D0AB55F-D70F-4B5F-AE5F-38FB8E7C9863}"/>
    <dgm:cxn modelId="{28D309CB-6D4B-476E-A9DB-A78D0FD67F24}" type="presParOf" srcId="{AA983D73-AA3A-4C6B-87CE-B527F496FB97}" destId="{816FBD44-E792-4567-BEFE-AD620623AA51}" srcOrd="0" destOrd="0" presId="urn:microsoft.com/office/officeart/2008/layout/LinedList"/>
    <dgm:cxn modelId="{17B37C42-D09A-4F89-B1AD-6BE10ACB0DB5}" type="presParOf" srcId="{AA983D73-AA3A-4C6B-87CE-B527F496FB97}" destId="{FCC081F7-FF70-4120-B598-3852EF699C1D}" srcOrd="1" destOrd="0" presId="urn:microsoft.com/office/officeart/2008/layout/LinedList"/>
    <dgm:cxn modelId="{8869FA27-C230-4ECC-9FC5-5BB575D6DE5C}" type="presParOf" srcId="{FCC081F7-FF70-4120-B598-3852EF699C1D}" destId="{2977A95A-31B1-426B-9891-847C98C7BBF3}" srcOrd="0" destOrd="0" presId="urn:microsoft.com/office/officeart/2008/layout/LinedList"/>
    <dgm:cxn modelId="{3C13A365-5D48-442C-8EC3-D45E5DAD7D4D}" type="presParOf" srcId="{FCC081F7-FF70-4120-B598-3852EF699C1D}" destId="{39C72BFE-4040-4477-867C-0074B6C4D8E3}" srcOrd="1" destOrd="0" presId="urn:microsoft.com/office/officeart/2008/layout/LinedList"/>
    <dgm:cxn modelId="{2745C97B-4B61-46E3-87D2-2EB59E1FFA04}" type="presParOf" srcId="{AA983D73-AA3A-4C6B-87CE-B527F496FB97}" destId="{A4402CE8-AC6A-4FF3-9E28-D6240507F9B8}" srcOrd="2" destOrd="0" presId="urn:microsoft.com/office/officeart/2008/layout/LinedList"/>
    <dgm:cxn modelId="{07DC9E81-4344-4231-906F-6EF7E674AD3A}" type="presParOf" srcId="{AA983D73-AA3A-4C6B-87CE-B527F496FB97}" destId="{F63C4829-BBB8-4D76-85BD-1A4B5C5F6767}" srcOrd="3" destOrd="0" presId="urn:microsoft.com/office/officeart/2008/layout/LinedList"/>
    <dgm:cxn modelId="{96552D3A-774C-456A-8046-3EBE45E82998}" type="presParOf" srcId="{F63C4829-BBB8-4D76-85BD-1A4B5C5F6767}" destId="{9C1D6853-9031-4E51-96FA-86E9F395A38E}" srcOrd="0" destOrd="0" presId="urn:microsoft.com/office/officeart/2008/layout/LinedList"/>
    <dgm:cxn modelId="{15D61D49-AE16-4438-AD37-6CDE9531E879}" type="presParOf" srcId="{F63C4829-BBB8-4D76-85BD-1A4B5C5F6767}" destId="{4F06D3A1-C600-4B27-91FF-39FA9AEBE0B9}" srcOrd="1" destOrd="0" presId="urn:microsoft.com/office/officeart/2008/layout/LinedList"/>
    <dgm:cxn modelId="{EC94588F-0794-4FD6-8902-DCF1CAD1431F}" type="presParOf" srcId="{AA983D73-AA3A-4C6B-87CE-B527F496FB97}" destId="{8DBAB4F6-AA38-4791-9077-D985857B6503}" srcOrd="4" destOrd="0" presId="urn:microsoft.com/office/officeart/2008/layout/LinedList"/>
    <dgm:cxn modelId="{8D6687E3-EAC3-4C8E-BD74-D0DFF9C3084F}" type="presParOf" srcId="{AA983D73-AA3A-4C6B-87CE-B527F496FB97}" destId="{ADFB973C-AD0B-48A3-BD74-0AE5101E8228}" srcOrd="5" destOrd="0" presId="urn:microsoft.com/office/officeart/2008/layout/LinedList"/>
    <dgm:cxn modelId="{B6611F2F-304A-4220-BAB0-9819F29D4B91}" type="presParOf" srcId="{ADFB973C-AD0B-48A3-BD74-0AE5101E8228}" destId="{87466131-282F-491A-BA48-9BCCE7807496}" srcOrd="0" destOrd="0" presId="urn:microsoft.com/office/officeart/2008/layout/LinedList"/>
    <dgm:cxn modelId="{FDCD4903-9205-422C-9F0E-645AA10D8130}" type="presParOf" srcId="{ADFB973C-AD0B-48A3-BD74-0AE5101E8228}" destId="{85632E89-3D05-4415-9DFF-2FEED8B654C1}" srcOrd="1" destOrd="0" presId="urn:microsoft.com/office/officeart/2008/layout/LinedList"/>
    <dgm:cxn modelId="{A8F643F2-4652-4CF6-88AE-78DDB153F0C8}" type="presParOf" srcId="{AA983D73-AA3A-4C6B-87CE-B527F496FB97}" destId="{2AE1482F-5E00-457E-BE4A-7787D26CDF64}" srcOrd="6" destOrd="0" presId="urn:microsoft.com/office/officeart/2008/layout/LinedList"/>
    <dgm:cxn modelId="{01546812-9A3B-4932-80A1-2AF4D38CF48B}" type="presParOf" srcId="{AA983D73-AA3A-4C6B-87CE-B527F496FB97}" destId="{581789EB-DF8E-4C7E-8548-73BDFFA6E629}" srcOrd="7" destOrd="0" presId="urn:microsoft.com/office/officeart/2008/layout/LinedList"/>
    <dgm:cxn modelId="{11D75B75-3CFE-48DD-AF5B-DCEB550A794E}" type="presParOf" srcId="{581789EB-DF8E-4C7E-8548-73BDFFA6E629}" destId="{3A586AB4-9C5B-4B51-B5AE-838607629B6D}" srcOrd="0" destOrd="0" presId="urn:microsoft.com/office/officeart/2008/layout/LinedList"/>
    <dgm:cxn modelId="{0A7A8A5C-996D-4A8A-B49D-7DDFA8EFF71F}" type="presParOf" srcId="{581789EB-DF8E-4C7E-8548-73BDFFA6E629}" destId="{16C67BE1-3A89-4E48-8A1D-03F95257DED7}" srcOrd="1" destOrd="0" presId="urn:microsoft.com/office/officeart/2008/layout/LinedList"/>
    <dgm:cxn modelId="{DE7EC7C4-50EB-4C0B-9AB2-2827BFEE4D92}" type="presParOf" srcId="{AA983D73-AA3A-4C6B-87CE-B527F496FB97}" destId="{F8B0B4F3-E84C-424A-A662-C06768F60427}" srcOrd="8" destOrd="0" presId="urn:microsoft.com/office/officeart/2008/layout/LinedList"/>
    <dgm:cxn modelId="{CA79A4FC-FA76-40D3-9F88-FE6D6AC4E2CD}" type="presParOf" srcId="{AA983D73-AA3A-4C6B-87CE-B527F496FB97}" destId="{CD5E985A-F691-466E-B510-B738C484B9B6}" srcOrd="9" destOrd="0" presId="urn:microsoft.com/office/officeart/2008/layout/LinedList"/>
    <dgm:cxn modelId="{21A9831B-CC87-4687-81D6-CFE863EDE01C}" type="presParOf" srcId="{CD5E985A-F691-466E-B510-B738C484B9B6}" destId="{59F21B0A-15C7-4D8A-BB3C-0ABF6E99F96B}" srcOrd="0" destOrd="0" presId="urn:microsoft.com/office/officeart/2008/layout/LinedList"/>
    <dgm:cxn modelId="{031B53AC-72BB-4CCF-9CDA-25E80D783A9B}" type="presParOf" srcId="{CD5E985A-F691-466E-B510-B738C484B9B6}" destId="{3DD1F4AE-798E-4307-950E-23BEDD0EA5DC}"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32DC57-E0B4-4218-8395-F27CCD793D72}">
      <dsp:nvSpPr>
        <dsp:cNvPr id="0" name=""/>
        <dsp:cNvSpPr/>
      </dsp:nvSpPr>
      <dsp:spPr>
        <a:xfrm>
          <a:off x="1143" y="15540"/>
          <a:ext cx="2148328" cy="2148328"/>
        </a:xfrm>
        <a:prstGeom prst="ellipse">
          <a:avLst/>
        </a:prstGeom>
        <a:solidFill>
          <a:srgbClr val="E577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AU" sz="1400" b="1" kern="1200"/>
            <a:t>Existing evidence</a:t>
          </a:r>
        </a:p>
      </dsp:txBody>
      <dsp:txXfrm>
        <a:off x="315758" y="330155"/>
        <a:ext cx="1519098" cy="1519098"/>
      </dsp:txXfrm>
    </dsp:sp>
    <dsp:sp modelId="{FE47F87B-4CE5-48A6-99F8-F174EFB5A6D7}">
      <dsp:nvSpPr>
        <dsp:cNvPr id="0" name=""/>
        <dsp:cNvSpPr/>
      </dsp:nvSpPr>
      <dsp:spPr>
        <a:xfrm rot="5399754">
          <a:off x="2320910" y="819242"/>
          <a:ext cx="728635" cy="540695"/>
        </a:xfrm>
        <a:prstGeom prst="triangle">
          <a:avLst/>
        </a:prstGeom>
        <a:solidFill>
          <a:srgbClr val="E57700"/>
        </a:solidFill>
        <a:ln w="12700" cap="flat" cmpd="sng" algn="ctr">
          <a:solidFill>
            <a:prstClr val="white">
              <a:hueOff val="0"/>
              <a:satOff val="0"/>
              <a:lumOff val="0"/>
              <a:alphaOff val="0"/>
            </a:prstClr>
          </a:solidFill>
          <a:prstDash val="solid"/>
          <a:miter lim="800000"/>
        </a:ln>
        <a:effectLst/>
      </dsp:spPr>
      <dsp:style>
        <a:lnRef idx="0">
          <a:scrgbClr r="0" g="0" b="0"/>
        </a:lnRef>
        <a:fillRef idx="1">
          <a:scrgbClr r="0" g="0" b="0"/>
        </a:fillRef>
        <a:effectRef idx="0">
          <a:scrgbClr r="0" g="0" b="0"/>
        </a:effectRef>
        <a:fontRef idx="minor">
          <a:schemeClr val="lt1"/>
        </a:fontRef>
      </dsp:style>
    </dsp:sp>
    <dsp:sp modelId="{1F7A28B6-7F2C-4E09-A900-F9A1480F330D}">
      <dsp:nvSpPr>
        <dsp:cNvPr id="0" name=""/>
        <dsp:cNvSpPr/>
      </dsp:nvSpPr>
      <dsp:spPr>
        <a:xfrm>
          <a:off x="3190378" y="15084"/>
          <a:ext cx="2148784" cy="2148784"/>
        </a:xfrm>
        <a:prstGeom prst="ellipse">
          <a:avLst/>
        </a:prstGeom>
        <a:solidFill>
          <a:srgbClr val="4488A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AU" sz="1400" b="1" kern="1200" dirty="0"/>
            <a:t>Recommendations made</a:t>
          </a:r>
        </a:p>
      </dsp:txBody>
      <dsp:txXfrm>
        <a:off x="3505060" y="329766"/>
        <a:ext cx="1519420" cy="1519420"/>
      </dsp:txXfrm>
    </dsp:sp>
    <dsp:sp modelId="{1DA38F12-380A-4A7D-A398-3CF9E0CE6D2A}">
      <dsp:nvSpPr>
        <dsp:cNvPr id="0" name=""/>
        <dsp:cNvSpPr/>
      </dsp:nvSpPr>
      <dsp:spPr>
        <a:xfrm rot="5363529">
          <a:off x="5583482" y="801273"/>
          <a:ext cx="728635" cy="540695"/>
        </a:xfrm>
        <a:prstGeom prst="triangle">
          <a:avLst/>
        </a:prstGeom>
        <a:solidFill>
          <a:srgbClr val="4488AB"/>
        </a:solidFill>
        <a:ln w="12700" cap="flat" cmpd="sng" algn="ctr">
          <a:solidFill>
            <a:prstClr val="white">
              <a:hueOff val="0"/>
              <a:satOff val="0"/>
              <a:lumOff val="0"/>
              <a:alphaOff val="0"/>
            </a:prstClr>
          </a:solidFill>
          <a:prstDash val="solid"/>
          <a:miter lim="800000"/>
        </a:ln>
        <a:effectLst/>
      </dsp:spPr>
      <dsp:style>
        <a:lnRef idx="0">
          <a:scrgbClr r="0" g="0" b="0"/>
        </a:lnRef>
        <a:fillRef idx="1">
          <a:scrgbClr r="0" g="0" b="0"/>
        </a:fillRef>
        <a:effectRef idx="0">
          <a:scrgbClr r="0" g="0" b="0"/>
        </a:effectRef>
        <a:fontRef idx="minor">
          <a:schemeClr val="lt1"/>
        </a:fontRef>
      </dsp:style>
    </dsp:sp>
    <dsp:sp modelId="{C431790A-8509-4A40-A7A6-3C6504A1E316}">
      <dsp:nvSpPr>
        <dsp:cNvPr id="0" name=""/>
        <dsp:cNvSpPr/>
      </dsp:nvSpPr>
      <dsp:spPr>
        <a:xfrm>
          <a:off x="6525843" y="160856"/>
          <a:ext cx="1790269" cy="1790269"/>
        </a:xfrm>
        <a:prstGeom prst="ellipse">
          <a:avLst/>
        </a:prstGeom>
        <a:solidFill>
          <a:srgbClr val="BF459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AU" sz="1400" b="1" kern="1200" dirty="0"/>
            <a:t>Implementation gap</a:t>
          </a:r>
        </a:p>
      </dsp:txBody>
      <dsp:txXfrm>
        <a:off x="6788022" y="423035"/>
        <a:ext cx="1265911" cy="1265911"/>
      </dsp:txXfrm>
    </dsp:sp>
    <dsp:sp modelId="{90C94E7C-0BE8-434C-9154-5C0AC13DC23A}">
      <dsp:nvSpPr>
        <dsp:cNvPr id="0" name=""/>
        <dsp:cNvSpPr/>
      </dsp:nvSpPr>
      <dsp:spPr>
        <a:xfrm rot="10800000">
          <a:off x="7056660" y="2206171"/>
          <a:ext cx="728635" cy="540695"/>
        </a:xfrm>
        <a:prstGeom prst="triangle">
          <a:avLst/>
        </a:prstGeom>
        <a:solidFill>
          <a:srgbClr val="BF4593"/>
        </a:solidFill>
        <a:ln>
          <a:noFill/>
        </a:ln>
        <a:effectLst/>
      </dsp:spPr>
      <dsp:style>
        <a:lnRef idx="0">
          <a:scrgbClr r="0" g="0" b="0"/>
        </a:lnRef>
        <a:fillRef idx="1">
          <a:scrgbClr r="0" g="0" b="0"/>
        </a:fillRef>
        <a:effectRef idx="0">
          <a:scrgbClr r="0" g="0" b="0"/>
        </a:effectRef>
        <a:fontRef idx="minor">
          <a:schemeClr val="lt1"/>
        </a:fontRef>
      </dsp:style>
    </dsp:sp>
    <dsp:sp modelId="{9D7ACD2F-F7FD-4219-9285-642DB5635EB3}">
      <dsp:nvSpPr>
        <dsp:cNvPr id="0" name=""/>
        <dsp:cNvSpPr/>
      </dsp:nvSpPr>
      <dsp:spPr>
        <a:xfrm>
          <a:off x="6525843" y="2971306"/>
          <a:ext cx="1790269" cy="1790269"/>
        </a:xfrm>
        <a:prstGeom prst="ellipse">
          <a:avLst/>
        </a:prstGeom>
        <a:solidFill>
          <a:srgbClr val="61439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AU" sz="1400" b="1" kern="1200"/>
            <a:t>Accountability gap</a:t>
          </a:r>
        </a:p>
      </dsp:txBody>
      <dsp:txXfrm>
        <a:off x="6788022" y="3233485"/>
        <a:ext cx="1265911" cy="1265911"/>
      </dsp:txXfrm>
    </dsp:sp>
    <dsp:sp modelId="{F37ABEBD-5E2A-4389-A31F-9C400C1DCAA3}">
      <dsp:nvSpPr>
        <dsp:cNvPr id="0" name=""/>
        <dsp:cNvSpPr/>
      </dsp:nvSpPr>
      <dsp:spPr>
        <a:xfrm rot="16401441">
          <a:off x="5530175" y="3506544"/>
          <a:ext cx="728635" cy="540695"/>
        </a:xfrm>
        <a:prstGeom prst="triangle">
          <a:avLst/>
        </a:prstGeom>
        <a:solidFill>
          <a:srgbClr val="614393"/>
        </a:solidFill>
        <a:ln w="12700" cap="flat" cmpd="sng" algn="ctr">
          <a:solidFill>
            <a:prstClr val="white">
              <a:hueOff val="0"/>
              <a:satOff val="0"/>
              <a:lumOff val="0"/>
              <a:alphaOff val="0"/>
            </a:prstClr>
          </a:solidFill>
          <a:prstDash val="solid"/>
          <a:miter lim="800000"/>
        </a:ln>
        <a:effectLst/>
      </dsp:spPr>
      <dsp:style>
        <a:lnRef idx="0">
          <a:scrgbClr r="0" g="0" b="0"/>
        </a:lnRef>
        <a:fillRef idx="1">
          <a:scrgbClr r="0" g="0" b="0"/>
        </a:fillRef>
        <a:effectRef idx="0">
          <a:scrgbClr r="0" g="0" b="0"/>
        </a:effectRef>
        <a:fontRef idx="minor">
          <a:schemeClr val="lt1"/>
        </a:fontRef>
      </dsp:style>
    </dsp:sp>
    <dsp:sp modelId="{0021D286-A263-4DBE-8021-5629B6FCDDC9}">
      <dsp:nvSpPr>
        <dsp:cNvPr id="0" name=""/>
        <dsp:cNvSpPr/>
      </dsp:nvSpPr>
      <dsp:spPr>
        <a:xfrm>
          <a:off x="3212132" y="2639690"/>
          <a:ext cx="2081814" cy="2081814"/>
        </a:xfrm>
        <a:prstGeom prst="ellipse">
          <a:avLst/>
        </a:prstGeom>
        <a:solidFill>
          <a:srgbClr val="CCCCC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AU" sz="1400" b="1" kern="1200" dirty="0">
              <a:solidFill>
                <a:schemeClr val="tx1"/>
              </a:solidFill>
            </a:rPr>
            <a:t>Opportunity for research</a:t>
          </a:r>
        </a:p>
      </dsp:txBody>
      <dsp:txXfrm>
        <a:off x="3517007" y="2944565"/>
        <a:ext cx="1472064" cy="14720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60DC1F-F99D-4B55-9FCE-207D5911A543}">
      <dsp:nvSpPr>
        <dsp:cNvPr id="0" name=""/>
        <dsp:cNvSpPr/>
      </dsp:nvSpPr>
      <dsp:spPr>
        <a:xfrm>
          <a:off x="1820686" y="2858"/>
          <a:ext cx="3465436" cy="2079261"/>
        </a:xfrm>
        <a:prstGeom prst="rect">
          <a:avLst/>
        </a:prstGeom>
        <a:solidFill>
          <a:srgbClr val="4488AB"/>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Research that helps decision makers:</a:t>
          </a:r>
        </a:p>
        <a:p>
          <a:pPr marL="114300" lvl="1" indent="-114300" algn="l" defTabSz="622300">
            <a:lnSpc>
              <a:spcPct val="90000"/>
            </a:lnSpc>
            <a:spcBef>
              <a:spcPct val="0"/>
            </a:spcBef>
            <a:spcAft>
              <a:spcPct val="15000"/>
            </a:spcAft>
            <a:buChar char="•"/>
          </a:pPr>
          <a:r>
            <a:rPr lang="en-US" sz="1400" kern="1200" dirty="0"/>
            <a:t>Understand what is happening and why</a:t>
          </a:r>
        </a:p>
        <a:p>
          <a:pPr marL="114300" lvl="1" indent="-114300" algn="l" defTabSz="622300">
            <a:lnSpc>
              <a:spcPct val="90000"/>
            </a:lnSpc>
            <a:spcBef>
              <a:spcPct val="0"/>
            </a:spcBef>
            <a:spcAft>
              <a:spcPct val="15000"/>
            </a:spcAft>
            <a:buChar char="•"/>
          </a:pPr>
          <a:r>
            <a:rPr lang="en-US" sz="1400" kern="1200"/>
            <a:t>Address real policy and service challenges</a:t>
          </a:r>
        </a:p>
        <a:p>
          <a:pPr marL="114300" lvl="1" indent="-114300" algn="l" defTabSz="622300">
            <a:lnSpc>
              <a:spcPct val="90000"/>
            </a:lnSpc>
            <a:spcBef>
              <a:spcPct val="0"/>
            </a:spcBef>
            <a:spcAft>
              <a:spcPct val="15000"/>
            </a:spcAft>
            <a:buChar char="•"/>
          </a:pPr>
          <a:r>
            <a:rPr lang="en-US" sz="1400" kern="1200"/>
            <a:t>Connect with current reforms, reviews and policy priorities</a:t>
          </a:r>
        </a:p>
        <a:p>
          <a:pPr marL="114300" lvl="1" indent="-114300" algn="l" defTabSz="622300">
            <a:lnSpc>
              <a:spcPct val="90000"/>
            </a:lnSpc>
            <a:spcBef>
              <a:spcPct val="0"/>
            </a:spcBef>
            <a:spcAft>
              <a:spcPct val="15000"/>
            </a:spcAft>
            <a:buChar char="•"/>
          </a:pPr>
          <a:r>
            <a:rPr lang="en-US" sz="1400" kern="1200"/>
            <a:t>Explain what the findings mean for policy or practice</a:t>
          </a:r>
        </a:p>
      </dsp:txBody>
      <dsp:txXfrm>
        <a:off x="1820686" y="2858"/>
        <a:ext cx="3465436" cy="2079261"/>
      </dsp:txXfrm>
    </dsp:sp>
    <dsp:sp modelId="{227BAF9A-6CE7-4AF1-BE22-B9A9020FAC2F}">
      <dsp:nvSpPr>
        <dsp:cNvPr id="0" name=""/>
        <dsp:cNvSpPr/>
      </dsp:nvSpPr>
      <dsp:spPr>
        <a:xfrm>
          <a:off x="5632666" y="2858"/>
          <a:ext cx="3465436" cy="2079261"/>
        </a:xfrm>
        <a:prstGeom prst="rect">
          <a:avLst/>
        </a:prstGeom>
        <a:solidFill>
          <a:srgbClr val="4488AB"/>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800100">
            <a:lnSpc>
              <a:spcPct val="90000"/>
            </a:lnSpc>
            <a:spcBef>
              <a:spcPct val="0"/>
            </a:spcBef>
            <a:spcAft>
              <a:spcPct val="35000"/>
            </a:spcAft>
            <a:buNone/>
          </a:pPr>
          <a:r>
            <a:rPr lang="en-US" sz="1800" kern="1200"/>
            <a:t>Research that considers the policy system:</a:t>
          </a:r>
        </a:p>
        <a:p>
          <a:pPr marL="114300" lvl="1" indent="-114300" algn="l" defTabSz="622300">
            <a:lnSpc>
              <a:spcPct val="90000"/>
            </a:lnSpc>
            <a:spcBef>
              <a:spcPct val="0"/>
            </a:spcBef>
            <a:spcAft>
              <a:spcPct val="15000"/>
            </a:spcAft>
            <a:buChar char="•"/>
          </a:pPr>
          <a:r>
            <a:rPr lang="en-US" sz="1400" kern="1200" dirty="0"/>
            <a:t>Different levels of </a:t>
          </a:r>
          <a:r>
            <a:rPr lang="en-US" sz="1400" kern="1200" dirty="0">
              <a:solidFill>
                <a:prstClr val="white"/>
              </a:solidFill>
              <a:latin typeface="Calibri" panose="020F0502020204030204"/>
              <a:ea typeface="+mn-ea"/>
              <a:cs typeface="+mn-cs"/>
            </a:rPr>
            <a:t>government</a:t>
          </a:r>
          <a:r>
            <a:rPr lang="en-US" sz="1400" kern="1200" dirty="0"/>
            <a:t> and responsibilities</a:t>
          </a:r>
        </a:p>
        <a:p>
          <a:pPr marL="114300" lvl="1" indent="-114300" algn="l" defTabSz="622300">
            <a:lnSpc>
              <a:spcPct val="90000"/>
            </a:lnSpc>
            <a:spcBef>
              <a:spcPct val="0"/>
            </a:spcBef>
            <a:spcAft>
              <a:spcPct val="15000"/>
            </a:spcAft>
            <a:buChar char="•"/>
          </a:pPr>
          <a:r>
            <a:rPr lang="en-US" sz="1400" kern="1200"/>
            <a:t>Where national, state and territory collaboration is needed</a:t>
          </a:r>
        </a:p>
        <a:p>
          <a:pPr marL="114300" lvl="1" indent="-114300" algn="l" defTabSz="622300">
            <a:lnSpc>
              <a:spcPct val="90000"/>
            </a:lnSpc>
            <a:spcBef>
              <a:spcPct val="0"/>
            </a:spcBef>
            <a:spcAft>
              <a:spcPct val="15000"/>
            </a:spcAft>
            <a:buChar char="•"/>
          </a:pPr>
          <a:r>
            <a:rPr lang="en-US" sz="1400" kern="1200"/>
            <a:t>How research can inform future decisions or reforms</a:t>
          </a:r>
        </a:p>
      </dsp:txBody>
      <dsp:txXfrm>
        <a:off x="5632666" y="2858"/>
        <a:ext cx="3465436" cy="2079261"/>
      </dsp:txXfrm>
    </dsp:sp>
    <dsp:sp modelId="{BBCDBEA1-1FD8-45D4-9B06-89E14E6B2716}">
      <dsp:nvSpPr>
        <dsp:cNvPr id="0" name=""/>
        <dsp:cNvSpPr/>
      </dsp:nvSpPr>
      <dsp:spPr>
        <a:xfrm>
          <a:off x="3726676" y="2428664"/>
          <a:ext cx="3465436" cy="2079261"/>
        </a:xfrm>
        <a:prstGeom prst="rect">
          <a:avLst/>
        </a:prstGeom>
        <a:solidFill>
          <a:srgbClr val="BF4593"/>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Research that supports action:</a:t>
          </a:r>
        </a:p>
        <a:p>
          <a:pPr marL="114300" lvl="1" indent="-114300" algn="l" defTabSz="622300">
            <a:lnSpc>
              <a:spcPct val="90000"/>
            </a:lnSpc>
            <a:spcBef>
              <a:spcPct val="0"/>
            </a:spcBef>
            <a:spcAft>
              <a:spcPct val="15000"/>
            </a:spcAft>
            <a:buChar char="•"/>
          </a:pPr>
          <a:r>
            <a:rPr lang="en-US" sz="1400" kern="1200"/>
            <a:t>Identifies evidence gaps</a:t>
          </a:r>
        </a:p>
        <a:p>
          <a:pPr marL="114300" lvl="1" indent="-114300" algn="l" defTabSz="622300">
            <a:lnSpc>
              <a:spcPct val="90000"/>
            </a:lnSpc>
            <a:spcBef>
              <a:spcPct val="0"/>
            </a:spcBef>
            <a:spcAft>
              <a:spcPct val="15000"/>
            </a:spcAft>
            <a:buChar char="•"/>
          </a:pPr>
          <a:r>
            <a:rPr lang="en-US" sz="1400" kern="1200"/>
            <a:t>Explains implementation challenges</a:t>
          </a:r>
        </a:p>
        <a:p>
          <a:pPr marL="114300" lvl="1" indent="-114300" algn="l" defTabSz="622300">
            <a:lnSpc>
              <a:spcPct val="90000"/>
            </a:lnSpc>
            <a:spcBef>
              <a:spcPct val="0"/>
            </a:spcBef>
            <a:spcAft>
              <a:spcPct val="15000"/>
            </a:spcAft>
            <a:buChar char="•"/>
          </a:pPr>
          <a:r>
            <a:rPr lang="en-US" sz="1400" kern="1200"/>
            <a:t>Considers costs, benefits and feasibility</a:t>
          </a:r>
        </a:p>
      </dsp:txBody>
      <dsp:txXfrm>
        <a:off x="3726676" y="2428664"/>
        <a:ext cx="3465436" cy="207926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3E94D6-DCE4-4000-B5E5-A08C2A3E8110}">
      <dsp:nvSpPr>
        <dsp:cNvPr id="0" name=""/>
        <dsp:cNvSpPr/>
      </dsp:nvSpPr>
      <dsp:spPr>
        <a:xfrm>
          <a:off x="0" y="0"/>
          <a:ext cx="8097012" cy="679513"/>
        </a:xfrm>
        <a:prstGeom prst="roundRect">
          <a:avLst>
            <a:gd name="adj" fmla="val 10000"/>
          </a:avLst>
        </a:prstGeom>
        <a:solidFill>
          <a:srgbClr val="614393"/>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AU" sz="1800" kern="1200" dirty="0"/>
            <a:t>Partnership development and establishing the research team</a:t>
          </a:r>
        </a:p>
      </dsp:txBody>
      <dsp:txXfrm>
        <a:off x="19902" y="19902"/>
        <a:ext cx="7284261" cy="639709"/>
      </dsp:txXfrm>
    </dsp:sp>
    <dsp:sp modelId="{5E432E24-0F8A-46A8-B53D-5F26D22B62DF}">
      <dsp:nvSpPr>
        <dsp:cNvPr id="0" name=""/>
        <dsp:cNvSpPr/>
      </dsp:nvSpPr>
      <dsp:spPr>
        <a:xfrm>
          <a:off x="604647" y="773890"/>
          <a:ext cx="8097012" cy="679513"/>
        </a:xfrm>
        <a:prstGeom prst="roundRect">
          <a:avLst>
            <a:gd name="adj" fmla="val 10000"/>
          </a:avLst>
        </a:prstGeom>
        <a:solidFill>
          <a:srgbClr val="614393"/>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AU" sz="1800" kern="1200" dirty="0"/>
            <a:t>Engaging with Inclusion Australia’s Complex Needs Family Reference Group</a:t>
          </a:r>
        </a:p>
      </dsp:txBody>
      <dsp:txXfrm>
        <a:off x="624549" y="793792"/>
        <a:ext cx="7010877" cy="639709"/>
      </dsp:txXfrm>
    </dsp:sp>
    <dsp:sp modelId="{F74583E2-5B42-4DC5-8A87-EACD49158CDC}">
      <dsp:nvSpPr>
        <dsp:cNvPr id="0" name=""/>
        <dsp:cNvSpPr/>
      </dsp:nvSpPr>
      <dsp:spPr>
        <a:xfrm>
          <a:off x="1209293" y="1547780"/>
          <a:ext cx="8097012" cy="679513"/>
        </a:xfrm>
        <a:prstGeom prst="roundRect">
          <a:avLst>
            <a:gd name="adj" fmla="val 10000"/>
          </a:avLst>
        </a:prstGeom>
        <a:solidFill>
          <a:srgbClr val="614393"/>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AU" sz="1800" kern="1200" dirty="0"/>
            <a:t>Co-designed research proposal submitted for funding</a:t>
          </a:r>
        </a:p>
      </dsp:txBody>
      <dsp:txXfrm>
        <a:off x="1229195" y="1567682"/>
        <a:ext cx="7010877" cy="639709"/>
      </dsp:txXfrm>
    </dsp:sp>
    <dsp:sp modelId="{51DDEB63-100C-4D97-90B5-031C2B8E8E76}">
      <dsp:nvSpPr>
        <dsp:cNvPr id="0" name=""/>
        <dsp:cNvSpPr/>
      </dsp:nvSpPr>
      <dsp:spPr>
        <a:xfrm>
          <a:off x="1813940" y="2321671"/>
          <a:ext cx="8097012" cy="679513"/>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AU" sz="1800" kern="1200" dirty="0"/>
            <a:t>Funding success</a:t>
          </a:r>
        </a:p>
        <a:p>
          <a:pPr marL="0" lvl="0" indent="0" algn="l" defTabSz="800100">
            <a:lnSpc>
              <a:spcPct val="90000"/>
            </a:lnSpc>
            <a:spcBef>
              <a:spcPct val="0"/>
            </a:spcBef>
            <a:spcAft>
              <a:spcPct val="35000"/>
            </a:spcAft>
            <a:buNone/>
          </a:pPr>
          <a:r>
            <a:rPr lang="en-AU" sz="1800" kern="1200" dirty="0"/>
            <a:t>Recruiting lived experience research assistant</a:t>
          </a:r>
        </a:p>
      </dsp:txBody>
      <dsp:txXfrm>
        <a:off x="1833842" y="2341573"/>
        <a:ext cx="7010877" cy="639709"/>
      </dsp:txXfrm>
    </dsp:sp>
    <dsp:sp modelId="{FA50FEBC-306D-4636-B319-457DFA3E67DD}">
      <dsp:nvSpPr>
        <dsp:cNvPr id="0" name=""/>
        <dsp:cNvSpPr/>
      </dsp:nvSpPr>
      <dsp:spPr>
        <a:xfrm>
          <a:off x="2418587" y="3095561"/>
          <a:ext cx="8097012" cy="679513"/>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AU" sz="1800" kern="1200" dirty="0"/>
            <a:t>Establishing project governance group</a:t>
          </a:r>
        </a:p>
      </dsp:txBody>
      <dsp:txXfrm>
        <a:off x="2438489" y="3115463"/>
        <a:ext cx="7010877" cy="639709"/>
      </dsp:txXfrm>
    </dsp:sp>
    <dsp:sp modelId="{9A5EC12A-CD99-4C7E-AC3F-30EE7A8EA3CC}">
      <dsp:nvSpPr>
        <dsp:cNvPr id="0" name=""/>
        <dsp:cNvSpPr/>
      </dsp:nvSpPr>
      <dsp:spPr>
        <a:xfrm>
          <a:off x="7655328" y="496422"/>
          <a:ext cx="441683" cy="441683"/>
        </a:xfrm>
        <a:prstGeom prst="downArrow">
          <a:avLst>
            <a:gd name="adj1" fmla="val 55000"/>
            <a:gd name="adj2" fmla="val 45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endParaRPr lang="en-AU" sz="1800" kern="1200"/>
        </a:p>
      </dsp:txBody>
      <dsp:txXfrm>
        <a:off x="7754707" y="496422"/>
        <a:ext cx="242925" cy="332366"/>
      </dsp:txXfrm>
    </dsp:sp>
    <dsp:sp modelId="{EAE358C8-94DA-4866-AA72-7FA74BFF606B}">
      <dsp:nvSpPr>
        <dsp:cNvPr id="0" name=""/>
        <dsp:cNvSpPr/>
      </dsp:nvSpPr>
      <dsp:spPr>
        <a:xfrm>
          <a:off x="8259975" y="1270312"/>
          <a:ext cx="441683" cy="441683"/>
        </a:xfrm>
        <a:prstGeom prst="downArrow">
          <a:avLst>
            <a:gd name="adj1" fmla="val 55000"/>
            <a:gd name="adj2" fmla="val 45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endParaRPr lang="en-AU" sz="1800" kern="1200"/>
        </a:p>
      </dsp:txBody>
      <dsp:txXfrm>
        <a:off x="8359354" y="1270312"/>
        <a:ext cx="242925" cy="332366"/>
      </dsp:txXfrm>
    </dsp:sp>
    <dsp:sp modelId="{7254D97E-36FC-422E-BF68-9B3F6E0B301D}">
      <dsp:nvSpPr>
        <dsp:cNvPr id="0" name=""/>
        <dsp:cNvSpPr/>
      </dsp:nvSpPr>
      <dsp:spPr>
        <a:xfrm>
          <a:off x="8864622" y="2032877"/>
          <a:ext cx="441683" cy="441683"/>
        </a:xfrm>
        <a:prstGeom prst="downArrow">
          <a:avLst>
            <a:gd name="adj1" fmla="val 55000"/>
            <a:gd name="adj2" fmla="val 45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endParaRPr lang="en-AU" sz="1800" kern="1200"/>
        </a:p>
      </dsp:txBody>
      <dsp:txXfrm>
        <a:off x="8964001" y="2032877"/>
        <a:ext cx="242925" cy="332366"/>
      </dsp:txXfrm>
    </dsp:sp>
    <dsp:sp modelId="{D97990E2-FEE2-4503-B7EE-5015AF731043}">
      <dsp:nvSpPr>
        <dsp:cNvPr id="0" name=""/>
        <dsp:cNvSpPr/>
      </dsp:nvSpPr>
      <dsp:spPr>
        <a:xfrm>
          <a:off x="9469269" y="2814318"/>
          <a:ext cx="441683" cy="441683"/>
        </a:xfrm>
        <a:prstGeom prst="downArrow">
          <a:avLst>
            <a:gd name="adj1" fmla="val 55000"/>
            <a:gd name="adj2" fmla="val 45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endParaRPr lang="en-AU" sz="1800" kern="1200"/>
        </a:p>
      </dsp:txBody>
      <dsp:txXfrm>
        <a:off x="9568648" y="2814318"/>
        <a:ext cx="242925" cy="33236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E63756-F1D7-459C-9E3D-D9DE10958209}">
      <dsp:nvSpPr>
        <dsp:cNvPr id="0" name=""/>
        <dsp:cNvSpPr/>
      </dsp:nvSpPr>
      <dsp:spPr>
        <a:xfrm>
          <a:off x="0" y="27686"/>
          <a:ext cx="3536335" cy="120978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0" i="0" u="none" strike="noStrike" kern="1200" dirty="0">
              <a:effectLst/>
              <a:latin typeface="+mn-lt"/>
              <a:ea typeface="+mn-ea"/>
              <a:cs typeface="+mn-cs"/>
            </a:rPr>
            <a:t>Trusted relationships that depend on stable and skilled support teams</a:t>
          </a:r>
          <a:r>
            <a:rPr lang="en-AU" sz="2200" b="0" i="0" kern="1200" dirty="0">
              <a:effectLst/>
              <a:latin typeface="+mn-lt"/>
              <a:ea typeface="+mn-ea"/>
              <a:cs typeface="+mn-cs"/>
            </a:rPr>
            <a:t>​</a:t>
          </a:r>
          <a:endParaRPr lang="en-AU" sz="2200" kern="1200" dirty="0"/>
        </a:p>
      </dsp:txBody>
      <dsp:txXfrm>
        <a:off x="59057" y="86743"/>
        <a:ext cx="3418221" cy="1091666"/>
      </dsp:txXfrm>
    </dsp:sp>
    <dsp:sp modelId="{8D64BB4C-1ABF-4618-882D-716F69CA97B5}">
      <dsp:nvSpPr>
        <dsp:cNvPr id="0" name=""/>
        <dsp:cNvSpPr/>
      </dsp:nvSpPr>
      <dsp:spPr>
        <a:xfrm>
          <a:off x="0" y="1300826"/>
          <a:ext cx="3536335" cy="120978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0" i="0" u="none" strike="noStrike" kern="1200" dirty="0">
              <a:effectLst/>
              <a:latin typeface="+mn-lt"/>
              <a:ea typeface="+mn-ea"/>
              <a:cs typeface="+mn-cs"/>
            </a:rPr>
            <a:t>Reduced restrictive practices and crisis services use</a:t>
          </a:r>
          <a:r>
            <a:rPr lang="en-AU" sz="2200" b="0" i="0" kern="1200" dirty="0">
              <a:effectLst/>
              <a:latin typeface="+mn-lt"/>
              <a:ea typeface="+mn-ea"/>
              <a:cs typeface="+mn-cs"/>
            </a:rPr>
            <a:t>​</a:t>
          </a:r>
        </a:p>
      </dsp:txBody>
      <dsp:txXfrm>
        <a:off x="59057" y="1359883"/>
        <a:ext cx="3418221" cy="1091666"/>
      </dsp:txXfrm>
    </dsp:sp>
    <dsp:sp modelId="{53F29684-0279-4265-A6E8-AE2B06089784}">
      <dsp:nvSpPr>
        <dsp:cNvPr id="0" name=""/>
        <dsp:cNvSpPr/>
      </dsp:nvSpPr>
      <dsp:spPr>
        <a:xfrm>
          <a:off x="0" y="2573967"/>
          <a:ext cx="3536335" cy="120978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0" i="0" u="none" strike="noStrike" kern="1200">
              <a:effectLst/>
              <a:latin typeface="+mn-lt"/>
              <a:ea typeface="+mn-ea"/>
              <a:cs typeface="+mn-cs"/>
            </a:rPr>
            <a:t>Environmental and community safeguards</a:t>
          </a:r>
          <a:r>
            <a:rPr lang="en-US" sz="2200" b="0" i="0" kern="1200">
              <a:effectLst/>
              <a:latin typeface="+mn-lt"/>
              <a:ea typeface="+mn-ea"/>
              <a:cs typeface="+mn-cs"/>
            </a:rPr>
            <a:t>​</a:t>
          </a:r>
          <a:endParaRPr lang="en-US" sz="2200" b="0" i="0" kern="1200" dirty="0">
            <a:effectLst/>
            <a:latin typeface="+mn-lt"/>
            <a:ea typeface="+mn-ea"/>
            <a:cs typeface="+mn-cs"/>
          </a:endParaRPr>
        </a:p>
      </dsp:txBody>
      <dsp:txXfrm>
        <a:off x="59057" y="2633024"/>
        <a:ext cx="3418221" cy="109166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6FBD44-E792-4567-BEFE-AD620623AA51}">
      <dsp:nvSpPr>
        <dsp:cNvPr id="0" name=""/>
        <dsp:cNvSpPr/>
      </dsp:nvSpPr>
      <dsp:spPr>
        <a:xfrm>
          <a:off x="0" y="460"/>
          <a:ext cx="10515600"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2977A95A-31B1-426B-9891-847C98C7BBF3}">
      <dsp:nvSpPr>
        <dsp:cNvPr id="0" name=""/>
        <dsp:cNvSpPr/>
      </dsp:nvSpPr>
      <dsp:spPr>
        <a:xfrm>
          <a:off x="0" y="460"/>
          <a:ext cx="10515600" cy="7549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AU" sz="2100" kern="1200" dirty="0"/>
            <a:t>Our partnership was a big strength of the project</a:t>
          </a:r>
          <a:endParaRPr lang="en-US" sz="2100" kern="1200" dirty="0"/>
        </a:p>
      </dsp:txBody>
      <dsp:txXfrm>
        <a:off x="0" y="460"/>
        <a:ext cx="10515600" cy="754975"/>
      </dsp:txXfrm>
    </dsp:sp>
    <dsp:sp modelId="{A4402CE8-AC6A-4FF3-9E28-D6240507F9B8}">
      <dsp:nvSpPr>
        <dsp:cNvPr id="0" name=""/>
        <dsp:cNvSpPr/>
      </dsp:nvSpPr>
      <dsp:spPr>
        <a:xfrm>
          <a:off x="0" y="755435"/>
          <a:ext cx="10515600"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9C1D6853-9031-4E51-96FA-86E9F395A38E}">
      <dsp:nvSpPr>
        <dsp:cNvPr id="0" name=""/>
        <dsp:cNvSpPr/>
      </dsp:nvSpPr>
      <dsp:spPr>
        <a:xfrm>
          <a:off x="0" y="755435"/>
          <a:ext cx="10515600" cy="7549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AU" sz="2100" kern="1200" dirty="0"/>
            <a:t>Our work was strengthened through a governance group that centred lived experience</a:t>
          </a:r>
          <a:endParaRPr lang="en-US" sz="2100" kern="1200" dirty="0"/>
        </a:p>
      </dsp:txBody>
      <dsp:txXfrm>
        <a:off x="0" y="755435"/>
        <a:ext cx="10515600" cy="754975"/>
      </dsp:txXfrm>
    </dsp:sp>
    <dsp:sp modelId="{8DBAB4F6-AA38-4791-9077-D985857B6503}">
      <dsp:nvSpPr>
        <dsp:cNvPr id="0" name=""/>
        <dsp:cNvSpPr/>
      </dsp:nvSpPr>
      <dsp:spPr>
        <a:xfrm>
          <a:off x="0" y="1510410"/>
          <a:ext cx="10515600"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87466131-282F-491A-BA48-9BCCE7807496}">
      <dsp:nvSpPr>
        <dsp:cNvPr id="0" name=""/>
        <dsp:cNvSpPr/>
      </dsp:nvSpPr>
      <dsp:spPr>
        <a:xfrm>
          <a:off x="0" y="1510410"/>
          <a:ext cx="10515600" cy="7549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AU" sz="2100" kern="1200" dirty="0"/>
            <a:t>A lived experience research assistant helped embed lived experience throughout the project</a:t>
          </a:r>
          <a:endParaRPr lang="en-US" sz="2100" kern="1200" dirty="0"/>
        </a:p>
      </dsp:txBody>
      <dsp:txXfrm>
        <a:off x="0" y="1510410"/>
        <a:ext cx="10515600" cy="754975"/>
      </dsp:txXfrm>
    </dsp:sp>
    <dsp:sp modelId="{2AE1482F-5E00-457E-BE4A-7787D26CDF64}">
      <dsp:nvSpPr>
        <dsp:cNvPr id="0" name=""/>
        <dsp:cNvSpPr/>
      </dsp:nvSpPr>
      <dsp:spPr>
        <a:xfrm>
          <a:off x="0" y="2265386"/>
          <a:ext cx="10515600"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3A586AB4-9C5B-4B51-B5AE-838607629B6D}">
      <dsp:nvSpPr>
        <dsp:cNvPr id="0" name=""/>
        <dsp:cNvSpPr/>
      </dsp:nvSpPr>
      <dsp:spPr>
        <a:xfrm>
          <a:off x="0" y="2265386"/>
          <a:ext cx="10515600" cy="7549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AU" sz="2100" kern="1200" dirty="0"/>
            <a:t>It takes more time to do work that is fully inclusive, but it leads to better research</a:t>
          </a:r>
          <a:endParaRPr lang="en-US" sz="2100" kern="1200" dirty="0"/>
        </a:p>
      </dsp:txBody>
      <dsp:txXfrm>
        <a:off x="0" y="2265386"/>
        <a:ext cx="10515600" cy="754975"/>
      </dsp:txXfrm>
    </dsp:sp>
    <dsp:sp modelId="{F8B0B4F3-E84C-424A-A662-C06768F60427}">
      <dsp:nvSpPr>
        <dsp:cNvPr id="0" name=""/>
        <dsp:cNvSpPr/>
      </dsp:nvSpPr>
      <dsp:spPr>
        <a:xfrm>
          <a:off x="0" y="3020361"/>
          <a:ext cx="10515600"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59F21B0A-15C7-4D8A-BB3C-0ABF6E99F96B}">
      <dsp:nvSpPr>
        <dsp:cNvPr id="0" name=""/>
        <dsp:cNvSpPr/>
      </dsp:nvSpPr>
      <dsp:spPr>
        <a:xfrm>
          <a:off x="0" y="3020361"/>
          <a:ext cx="10515600" cy="7549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AU" sz="2100" kern="1200" dirty="0"/>
            <a:t>Including people with intellectual disability and high support needs in research that is about their lives is vital</a:t>
          </a:r>
          <a:endParaRPr lang="en-US" sz="2100" kern="1200" dirty="0"/>
        </a:p>
      </dsp:txBody>
      <dsp:txXfrm>
        <a:off x="0" y="3020361"/>
        <a:ext cx="10515600" cy="754975"/>
      </dsp:txXfrm>
    </dsp:sp>
  </dsp:spTree>
</dsp:drawing>
</file>

<file path=ppt/diagrams/layout1.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1">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41CC76-F88A-4BBB-B1B1-3FB17ABA7F84}" type="datetimeFigureOut">
              <a:rPr lang="en-AU" smtClean="0"/>
              <a:t>25/08/2026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D4C24D-CFF3-46D0-AA19-6847C61CB8C4}" type="slidenum">
              <a:rPr lang="en-AU" smtClean="0"/>
              <a:t>‹#›</a:t>
            </a:fld>
            <a:endParaRPr lang="en-AU"/>
          </a:p>
        </p:txBody>
      </p:sp>
    </p:spTree>
    <p:extLst>
      <p:ext uri="{BB962C8B-B14F-4D97-AF65-F5344CB8AC3E}">
        <p14:creationId xmlns:p14="http://schemas.microsoft.com/office/powerpoint/2010/main" val="566044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7D4C24D-CFF3-46D0-AA19-6847C61CB8C4}" type="slidenum">
              <a:rPr lang="en-AU" smtClean="0"/>
              <a:t>1</a:t>
            </a:fld>
            <a:endParaRPr lang="en-AU"/>
          </a:p>
        </p:txBody>
      </p:sp>
    </p:spTree>
    <p:extLst>
      <p:ext uri="{BB962C8B-B14F-4D97-AF65-F5344CB8AC3E}">
        <p14:creationId xmlns:p14="http://schemas.microsoft.com/office/powerpoint/2010/main" val="3702703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0EB6F-E09E-0231-E6C5-8A9BEE25A9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F9D335-6AB4-1E4D-B90D-ED092BA990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0DCDF4-7553-F26E-15FE-DE7AF1A95950}"/>
              </a:ext>
            </a:extLst>
          </p:cNvPr>
          <p:cNvSpPr>
            <a:spLocks noGrp="1"/>
          </p:cNvSpPr>
          <p:nvPr>
            <p:ph type="body" idx="1"/>
          </p:nvPr>
        </p:nvSpPr>
        <p:spPr/>
        <p:txBody>
          <a:bodyPr/>
          <a:lstStyle/>
          <a:p>
            <a:pPr>
              <a:lnSpc>
                <a:spcPct val="115000"/>
              </a:lnSpc>
              <a:spcAft>
                <a:spcPts val="1000"/>
              </a:spcAft>
              <a:buNone/>
            </a:pPr>
            <a:r>
              <a:rPr lang="en-AU" sz="1800" b="1" dirty="0">
                <a:solidFill>
                  <a:srgbClr val="2C3949"/>
                </a:solidFill>
                <a:effectLst/>
                <a:latin typeface="Calibri" panose="020F0502020204030204" pitchFamily="34" charset="0"/>
                <a:ea typeface="Times New Roman" panose="02020603050405020304" pitchFamily="18" charset="0"/>
              </a:rPr>
              <a:t>Slide 4</a:t>
            </a:r>
          </a:p>
          <a:p>
            <a:pPr>
              <a:lnSpc>
                <a:spcPct val="115000"/>
              </a:lnSpc>
              <a:spcAft>
                <a:spcPts val="1000"/>
              </a:spcAft>
            </a:pPr>
            <a:r>
              <a:rPr lang="en-AU" sz="1800" b="1" dirty="0">
                <a:solidFill>
                  <a:srgbClr val="2C3849"/>
                </a:solidFill>
                <a:effectLst/>
                <a:latin typeface="Calibri Light" panose="020F0302020204030204" pitchFamily="34" charset="0"/>
                <a:ea typeface="Times New Roman" panose="02020603050405020304" pitchFamily="18" charset="0"/>
              </a:rPr>
              <a:t>Title: </a:t>
            </a:r>
            <a:r>
              <a:rPr kumimoji="0" lang="en-US" sz="1800" b="1"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Senator the Hon Jenny McAllister, </a:t>
            </a:r>
            <a:r>
              <a:rPr kumimoji="0" lang="en-US" sz="180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Minister for the National Disability Insurance Scheme </a:t>
            </a:r>
            <a:endParaRPr lang="en-AU" sz="1800" b="1" dirty="0">
              <a:solidFill>
                <a:srgbClr val="2C3849"/>
              </a:solidFill>
              <a:effectLst/>
              <a:latin typeface="Calibri Light" panose="020F0302020204030204" pitchFamily="34" charset="0"/>
              <a:ea typeface="Times New Roman" panose="02020603050405020304" pitchFamily="18" charset="0"/>
            </a:endParaRPr>
          </a:p>
          <a:p>
            <a:endParaRPr lang="en-AU" dirty="0"/>
          </a:p>
        </p:txBody>
      </p:sp>
      <p:sp>
        <p:nvSpPr>
          <p:cNvPr id="4" name="Slide Number Placeholder 3">
            <a:extLst>
              <a:ext uri="{FF2B5EF4-FFF2-40B4-BE49-F238E27FC236}">
                <a16:creationId xmlns:a16="http://schemas.microsoft.com/office/drawing/2014/main" id="{78B3456A-8967-1CC7-D6DB-ACEB941E3183}"/>
              </a:ext>
            </a:extLst>
          </p:cNvPr>
          <p:cNvSpPr>
            <a:spLocks noGrp="1"/>
          </p:cNvSpPr>
          <p:nvPr>
            <p:ph type="sldNum" sz="quarter" idx="5"/>
          </p:nvPr>
        </p:nvSpPr>
        <p:spPr/>
        <p:txBody>
          <a:bodyPr/>
          <a:lstStyle/>
          <a:p>
            <a:fld id="{57D4C24D-CFF3-46D0-AA19-6847C61CB8C4}" type="slidenum">
              <a:rPr lang="en-AU" smtClean="0"/>
              <a:t>11</a:t>
            </a:fld>
            <a:endParaRPr lang="en-AU"/>
          </a:p>
        </p:txBody>
      </p:sp>
    </p:spTree>
    <p:extLst>
      <p:ext uri="{BB962C8B-B14F-4D97-AF65-F5344CB8AC3E}">
        <p14:creationId xmlns:p14="http://schemas.microsoft.com/office/powerpoint/2010/main" val="34312911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15000"/>
              </a:lnSpc>
              <a:spcAft>
                <a:spcPts val="800"/>
              </a:spcAft>
              <a:buSzPts val="1000"/>
              <a:buNone/>
              <a:tabLst>
                <a:tab pos="457200" algn="l"/>
              </a:tabLst>
            </a:pPr>
            <a:endParaRPr lang="en-AU" dirty="0"/>
          </a:p>
        </p:txBody>
      </p:sp>
      <p:sp>
        <p:nvSpPr>
          <p:cNvPr id="4" name="Slide Number Placeholder 3"/>
          <p:cNvSpPr>
            <a:spLocks noGrp="1"/>
          </p:cNvSpPr>
          <p:nvPr>
            <p:ph type="sldNum" sz="quarter" idx="5"/>
          </p:nvPr>
        </p:nvSpPr>
        <p:spPr/>
        <p:txBody>
          <a:bodyPr/>
          <a:lstStyle/>
          <a:p>
            <a:fld id="{57D4C24D-CFF3-46D0-AA19-6847C61CB8C4}" type="slidenum">
              <a:rPr lang="en-AU" smtClean="0"/>
              <a:t>15</a:t>
            </a:fld>
            <a:endParaRPr lang="en-AU"/>
          </a:p>
        </p:txBody>
      </p:sp>
    </p:spTree>
    <p:extLst>
      <p:ext uri="{BB962C8B-B14F-4D97-AF65-F5344CB8AC3E}">
        <p14:creationId xmlns:p14="http://schemas.microsoft.com/office/powerpoint/2010/main" val="37659087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382BE-7B60-4382-20D7-4791DE05BC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6C5309-D358-1D2A-AF7F-123EBC8C5B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F41B28-F5D3-C7C4-A649-411991CB6B76}"/>
              </a:ext>
            </a:extLst>
          </p:cNvPr>
          <p:cNvSpPr>
            <a:spLocks noGrp="1"/>
          </p:cNvSpPr>
          <p:nvPr>
            <p:ph type="body" idx="1"/>
          </p:nvPr>
        </p:nvSpPr>
        <p:spPr/>
        <p:txBody>
          <a:bodyPr/>
          <a:lstStyle/>
          <a:p>
            <a:pPr>
              <a:lnSpc>
                <a:spcPct val="115000"/>
              </a:lnSpc>
              <a:spcAft>
                <a:spcPts val="1000"/>
              </a:spcAft>
              <a:buNone/>
            </a:pPr>
            <a:r>
              <a:rPr lang="en-AU" sz="1800" b="1" dirty="0">
                <a:solidFill>
                  <a:srgbClr val="2C3949"/>
                </a:solidFill>
                <a:effectLst/>
                <a:latin typeface="Calibri" panose="020F0502020204030204" pitchFamily="34" charset="0"/>
                <a:ea typeface="Times New Roman" panose="02020603050405020304" pitchFamily="18" charset="0"/>
              </a:rPr>
              <a:t>Slide 4</a:t>
            </a:r>
          </a:p>
          <a:p>
            <a:pPr>
              <a:lnSpc>
                <a:spcPct val="115000"/>
              </a:lnSpc>
              <a:spcAft>
                <a:spcPts val="1000"/>
              </a:spcAft>
            </a:pPr>
            <a:r>
              <a:rPr lang="en-AU" sz="1800" b="1" dirty="0">
                <a:solidFill>
                  <a:srgbClr val="2C3849"/>
                </a:solidFill>
                <a:effectLst/>
                <a:latin typeface="Calibri Light" panose="020F0302020204030204" pitchFamily="34" charset="0"/>
                <a:ea typeface="Times New Roman" panose="02020603050405020304" pitchFamily="18" charset="0"/>
              </a:rPr>
              <a:t>Title: </a:t>
            </a:r>
            <a:r>
              <a:rPr kumimoji="0" lang="en-US" sz="1800" b="1"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Senator the Hon Jenny McAllister, </a:t>
            </a:r>
            <a:r>
              <a:rPr kumimoji="0" lang="en-US" sz="180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Minister for the National Disability Insurance Scheme </a:t>
            </a:r>
            <a:endParaRPr lang="en-AU" sz="1800" b="1" dirty="0">
              <a:solidFill>
                <a:srgbClr val="2C3849"/>
              </a:solidFill>
              <a:effectLst/>
              <a:latin typeface="Calibri Light" panose="020F0302020204030204" pitchFamily="34" charset="0"/>
              <a:ea typeface="Times New Roman" panose="02020603050405020304" pitchFamily="18" charset="0"/>
            </a:endParaRPr>
          </a:p>
          <a:p>
            <a:endParaRPr lang="en-AU" dirty="0"/>
          </a:p>
        </p:txBody>
      </p:sp>
      <p:sp>
        <p:nvSpPr>
          <p:cNvPr id="4" name="Slide Number Placeholder 3">
            <a:extLst>
              <a:ext uri="{FF2B5EF4-FFF2-40B4-BE49-F238E27FC236}">
                <a16:creationId xmlns:a16="http://schemas.microsoft.com/office/drawing/2014/main" id="{F95A725B-052E-6C32-C158-2AA53C5FE395}"/>
              </a:ext>
            </a:extLst>
          </p:cNvPr>
          <p:cNvSpPr>
            <a:spLocks noGrp="1"/>
          </p:cNvSpPr>
          <p:nvPr>
            <p:ph type="sldNum" sz="quarter" idx="5"/>
          </p:nvPr>
        </p:nvSpPr>
        <p:spPr/>
        <p:txBody>
          <a:bodyPr/>
          <a:lstStyle/>
          <a:p>
            <a:fld id="{57D4C24D-CFF3-46D0-AA19-6847C61CB8C4}" type="slidenum">
              <a:rPr lang="en-AU" smtClean="0"/>
              <a:t>18</a:t>
            </a:fld>
            <a:endParaRPr lang="en-AU"/>
          </a:p>
        </p:txBody>
      </p:sp>
    </p:spTree>
    <p:extLst>
      <p:ext uri="{BB962C8B-B14F-4D97-AF65-F5344CB8AC3E}">
        <p14:creationId xmlns:p14="http://schemas.microsoft.com/office/powerpoint/2010/main" val="664922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0CA781-90F7-A1AD-CA7D-D062D44BE2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8B4552-E2ED-0CE5-4290-2CC935776C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48D7F6-C259-7CA3-4492-59D8BEB998B8}"/>
              </a:ext>
            </a:extLst>
          </p:cNvPr>
          <p:cNvSpPr>
            <a:spLocks noGrp="1"/>
          </p:cNvSpPr>
          <p:nvPr>
            <p:ph type="body" idx="1"/>
          </p:nvPr>
        </p:nvSpPr>
        <p:spPr/>
        <p:txBody>
          <a:bodyPr/>
          <a:lstStyle/>
          <a:p>
            <a:pPr>
              <a:lnSpc>
                <a:spcPct val="115000"/>
              </a:lnSpc>
              <a:spcAft>
                <a:spcPts val="1000"/>
              </a:spcAft>
              <a:buNone/>
            </a:pPr>
            <a:r>
              <a:rPr lang="en-AU" sz="1800" b="1" dirty="0">
                <a:solidFill>
                  <a:srgbClr val="2C3949"/>
                </a:solidFill>
                <a:effectLst/>
                <a:latin typeface="Calibri" panose="020F0502020204030204" pitchFamily="34" charset="0"/>
                <a:ea typeface="Times New Roman" panose="02020603050405020304" pitchFamily="18" charset="0"/>
              </a:rPr>
              <a:t>Slide 4</a:t>
            </a:r>
          </a:p>
          <a:p>
            <a:pPr>
              <a:lnSpc>
                <a:spcPct val="115000"/>
              </a:lnSpc>
              <a:spcAft>
                <a:spcPts val="1000"/>
              </a:spcAft>
            </a:pPr>
            <a:r>
              <a:rPr lang="en-AU" sz="1800" b="1" dirty="0">
                <a:solidFill>
                  <a:srgbClr val="2C3849"/>
                </a:solidFill>
                <a:effectLst/>
                <a:latin typeface="Calibri Light" panose="020F0302020204030204" pitchFamily="34" charset="0"/>
                <a:ea typeface="Times New Roman" panose="02020603050405020304" pitchFamily="18" charset="0"/>
              </a:rPr>
              <a:t>Title: </a:t>
            </a:r>
            <a:r>
              <a:rPr kumimoji="0" lang="en-US" sz="1800" b="1"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Senator the Hon Jenny McAllister, </a:t>
            </a:r>
            <a:r>
              <a:rPr kumimoji="0" lang="en-US" sz="180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Minister for the National Disability Insurance Scheme </a:t>
            </a:r>
            <a:endParaRPr lang="en-AU" sz="1800" b="1" dirty="0">
              <a:solidFill>
                <a:srgbClr val="2C3849"/>
              </a:solidFill>
              <a:effectLst/>
              <a:latin typeface="Calibri Light" panose="020F0302020204030204" pitchFamily="34" charset="0"/>
              <a:ea typeface="Times New Roman" panose="02020603050405020304" pitchFamily="18" charset="0"/>
            </a:endParaRPr>
          </a:p>
          <a:p>
            <a:endParaRPr lang="en-AU" dirty="0"/>
          </a:p>
        </p:txBody>
      </p:sp>
      <p:sp>
        <p:nvSpPr>
          <p:cNvPr id="4" name="Slide Number Placeholder 3">
            <a:extLst>
              <a:ext uri="{FF2B5EF4-FFF2-40B4-BE49-F238E27FC236}">
                <a16:creationId xmlns:a16="http://schemas.microsoft.com/office/drawing/2014/main" id="{B0933AB2-9B81-C528-6E7B-CE97B6377054}"/>
              </a:ext>
            </a:extLst>
          </p:cNvPr>
          <p:cNvSpPr>
            <a:spLocks noGrp="1"/>
          </p:cNvSpPr>
          <p:nvPr>
            <p:ph type="sldNum" sz="quarter" idx="5"/>
          </p:nvPr>
        </p:nvSpPr>
        <p:spPr/>
        <p:txBody>
          <a:bodyPr/>
          <a:lstStyle/>
          <a:p>
            <a:fld id="{57D4C24D-CFF3-46D0-AA19-6847C61CB8C4}" type="slidenum">
              <a:rPr lang="en-AU" smtClean="0"/>
              <a:t>19</a:t>
            </a:fld>
            <a:endParaRPr lang="en-AU"/>
          </a:p>
        </p:txBody>
      </p:sp>
    </p:spTree>
    <p:extLst>
      <p:ext uri="{BB962C8B-B14F-4D97-AF65-F5344CB8AC3E}">
        <p14:creationId xmlns:p14="http://schemas.microsoft.com/office/powerpoint/2010/main" val="10493226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AU" sz="1200" b="1" i="0" kern="1200" dirty="0">
                <a:solidFill>
                  <a:schemeClr val="tx1"/>
                </a:solidFill>
                <a:effectLst/>
                <a:latin typeface="+mn-lt"/>
                <a:ea typeface="+mn-ea"/>
                <a:cs typeface="+mn-cs"/>
              </a:rPr>
              <a:t>Slide 4: The challenge or the opportunity</a:t>
            </a:r>
          </a:p>
          <a:p>
            <a:pPr fontAlgn="t"/>
            <a:r>
              <a:rPr lang="en-AU" sz="1200" b="1" i="0" kern="1200" dirty="0">
                <a:solidFill>
                  <a:schemeClr val="tx1"/>
                </a:solidFill>
                <a:effectLst/>
                <a:latin typeface="+mn-lt"/>
                <a:ea typeface="+mn-ea"/>
                <a:cs typeface="+mn-cs"/>
              </a:rPr>
              <a:t>Speaker: Fiona</a:t>
            </a:r>
            <a:endParaRPr lang="en-AU" sz="1200" b="0" i="0" kern="1200" dirty="0">
              <a:solidFill>
                <a:schemeClr val="tx1"/>
              </a:solidFill>
              <a:effectLst/>
              <a:latin typeface="+mn-lt"/>
              <a:ea typeface="+mn-ea"/>
              <a:cs typeface="+mn-cs"/>
            </a:endParaRPr>
          </a:p>
          <a:p>
            <a:pPr fontAlgn="t"/>
            <a:r>
              <a:rPr lang="en-AU" sz="1200" b="0" i="0" kern="1200" dirty="0">
                <a:solidFill>
                  <a:schemeClr val="tx1"/>
                </a:solidFill>
                <a:effectLst/>
                <a:latin typeface="+mn-lt"/>
                <a:ea typeface="+mn-ea"/>
                <a:cs typeface="+mn-cs"/>
              </a:rPr>
              <a:t>This work matters.</a:t>
            </a:r>
          </a:p>
          <a:p>
            <a:pPr fontAlgn="t"/>
            <a:r>
              <a:rPr lang="en-AU" sz="1200" b="0" i="0" kern="1200" dirty="0">
                <a:solidFill>
                  <a:schemeClr val="tx1"/>
                </a:solidFill>
                <a:effectLst/>
                <a:latin typeface="+mn-lt"/>
                <a:ea typeface="+mn-ea"/>
                <a:cs typeface="+mn-cs"/>
              </a:rPr>
              <a:t>There is a rising incidence of fatal choking and aspiration pneumonia among people with disability and swallowing difficulties (called ‘dysphagia’). These outcomes are often devastating and preventable. What became clear very early in the project is that mealtime safety is influenced by many interacting factors. It is not just about an individual's swallowing ability. It is also about staff being prepared, communication, organisational systems, documentation, food preparation, supervision, and supporting informed choices.</a:t>
            </a:r>
          </a:p>
          <a:p>
            <a:pPr fontAlgn="t"/>
            <a:r>
              <a:rPr lang="en-AU" sz="1200" b="0" i="0" kern="1200" dirty="0">
                <a:solidFill>
                  <a:schemeClr val="tx1"/>
                </a:solidFill>
                <a:effectLst/>
                <a:latin typeface="+mn-lt"/>
                <a:ea typeface="+mn-ea"/>
                <a:cs typeface="+mn-cs"/>
              </a:rPr>
              <a:t>Mealtime safety is only one part of the story. Mealtimes are central to quality of life. People want to enjoy food, participate socially, and make choices about what they eat. Safety and enjoyment are therefore closely connected.</a:t>
            </a:r>
          </a:p>
          <a:p>
            <a:pPr fontAlgn="t"/>
            <a:r>
              <a:rPr lang="en-AU" sz="1200" b="0" i="0" kern="1200" dirty="0">
                <a:solidFill>
                  <a:schemeClr val="tx1"/>
                </a:solidFill>
                <a:effectLst/>
                <a:latin typeface="+mn-lt"/>
                <a:ea typeface="+mn-ea"/>
                <a:cs typeface="+mn-cs"/>
              </a:rPr>
              <a:t>Historically, efforts to improve safety have focused heavily on dysphagia screening, assessment, and education. These remain important but not sufficient.</a:t>
            </a:r>
          </a:p>
          <a:p>
            <a:pPr fontAlgn="t"/>
            <a:r>
              <a:rPr lang="en-AU" sz="1200" b="0" i="0" kern="1200" dirty="0">
                <a:solidFill>
                  <a:schemeClr val="tx1"/>
                </a:solidFill>
                <a:effectLst/>
                <a:latin typeface="+mn-lt"/>
                <a:ea typeface="+mn-ea"/>
                <a:cs typeface="+mn-cs"/>
              </a:rPr>
              <a:t>A key opportunity is to move beyond doing things </a:t>
            </a:r>
            <a:r>
              <a:rPr lang="en-AU" sz="1200" b="0" i="1" kern="1200" dirty="0">
                <a:solidFill>
                  <a:schemeClr val="tx1"/>
                </a:solidFill>
                <a:effectLst/>
                <a:latin typeface="+mn-lt"/>
                <a:ea typeface="+mn-ea"/>
                <a:cs typeface="+mn-cs"/>
              </a:rPr>
              <a:t>for</a:t>
            </a:r>
            <a:r>
              <a:rPr lang="en-AU" sz="1200" b="0" i="0" kern="1200" dirty="0">
                <a:solidFill>
                  <a:schemeClr val="tx1"/>
                </a:solidFill>
                <a:effectLst/>
                <a:latin typeface="+mn-lt"/>
                <a:ea typeface="+mn-ea"/>
                <a:cs typeface="+mn-cs"/>
              </a:rPr>
              <a:t> people and instead include people with disability directly in decisions about their mealtime support. We increasingly see mealtime safety as a human rights issue, requiring approaches that respect autonomy, dignity, participation, and choice while also reducing risk."</a:t>
            </a:r>
          </a:p>
          <a:p>
            <a:pPr fontAlgn="t"/>
            <a:br>
              <a:rPr lang="en-AU" sz="1200" b="0" i="0" kern="1200" dirty="0">
                <a:solidFill>
                  <a:schemeClr val="tx1"/>
                </a:solidFill>
                <a:effectLst/>
                <a:latin typeface="+mn-lt"/>
                <a:ea typeface="+mn-ea"/>
                <a:cs typeface="+mn-cs"/>
              </a:rPr>
            </a:br>
            <a:endParaRPr lang="en-AU"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D4C24D-CFF3-46D0-AA19-6847C61CB8C4}"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470069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endParaRPr lang="en-AU" sz="1200" b="0" i="0" kern="1200" dirty="0">
              <a:solidFill>
                <a:schemeClr val="tx1"/>
              </a:solidFill>
              <a:effectLst/>
              <a:latin typeface="+mn-lt"/>
              <a:ea typeface="+mn-ea"/>
              <a:cs typeface="+mn-cs"/>
            </a:endParaRPr>
          </a:p>
          <a:p>
            <a:pPr fontAlgn="t"/>
            <a:r>
              <a:rPr lang="en-AU" sz="1200" b="1" i="0" kern="1200" dirty="0">
                <a:solidFill>
                  <a:schemeClr val="tx1"/>
                </a:solidFill>
                <a:effectLst/>
                <a:latin typeface="+mn-lt"/>
                <a:ea typeface="+mn-ea"/>
                <a:cs typeface="+mn-cs"/>
              </a:rPr>
              <a:t>Slide 5: What we did</a:t>
            </a:r>
          </a:p>
          <a:p>
            <a:pPr fontAlgn="t"/>
            <a:r>
              <a:rPr lang="en-AU" sz="1200" b="1" i="0" kern="1200" dirty="0">
                <a:solidFill>
                  <a:schemeClr val="tx1"/>
                </a:solidFill>
                <a:effectLst/>
                <a:latin typeface="+mn-lt"/>
                <a:ea typeface="+mn-ea"/>
                <a:cs typeface="+mn-cs"/>
              </a:rPr>
              <a:t>Speaker: Anneke</a:t>
            </a:r>
            <a:endParaRPr lang="en-AU" sz="1200" b="0" i="0" kern="1200" dirty="0">
              <a:solidFill>
                <a:schemeClr val="tx1"/>
              </a:solidFill>
              <a:effectLst/>
              <a:latin typeface="+mn-lt"/>
              <a:ea typeface="+mn-ea"/>
              <a:cs typeface="+mn-cs"/>
            </a:endParaRPr>
          </a:p>
          <a:p>
            <a:pPr fontAlgn="t"/>
            <a:r>
              <a:rPr lang="en-AU" sz="1200" b="0" i="0" kern="1200" dirty="0">
                <a:solidFill>
                  <a:schemeClr val="tx1"/>
                </a:solidFill>
                <a:effectLst/>
                <a:latin typeface="+mn-lt"/>
                <a:ea typeface="+mn-ea"/>
                <a:cs typeface="+mn-cs"/>
              </a:rPr>
              <a:t>We adopted a multi-method approach and worked closely across the disability partner organisations.</a:t>
            </a:r>
          </a:p>
          <a:p>
            <a:pPr fontAlgn="t"/>
            <a:r>
              <a:rPr lang="en-AU" sz="1200" b="0" i="0" kern="1200" dirty="0">
                <a:solidFill>
                  <a:schemeClr val="tx1"/>
                </a:solidFill>
                <a:effectLst/>
                <a:latin typeface="+mn-lt"/>
                <a:ea typeface="+mn-ea"/>
                <a:cs typeface="+mn-cs"/>
              </a:rPr>
              <a:t>Our review of coroners' reports identified patterns and contributing factors associated with deaths from choking on food or aspiration pneumonia. We acknowledge the people who died as contributing much to our work through their Coroner reports.</a:t>
            </a:r>
          </a:p>
          <a:p>
            <a:pPr fontAlgn="t"/>
            <a:r>
              <a:rPr lang="en-AU" sz="1200" b="0" i="0" kern="1200" dirty="0">
                <a:solidFill>
                  <a:schemeClr val="tx1"/>
                </a:solidFill>
                <a:effectLst/>
                <a:latin typeface="+mn-lt"/>
                <a:ea typeface="+mn-ea"/>
                <a:cs typeface="+mn-cs"/>
              </a:rPr>
              <a:t>We also conducted interviews with people who have swallowing difficulties. Their experiences provided essential insights into the realities of living with dysphagia and navigating daily mealtime decisions.</a:t>
            </a:r>
          </a:p>
          <a:p>
            <a:pPr fontAlgn="t"/>
            <a:r>
              <a:rPr lang="en-AU" sz="1200" b="0" i="0" kern="1200" dirty="0">
                <a:solidFill>
                  <a:schemeClr val="tx1"/>
                </a:solidFill>
                <a:effectLst/>
                <a:latin typeface="+mn-lt"/>
                <a:ea typeface="+mn-ea"/>
                <a:cs typeface="+mn-cs"/>
              </a:rPr>
              <a:t>We held focus groups and interviews with support staff and managers to understand their experiences, challenges, and safety practices.</a:t>
            </a:r>
          </a:p>
          <a:p>
            <a:pPr fontAlgn="t"/>
            <a:r>
              <a:rPr lang="en-AU" sz="1200" b="0" i="0" kern="1200" dirty="0">
                <a:solidFill>
                  <a:schemeClr val="tx1"/>
                </a:solidFill>
                <a:effectLst/>
                <a:latin typeface="+mn-lt"/>
                <a:ea typeface="+mn-ea"/>
                <a:cs typeface="+mn-cs"/>
              </a:rPr>
              <a:t>We held workshops and discussions to interpret findings and identify practical implications and strategies to focus on in future research.</a:t>
            </a:r>
          </a:p>
          <a:p>
            <a:pPr fontAlgn="t"/>
            <a:r>
              <a:rPr lang="en-AU" sz="1200" b="0" i="0" kern="1200" dirty="0">
                <a:solidFill>
                  <a:schemeClr val="tx1"/>
                </a:solidFill>
                <a:effectLst/>
                <a:latin typeface="+mn-lt"/>
                <a:ea typeface="+mn-ea"/>
                <a:cs typeface="+mn-cs"/>
              </a:rPr>
              <a:t>Site visits allowed us to observe service environments and understand the organisational context in which mealtime supports are delivered.</a:t>
            </a:r>
          </a:p>
          <a:p>
            <a:pPr fontAlgn="t"/>
            <a:r>
              <a:rPr lang="en-AU" sz="1200" b="0" i="0" kern="1200" dirty="0">
                <a:solidFill>
                  <a:schemeClr val="tx1"/>
                </a:solidFill>
                <a:effectLst/>
                <a:latin typeface="+mn-lt"/>
                <a:ea typeface="+mn-ea"/>
                <a:cs typeface="+mn-cs"/>
              </a:rPr>
              <a:t>The two disability organisations involved, </a:t>
            </a:r>
            <a:r>
              <a:rPr lang="en-AU" sz="1200" b="0" i="0" kern="1200" dirty="0" err="1">
                <a:solidFill>
                  <a:schemeClr val="tx1"/>
                </a:solidFill>
                <a:effectLst/>
                <a:latin typeface="+mn-lt"/>
                <a:ea typeface="+mn-ea"/>
                <a:cs typeface="+mn-cs"/>
              </a:rPr>
              <a:t>Onemda</a:t>
            </a:r>
            <a:r>
              <a:rPr lang="en-AU" sz="1200" b="0" i="0" kern="1200" dirty="0">
                <a:solidFill>
                  <a:schemeClr val="tx1"/>
                </a:solidFill>
                <a:effectLst/>
                <a:latin typeface="+mn-lt"/>
                <a:ea typeface="+mn-ea"/>
                <a:cs typeface="+mn-cs"/>
              </a:rPr>
              <a:t> and Melba Support Services, reviewed incident-reporting databases to examine how mealtime safety events were documented, monitored, and acted upon.</a:t>
            </a:r>
          </a:p>
          <a:p>
            <a:pPr fontAlgn="t"/>
            <a:r>
              <a:rPr lang="en-AU" sz="1200" b="0" i="0" kern="1200" dirty="0">
                <a:solidFill>
                  <a:schemeClr val="tx1"/>
                </a:solidFill>
                <a:effectLst/>
                <a:latin typeface="+mn-lt"/>
                <a:ea typeface="+mn-ea"/>
                <a:cs typeface="+mn-cs"/>
              </a:rPr>
              <a:t>Together, these multiple data sources provided a much richer and more comprehensive picture than any single method could have achieved on its own.</a:t>
            </a:r>
          </a:p>
          <a:p>
            <a:pPr fontAlgn="t"/>
            <a:br>
              <a:rPr lang="en-AU" sz="1200" b="0" i="0" kern="1200" dirty="0">
                <a:solidFill>
                  <a:schemeClr val="tx1"/>
                </a:solidFill>
                <a:effectLst/>
                <a:latin typeface="+mn-lt"/>
                <a:ea typeface="+mn-ea"/>
                <a:cs typeface="+mn-cs"/>
              </a:rPr>
            </a:br>
            <a:endParaRPr lang="en-AU"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D4C24D-CFF3-46D0-AA19-6847C61CB8C4}"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633203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endParaRPr lang="en-AU" sz="1200" b="0" i="0" kern="1200" dirty="0">
              <a:solidFill>
                <a:schemeClr val="tx1"/>
              </a:solidFill>
              <a:effectLst/>
              <a:latin typeface="+mn-lt"/>
              <a:ea typeface="+mn-ea"/>
              <a:cs typeface="+mn-cs"/>
            </a:endParaRPr>
          </a:p>
          <a:p>
            <a:pPr fontAlgn="t"/>
            <a:r>
              <a:rPr lang="en-AU" sz="1200" b="1" i="0" kern="1200" dirty="0">
                <a:solidFill>
                  <a:schemeClr val="tx1"/>
                </a:solidFill>
                <a:effectLst/>
                <a:latin typeface="+mn-lt"/>
                <a:ea typeface="+mn-ea"/>
                <a:cs typeface="+mn-cs"/>
              </a:rPr>
              <a:t>Slide 6: What are we learning?</a:t>
            </a:r>
          </a:p>
          <a:p>
            <a:pPr fontAlgn="t"/>
            <a:r>
              <a:rPr lang="en-AU" sz="1200" b="1" i="0" kern="1200" dirty="0">
                <a:solidFill>
                  <a:schemeClr val="tx1"/>
                </a:solidFill>
                <a:effectLst/>
                <a:latin typeface="+mn-lt"/>
                <a:ea typeface="+mn-ea"/>
                <a:cs typeface="+mn-cs"/>
              </a:rPr>
              <a:t>Speaker: Janice</a:t>
            </a:r>
            <a:endParaRPr lang="en-AU" sz="1200" b="0" i="0" kern="1200" dirty="0">
              <a:solidFill>
                <a:schemeClr val="tx1"/>
              </a:solidFill>
              <a:effectLst/>
              <a:latin typeface="+mn-lt"/>
              <a:ea typeface="+mn-ea"/>
              <a:cs typeface="+mn-cs"/>
            </a:endParaRPr>
          </a:p>
          <a:p>
            <a:pPr fontAlgn="t"/>
            <a:r>
              <a:rPr lang="en-AU" sz="1200" b="0" i="0" kern="1200" dirty="0">
                <a:solidFill>
                  <a:schemeClr val="tx1"/>
                </a:solidFill>
                <a:effectLst/>
                <a:latin typeface="+mn-lt"/>
                <a:ea typeface="+mn-ea"/>
                <a:cs typeface="+mn-cs"/>
              </a:rPr>
              <a:t>"Our findings highlight just how complex mealtime safety, enjoyment and participation really is for people with disability and those who support them.</a:t>
            </a:r>
          </a:p>
          <a:p>
            <a:pPr fontAlgn="t"/>
            <a:r>
              <a:rPr lang="en-AU" sz="1200" b="0" i="0" kern="1200" dirty="0">
                <a:solidFill>
                  <a:schemeClr val="tx1"/>
                </a:solidFill>
                <a:effectLst/>
                <a:latin typeface="+mn-lt"/>
                <a:ea typeface="+mn-ea"/>
                <a:cs typeface="+mn-cs"/>
              </a:rPr>
              <a:t>Current efforts have not been sufficient to prevent harm. The persistence of choking incidents suggests that the issue is more complex than having an assessment and a mealtime plan in place.</a:t>
            </a:r>
          </a:p>
          <a:p>
            <a:pPr fontAlgn="t"/>
            <a:r>
              <a:rPr lang="en-AU" sz="1200" b="0" i="0" kern="1200" dirty="0">
                <a:solidFill>
                  <a:schemeClr val="tx1"/>
                </a:solidFill>
                <a:effectLst/>
                <a:latin typeface="+mn-lt"/>
                <a:ea typeface="+mn-ea"/>
                <a:cs typeface="+mn-cs"/>
              </a:rPr>
              <a:t>We also learned that mealtime enjoyment and safety are interlinked – actions to address one can impact on the other.</a:t>
            </a:r>
          </a:p>
          <a:p>
            <a:pPr fontAlgn="t"/>
            <a:r>
              <a:rPr lang="en-AU" sz="1200" b="0" i="0" kern="1200" dirty="0">
                <a:solidFill>
                  <a:schemeClr val="tx1"/>
                </a:solidFill>
                <a:effectLst/>
                <a:latin typeface="+mn-lt"/>
                <a:ea typeface="+mn-ea"/>
                <a:cs typeface="+mn-cs"/>
              </a:rPr>
              <a:t>This has reinforced the importance of supporting safe choices through a good understanding of risk and prevention. People need opportunities to participate in decisions about their meals while also being supported to understand and manage risks.</a:t>
            </a:r>
          </a:p>
          <a:p>
            <a:pPr fontAlgn="t"/>
            <a:r>
              <a:rPr lang="en-AU" sz="1200" b="0" i="0" kern="1200" dirty="0">
                <a:solidFill>
                  <a:schemeClr val="tx1"/>
                </a:solidFill>
                <a:effectLst/>
                <a:latin typeface="+mn-lt"/>
                <a:ea typeface="+mn-ea"/>
                <a:cs typeface="+mn-cs"/>
              </a:rPr>
              <a:t>Another important outcome concerns documentation and reporting. Accurate recording of incidents helps organisations identify patterns, learn from events, and implement improvements.</a:t>
            </a:r>
          </a:p>
          <a:p>
            <a:pPr fontAlgn="t"/>
            <a:r>
              <a:rPr lang="en-AU" sz="1200" b="0" i="0" kern="1200" dirty="0">
                <a:solidFill>
                  <a:schemeClr val="tx1"/>
                </a:solidFill>
                <a:effectLst/>
                <a:latin typeface="+mn-lt"/>
                <a:ea typeface="+mn-ea"/>
                <a:cs typeface="+mn-cs"/>
              </a:rPr>
              <a:t>Similarly, proactive tracking and response systems allow services to monitor emerging risks before serious harm occurs.</a:t>
            </a:r>
          </a:p>
          <a:p>
            <a:pPr fontAlgn="t"/>
            <a:r>
              <a:rPr lang="en-AU" sz="1200" b="0" i="0" kern="1200" dirty="0">
                <a:solidFill>
                  <a:schemeClr val="tx1"/>
                </a:solidFill>
                <a:effectLst/>
                <a:latin typeface="+mn-lt"/>
                <a:ea typeface="+mn-ea"/>
                <a:cs typeface="+mn-cs"/>
              </a:rPr>
              <a:t>The coroners' reports were particularly valuable because they highlighted multiple points where intervention may have reduced risk. These reports offer practical lessons that can inform prevention strategies in disability and aged care services.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D4C24D-CFF3-46D0-AA19-6847C61CB8C4}"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868899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br>
              <a:rPr lang="en-AU" sz="1200" b="0" i="0" kern="1200" dirty="0">
                <a:solidFill>
                  <a:schemeClr val="tx1"/>
                </a:solidFill>
                <a:effectLst/>
                <a:latin typeface="+mn-lt"/>
                <a:ea typeface="+mn-ea"/>
                <a:cs typeface="+mn-cs"/>
              </a:rPr>
            </a:br>
            <a:endParaRPr lang="en-AU" sz="1200" b="0" i="0" kern="1200" dirty="0">
              <a:solidFill>
                <a:schemeClr val="tx1"/>
              </a:solidFill>
              <a:effectLst/>
              <a:latin typeface="+mn-lt"/>
              <a:ea typeface="+mn-ea"/>
              <a:cs typeface="+mn-cs"/>
            </a:endParaRPr>
          </a:p>
          <a:p>
            <a:pPr fontAlgn="t"/>
            <a:r>
              <a:rPr lang="en-AU" sz="1200" b="1" i="0" kern="1200" dirty="0">
                <a:solidFill>
                  <a:schemeClr val="tx1"/>
                </a:solidFill>
                <a:effectLst/>
                <a:latin typeface="+mn-lt"/>
                <a:ea typeface="+mn-ea"/>
                <a:cs typeface="+mn-cs"/>
              </a:rPr>
              <a:t>Slide 7: What helped?</a:t>
            </a:r>
          </a:p>
          <a:p>
            <a:pPr fontAlgn="t"/>
            <a:r>
              <a:rPr lang="en-AU" sz="1200" b="1" i="0" kern="1200" dirty="0">
                <a:solidFill>
                  <a:schemeClr val="tx1"/>
                </a:solidFill>
                <a:effectLst/>
                <a:latin typeface="+mn-lt"/>
                <a:ea typeface="+mn-ea"/>
                <a:cs typeface="+mn-cs"/>
              </a:rPr>
              <a:t>Speaker: Deborah</a:t>
            </a:r>
            <a:endParaRPr lang="en-AU" sz="1200" b="0" i="0" kern="1200" dirty="0">
              <a:solidFill>
                <a:schemeClr val="tx1"/>
              </a:solidFill>
              <a:effectLst/>
              <a:latin typeface="+mn-lt"/>
              <a:ea typeface="+mn-ea"/>
              <a:cs typeface="+mn-cs"/>
            </a:endParaRPr>
          </a:p>
          <a:p>
            <a:pPr fontAlgn="t"/>
            <a:r>
              <a:rPr lang="en-AU" sz="1200" b="0" i="0" kern="1200" dirty="0">
                <a:solidFill>
                  <a:schemeClr val="tx1"/>
                </a:solidFill>
                <a:effectLst/>
                <a:latin typeface="+mn-lt"/>
                <a:ea typeface="+mn-ea"/>
                <a:cs typeface="+mn-cs"/>
              </a:rPr>
              <a:t>"There were several factors that contributed to the success of this project.</a:t>
            </a:r>
          </a:p>
          <a:p>
            <a:pPr fontAlgn="t"/>
            <a:r>
              <a:rPr lang="en-AU" sz="1200" b="0" i="0" kern="1200" dirty="0">
                <a:solidFill>
                  <a:schemeClr val="tx1"/>
                </a:solidFill>
                <a:effectLst/>
                <a:latin typeface="+mn-lt"/>
                <a:ea typeface="+mn-ea"/>
                <a:cs typeface="+mn-cs"/>
              </a:rPr>
              <a:t>First, regular meetings and ongoing discussions across the research and industry teams helped maintain momentum and ensure that findings were continuously shaped by different perspectives.</a:t>
            </a:r>
          </a:p>
          <a:p>
            <a:pPr fontAlgn="t"/>
            <a:r>
              <a:rPr lang="en-AU" sz="1200" b="0" i="0" kern="1200" dirty="0">
                <a:solidFill>
                  <a:schemeClr val="tx1"/>
                </a:solidFill>
                <a:effectLst/>
                <a:latin typeface="+mn-lt"/>
                <a:ea typeface="+mn-ea"/>
                <a:cs typeface="+mn-cs"/>
              </a:rPr>
              <a:t>Site visits were especially valuable. Meeting support workers, managers, and organisational leaders helped us better understand everyday practice and the realities of service delivery.</a:t>
            </a:r>
          </a:p>
          <a:p>
            <a:pPr fontAlgn="t"/>
            <a:r>
              <a:rPr lang="en-AU" sz="1200" b="0" i="0" kern="1200" dirty="0">
                <a:solidFill>
                  <a:schemeClr val="tx1"/>
                </a:solidFill>
                <a:effectLst/>
                <a:latin typeface="+mn-lt"/>
                <a:ea typeface="+mn-ea"/>
                <a:cs typeface="+mn-cs"/>
              </a:rPr>
              <a:t>A major strength of the project was direct engagement with people who have swallowing disabilities and their supporters. Their experiences challenged assumptions and helped keep the research focused on issues that matter most.</a:t>
            </a:r>
          </a:p>
          <a:p>
            <a:pPr fontAlgn="t"/>
            <a:r>
              <a:rPr lang="en-AU" sz="1200" b="0" i="0" kern="1200" dirty="0">
                <a:solidFill>
                  <a:schemeClr val="tx1"/>
                </a:solidFill>
                <a:effectLst/>
                <a:latin typeface="+mn-lt"/>
                <a:ea typeface="+mn-ea"/>
                <a:cs typeface="+mn-cs"/>
              </a:rPr>
              <a:t>The project also benefited from having an inclusive and multidisciplinary research team. Different backgrounds and expertise enriched both the analysis and interpretation of findings.</a:t>
            </a:r>
          </a:p>
          <a:p>
            <a:pPr fontAlgn="t"/>
            <a:r>
              <a:rPr lang="en-AU" sz="1200" b="0" i="0" kern="1200" dirty="0">
                <a:solidFill>
                  <a:schemeClr val="tx1"/>
                </a:solidFill>
                <a:effectLst/>
                <a:latin typeface="+mn-lt"/>
                <a:ea typeface="+mn-ea"/>
                <a:cs typeface="+mn-cs"/>
              </a:rPr>
              <a:t>Another important factor was the trust developed with participating organisations. Partners were willing to openly discuss incidents, challenges, and adverse events, creating opportunities for shared learning rather than blame.</a:t>
            </a:r>
          </a:p>
          <a:p>
            <a:pPr fontAlgn="t"/>
            <a:r>
              <a:rPr lang="en-AU" sz="1200" b="0" i="0" kern="1200" dirty="0">
                <a:solidFill>
                  <a:schemeClr val="tx1"/>
                </a:solidFill>
                <a:effectLst/>
                <a:latin typeface="+mn-lt"/>
                <a:ea typeface="+mn-ea"/>
                <a:cs typeface="+mn-cs"/>
              </a:rPr>
              <a:t>Finally, we explored the use of generative AI as a tool to support analysis of large numbers of coroners' reports. This helped us identify themes efficiently while still applying human judgement and critical interpretation throughout the research process."</a:t>
            </a:r>
          </a:p>
          <a:p>
            <a:pPr fontAlgn="t"/>
            <a:br>
              <a:rPr lang="en-AU" sz="1200" b="0" i="0" kern="1200" dirty="0">
                <a:solidFill>
                  <a:schemeClr val="tx1"/>
                </a:solidFill>
                <a:effectLst/>
                <a:latin typeface="+mn-lt"/>
                <a:ea typeface="+mn-ea"/>
                <a:cs typeface="+mn-cs"/>
              </a:rPr>
            </a:b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D4C24D-CFF3-46D0-AA19-6847C61CB8C4}"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394900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endParaRPr lang="en-AU" sz="1200" b="0" i="0" kern="1200" dirty="0">
              <a:solidFill>
                <a:schemeClr val="tx1"/>
              </a:solidFill>
              <a:effectLst/>
              <a:latin typeface="+mn-lt"/>
              <a:ea typeface="+mn-ea"/>
              <a:cs typeface="+mn-cs"/>
            </a:endParaRPr>
          </a:p>
          <a:p>
            <a:pPr fontAlgn="t"/>
            <a:r>
              <a:rPr lang="en-AU" sz="1200" b="1" i="0" kern="1200" dirty="0">
                <a:solidFill>
                  <a:schemeClr val="tx1"/>
                </a:solidFill>
                <a:effectLst/>
                <a:latin typeface="+mn-lt"/>
                <a:ea typeface="+mn-ea"/>
                <a:cs typeface="+mn-cs"/>
              </a:rPr>
              <a:t>Slide 8: Final lessons</a:t>
            </a:r>
          </a:p>
          <a:p>
            <a:pPr fontAlgn="t"/>
            <a:r>
              <a:rPr lang="en-AU" sz="1200" b="1" i="0" kern="1200" dirty="0">
                <a:solidFill>
                  <a:schemeClr val="tx1"/>
                </a:solidFill>
                <a:effectLst/>
                <a:latin typeface="+mn-lt"/>
                <a:ea typeface="+mn-ea"/>
                <a:cs typeface="+mn-cs"/>
              </a:rPr>
              <a:t>Speaker: Bronwyn</a:t>
            </a:r>
            <a:endParaRPr lang="en-AU" sz="1200" b="0" i="0" kern="1200" dirty="0">
              <a:solidFill>
                <a:schemeClr val="tx1"/>
              </a:solidFill>
              <a:effectLst/>
              <a:latin typeface="+mn-lt"/>
              <a:ea typeface="+mn-ea"/>
              <a:cs typeface="+mn-cs"/>
            </a:endParaRPr>
          </a:p>
          <a:p>
            <a:pPr fontAlgn="t"/>
            <a:r>
              <a:rPr lang="en-AU" sz="1200" b="0" i="0" kern="1200" dirty="0">
                <a:solidFill>
                  <a:schemeClr val="tx1"/>
                </a:solidFill>
                <a:effectLst/>
                <a:latin typeface="+mn-lt"/>
                <a:ea typeface="+mn-ea"/>
                <a:cs typeface="+mn-cs"/>
              </a:rPr>
              <a:t>"I'd like to finish by reflecting on several key lessons from the project.</a:t>
            </a:r>
          </a:p>
          <a:p>
            <a:pPr fontAlgn="t"/>
            <a:r>
              <a:rPr lang="en-AU" sz="1200" b="0" i="0" kern="1200" dirty="0">
                <a:solidFill>
                  <a:schemeClr val="tx1"/>
                </a:solidFill>
                <a:effectLst/>
                <a:latin typeface="+mn-lt"/>
                <a:ea typeface="+mn-ea"/>
                <a:cs typeface="+mn-cs"/>
              </a:rPr>
              <a:t>First, choking deaths in people with disability can be prevented. The coroners' reports contain numerous recommendations and insights, and the challenge now is translating those recommendations into action across disability services, health services, and policy settings.</a:t>
            </a:r>
          </a:p>
          <a:p>
            <a:pPr fontAlgn="t"/>
            <a:r>
              <a:rPr lang="en-AU" sz="1200" b="0" i="0" kern="1200" dirty="0">
                <a:solidFill>
                  <a:schemeClr val="tx1"/>
                </a:solidFill>
                <a:effectLst/>
                <a:latin typeface="+mn-lt"/>
                <a:ea typeface="+mn-ea"/>
                <a:cs typeface="+mn-cs"/>
              </a:rPr>
              <a:t>Second, complex problems require multiple perspectives. By combining coroners' reports, incident data, staff experiences, organisational insights, and the voices of people with dysphagia, we have been able to tell a much richer story about mealtime safety.</a:t>
            </a:r>
          </a:p>
          <a:p>
            <a:pPr fontAlgn="t"/>
            <a:r>
              <a:rPr lang="en-AU" sz="1200" b="0" i="0" kern="1200" dirty="0">
                <a:solidFill>
                  <a:schemeClr val="tx1"/>
                </a:solidFill>
                <a:effectLst/>
                <a:latin typeface="+mn-lt"/>
                <a:ea typeface="+mn-ea"/>
                <a:cs typeface="+mn-cs"/>
              </a:rPr>
              <a:t>Third, if we want more meaningful inclusion of people with disability and swallowing difficulties in research, we need to continue developing methods that support participation. Observational research, including understanding what actually happens during mealtimes, will be particularly valuable.</a:t>
            </a:r>
          </a:p>
          <a:p>
            <a:pPr fontAlgn="t"/>
            <a:r>
              <a:rPr lang="en-AU" sz="1200" b="0" i="0" kern="1200" dirty="0">
                <a:solidFill>
                  <a:schemeClr val="tx1"/>
                </a:solidFill>
                <a:effectLst/>
                <a:latin typeface="+mn-lt"/>
                <a:ea typeface="+mn-ea"/>
                <a:cs typeface="+mn-cs"/>
              </a:rPr>
              <a:t>Finally, we have been encouraged by the commitment shown by disability organisations. There is strong motivation across the sector to reduce choking and aspiration pneumonia and improve quality of life.</a:t>
            </a:r>
          </a:p>
          <a:p>
            <a:pPr fontAlgn="t"/>
            <a:r>
              <a:rPr lang="en-AU" sz="1200" b="0" i="0" kern="1200" dirty="0">
                <a:solidFill>
                  <a:schemeClr val="tx1"/>
                </a:solidFill>
                <a:effectLst/>
                <a:latin typeface="+mn-lt"/>
                <a:ea typeface="+mn-ea"/>
                <a:cs typeface="+mn-cs"/>
              </a:rPr>
              <a:t>And finally, an important lesson from Safe-MEALS is that meaningful change will require collaboration. Researchers, practitioners, organisations, families, and people with lived experience all have essential roles to play in creating safer and more enjoyable mealtimes.</a:t>
            </a:r>
          </a:p>
          <a:p>
            <a:pPr fontAlgn="t"/>
            <a:r>
              <a:rPr lang="en-AU" sz="1200" b="0" i="0" kern="1200" dirty="0">
                <a:solidFill>
                  <a:schemeClr val="tx1"/>
                </a:solidFill>
                <a:effectLst/>
                <a:latin typeface="+mn-lt"/>
                <a:ea typeface="+mn-ea"/>
                <a:cs typeface="+mn-cs"/>
              </a:rPr>
              <a:t>Thank you."</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D4C24D-CFF3-46D0-AA19-6847C61CB8C4}"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457214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 name="Google Shape;12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7D4C24D-CFF3-46D0-AA19-6847C61CB8C4}" type="slidenum">
              <a:rPr lang="en-AU" smtClean="0"/>
              <a:t>2</a:t>
            </a:fld>
            <a:endParaRPr lang="en-AU"/>
          </a:p>
        </p:txBody>
      </p:sp>
    </p:spTree>
    <p:extLst>
      <p:ext uri="{BB962C8B-B14F-4D97-AF65-F5344CB8AC3E}">
        <p14:creationId xmlns:p14="http://schemas.microsoft.com/office/powerpoint/2010/main" val="4012710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8" name="Google Shape;128;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4" name="Google Shape;13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3f6f1026f44_0_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3f6f1026f44_0_1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 name="Google Shape;142;g3f6f1026f44_0_1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AU"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29</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 name="Google Shape;14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5" name="Google Shape;15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1" name="Google Shape;16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 challenge or opportunity your team addressed (DM) - 2 mins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D4C24D-CFF3-46D0-AA19-6847C61CB8C4}"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869487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Our team was multidisciplinary and cross sector, involving nine researchers with a range of skills and expertise, and lived experience of disability ; from UoM and UNSW listed here. From inclusion Australia we involved four people including …. And policy officers with lived experience of intellectual disability … We also involved Inclusion Australia’s complex needs family reference group, a support group for family members of people with complex support needs, facilitated by Dariane. We are also grateful to the research participants we spoke to for this research, who were family members and </a:t>
            </a:r>
            <a:r>
              <a:rPr lang="en-AU" dirty="0" err="1"/>
              <a:t>indiduals</a:t>
            </a:r>
            <a:r>
              <a:rPr lang="en-AU" dirty="0"/>
              <a:t> using the service-for one model. </a:t>
            </a:r>
          </a:p>
          <a:p>
            <a:r>
              <a:rPr lang="en-AU" dirty="0"/>
              <a:t> </a:t>
            </a:r>
          </a:p>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D4C24D-CFF3-46D0-AA19-6847C61CB8C4}"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752693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Our project had several steps. This diagram shows what we did. In purple were the steps we took before the project started whilst we applied for the co-design funding. The blue are steps we took after the project officially started. </a:t>
            </a:r>
          </a:p>
          <a:p>
            <a:r>
              <a:rPr lang="en-AU" dirty="0"/>
              <a:t>Firstly we met with inclusion Australia to find out what their research priorities were and decide on who would be involved in the potential project</a:t>
            </a:r>
          </a:p>
          <a:p>
            <a:r>
              <a:rPr lang="en-AU" dirty="0"/>
              <a:t>Next we came up with a few ideas which we took to IAs complex needs family reference group and got feedback</a:t>
            </a:r>
          </a:p>
          <a:p>
            <a:r>
              <a:rPr lang="en-AU" dirty="0"/>
              <a:t>We incorporated feedback of everyone involved including the family reference group</a:t>
            </a:r>
          </a:p>
          <a:p>
            <a:r>
              <a:rPr lang="en-AU" dirty="0"/>
              <a:t>After funding success, we recruited Bella, who will speak in a moment, as a lived experience research assistant</a:t>
            </a:r>
          </a:p>
          <a:p>
            <a:r>
              <a:rPr lang="en-AU" dirty="0"/>
              <a:t>We established a governance group to guide the project, this included all the people in the project, and helped with project oversight and decision making throughout</a:t>
            </a:r>
          </a:p>
          <a:p>
            <a:r>
              <a:rPr lang="en-AU" dirty="0"/>
              <a:t>Then we conducted some research activities including pilot qualitative interviews with 4 families using the service-for-one model; and a data audit of NDIS data. We obtained ethical approval to do these activities from UoM HREC.</a:t>
            </a:r>
          </a:p>
          <a:p>
            <a:r>
              <a:rPr lang="en-AU" dirty="0"/>
              <a:t>Using the findings and </a:t>
            </a:r>
            <a:r>
              <a:rPr lang="en-AU" dirty="0" err="1"/>
              <a:t>lesssons</a:t>
            </a:r>
            <a:r>
              <a:rPr lang="en-AU" dirty="0"/>
              <a:t> from our governance meetings, interviews, and data audit we together designed a research proposal for future work in this area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D4C24D-CFF3-46D0-AA19-6847C61CB8C4}"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770833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AU" sz="1200" b="0" i="0" u="none" strike="noStrike" kern="1200" dirty="0">
                <a:solidFill>
                  <a:schemeClr val="tx1"/>
                </a:solidFill>
                <a:effectLst/>
                <a:latin typeface="+mn-lt"/>
                <a:ea typeface="+mn-ea"/>
                <a:cs typeface="+mn-cs"/>
              </a:rPr>
              <a:t>What was achieved or is emerging</a:t>
            </a:r>
          </a:p>
          <a:p>
            <a:pPr rtl="0" fontAlgn="base"/>
            <a:r>
              <a:rPr lang="en-AU" sz="1200" b="0" i="0" u="none" strike="noStrike" kern="1200" dirty="0">
                <a:solidFill>
                  <a:schemeClr val="tx1"/>
                </a:solidFill>
                <a:effectLst/>
                <a:latin typeface="+mn-lt"/>
                <a:ea typeface="+mn-ea"/>
                <a:cs typeface="+mn-cs"/>
              </a:rPr>
              <a:t>We wanted to ask people who use service-for-one arrangements, including family members and people with disability, about their experiences </a:t>
            </a:r>
            <a:r>
              <a:rPr lang="en-US" sz="1200" b="0" i="0" kern="1200" dirty="0">
                <a:solidFill>
                  <a:schemeClr val="tx1"/>
                </a:solidFill>
                <a:effectLst/>
                <a:latin typeface="+mn-lt"/>
                <a:ea typeface="+mn-ea"/>
                <a:cs typeface="+mn-cs"/>
              </a:rPr>
              <a:t>​</a:t>
            </a:r>
            <a:endParaRPr lang="en-AU" sz="1200" b="0" i="0" kern="1200" dirty="0">
              <a:solidFill>
                <a:schemeClr val="tx1"/>
              </a:solidFill>
              <a:effectLst/>
              <a:latin typeface="+mn-lt"/>
              <a:ea typeface="+mn-ea"/>
              <a:cs typeface="+mn-cs"/>
            </a:endParaRPr>
          </a:p>
          <a:p>
            <a:pPr rtl="0" fontAlgn="base"/>
            <a:r>
              <a:rPr lang="en-AU" sz="1200" b="0" i="0" u="none" strike="noStrike" kern="1200" dirty="0">
                <a:solidFill>
                  <a:schemeClr val="tx1"/>
                </a:solidFill>
                <a:effectLst/>
                <a:latin typeface="+mn-lt"/>
                <a:ea typeface="+mn-ea"/>
                <a:cs typeface="+mn-cs"/>
              </a:rPr>
              <a:t>We gave people different options about how they would like to participate, through speaking to us or taking or drawing pictures. They could choose </a:t>
            </a:r>
            <a:r>
              <a:rPr lang="en-AU" sz="1200" b="0" i="0" u="none" strike="noStrike" kern="1200" dirty="0" err="1">
                <a:solidFill>
                  <a:schemeClr val="tx1"/>
                </a:solidFill>
                <a:effectLst/>
                <a:latin typeface="+mn-lt"/>
                <a:ea typeface="+mn-ea"/>
                <a:cs typeface="+mn-cs"/>
              </a:rPr>
              <a:t>tospeak</a:t>
            </a:r>
            <a:r>
              <a:rPr lang="en-AU" sz="1200" b="0" i="0" u="none" strike="noStrike" kern="1200" dirty="0">
                <a:solidFill>
                  <a:schemeClr val="tx1"/>
                </a:solidFill>
                <a:effectLst/>
                <a:latin typeface="+mn-lt"/>
                <a:ea typeface="+mn-ea"/>
                <a:cs typeface="+mn-cs"/>
              </a:rPr>
              <a:t> to us online or in person. </a:t>
            </a:r>
            <a:r>
              <a:rPr lang="en-US" sz="1200" b="0" i="0" kern="1200" dirty="0">
                <a:solidFill>
                  <a:schemeClr val="tx1"/>
                </a:solidFill>
                <a:effectLst/>
                <a:latin typeface="+mn-lt"/>
                <a:ea typeface="+mn-ea"/>
                <a:cs typeface="+mn-cs"/>
              </a:rPr>
              <a:t>​</a:t>
            </a:r>
            <a:endParaRPr lang="en-AU" sz="1200" b="0" i="0" kern="1200" dirty="0">
              <a:solidFill>
                <a:schemeClr val="tx1"/>
              </a:solidFill>
              <a:effectLst/>
              <a:latin typeface="+mn-lt"/>
              <a:ea typeface="+mn-ea"/>
              <a:cs typeface="+mn-cs"/>
            </a:endParaRPr>
          </a:p>
          <a:p>
            <a:pPr rtl="0" fontAlgn="base"/>
            <a:r>
              <a:rPr lang="en-AU" sz="1200" b="0" i="0" u="none" strike="noStrike" kern="1200" dirty="0">
                <a:solidFill>
                  <a:schemeClr val="tx1"/>
                </a:solidFill>
                <a:effectLst/>
                <a:latin typeface="+mn-lt"/>
                <a:ea typeface="+mn-ea"/>
                <a:cs typeface="+mn-cs"/>
              </a:rPr>
              <a:t>People could take their time and participate over a few different times, and they could bring a support person if they wanted to</a:t>
            </a:r>
            <a:r>
              <a:rPr lang="en-US" sz="1200" b="0" i="0" kern="1200" dirty="0">
                <a:solidFill>
                  <a:schemeClr val="tx1"/>
                </a:solidFill>
                <a:effectLst/>
                <a:latin typeface="+mn-lt"/>
                <a:ea typeface="+mn-ea"/>
                <a:cs typeface="+mn-cs"/>
              </a:rPr>
              <a:t>​</a:t>
            </a:r>
          </a:p>
          <a:p>
            <a:pPr rtl="0" fontAlgn="base"/>
            <a:endParaRPr lang="en-AU" sz="1200" b="0" i="0" kern="1200" dirty="0">
              <a:solidFill>
                <a:schemeClr val="tx1"/>
              </a:solidFill>
              <a:effectLst/>
              <a:latin typeface="+mn-lt"/>
              <a:ea typeface="+mn-ea"/>
              <a:cs typeface="+mn-cs"/>
            </a:endParaRPr>
          </a:p>
          <a:p>
            <a:pPr rtl="0" fontAlgn="base"/>
            <a:r>
              <a:rPr lang="en-AU" sz="1200" b="0" i="0" u="none" strike="noStrike" kern="1200" dirty="0">
                <a:solidFill>
                  <a:schemeClr val="tx1"/>
                </a:solidFill>
                <a:effectLst/>
                <a:latin typeface="+mn-lt"/>
                <a:ea typeface="+mn-ea"/>
                <a:cs typeface="+mn-cs"/>
              </a:rPr>
              <a:t>Some emerging themes about the safety of the service-for-one model included. The model supported:</a:t>
            </a:r>
            <a:endParaRPr lang="en-US" sz="1200" b="0" i="0" kern="1200" dirty="0">
              <a:solidFill>
                <a:schemeClr val="tx1"/>
              </a:solidFill>
              <a:effectLst/>
              <a:latin typeface="+mn-lt"/>
              <a:ea typeface="+mn-ea"/>
              <a:cs typeface="+mn-cs"/>
            </a:endParaRPr>
          </a:p>
          <a:p>
            <a:pPr marL="171450" lvl="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Trusted relationships that depend on stable and skilled support teams</a:t>
            </a:r>
            <a:r>
              <a:rPr lang="en-AU" sz="1200" b="0" i="0" kern="1200" dirty="0">
                <a:solidFill>
                  <a:schemeClr val="tx1"/>
                </a:solidFill>
                <a:effectLst/>
                <a:latin typeface="+mn-lt"/>
                <a:ea typeface="+mn-ea"/>
                <a:cs typeface="+mn-cs"/>
              </a:rPr>
              <a:t>​</a:t>
            </a:r>
          </a:p>
          <a:p>
            <a:pPr marL="171450" lvl="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Reduced restrictive practices and crisis services use</a:t>
            </a:r>
            <a:r>
              <a:rPr lang="en-AU" sz="1200" b="0" i="0" kern="1200" dirty="0">
                <a:solidFill>
                  <a:schemeClr val="tx1"/>
                </a:solidFill>
                <a:effectLst/>
                <a:latin typeface="+mn-lt"/>
                <a:ea typeface="+mn-ea"/>
                <a:cs typeface="+mn-cs"/>
              </a:rPr>
              <a:t>​</a:t>
            </a:r>
          </a:p>
          <a:p>
            <a:pPr marL="171450" lvl="0"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Environmental and community safeguards</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Together these themes contributed to a fourth key theme: Wellbeing, choice and control, and quality of life</a:t>
            </a:r>
            <a:r>
              <a:rPr lang="en-AU" sz="1200" b="0" i="0" kern="1200" dirty="0">
                <a:solidFill>
                  <a:schemeClr val="tx1"/>
                </a:solidFill>
                <a:effectLst/>
                <a:latin typeface="+mn-lt"/>
                <a:ea typeface="+mn-ea"/>
                <a:cs typeface="+mn-cs"/>
              </a:rPr>
              <a:t>​</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1200" dirty="0"/>
              <a:t>We also heard about the barriers and facilitators for setting up and maintaining a service for one which I won’t talk about here</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1200" dirty="0"/>
              <a:t>I will now pass to </a:t>
            </a:r>
            <a:r>
              <a:rPr lang="en-AU" sz="1200" dirty="0" err="1"/>
              <a:t>bella</a:t>
            </a:r>
            <a:r>
              <a:rPr lang="en-AU" sz="1200" dirty="0"/>
              <a:t> to talk about the lessons we learnt in the project and key recommendations</a:t>
            </a:r>
          </a:p>
          <a:p>
            <a:pPr rtl="0" fontAlgn="base"/>
            <a:r>
              <a:rPr lang="en-AU" sz="1200" b="0" i="0" kern="1200" dirty="0">
                <a:solidFill>
                  <a:schemeClr val="tx1"/>
                </a:solidFill>
                <a:effectLst/>
                <a:latin typeface="+mn-lt"/>
                <a:ea typeface="+mn-ea"/>
                <a:cs typeface="+mn-cs"/>
              </a:rPr>
              <a:t>​</a:t>
            </a:r>
          </a:p>
          <a:p>
            <a:pPr rtl="0" fontAlgn="base"/>
            <a:r>
              <a:rPr lang="en-AU" sz="1200" b="0" i="0" kern="1200" dirty="0">
                <a:solidFill>
                  <a:schemeClr val="tx1"/>
                </a:solidFill>
                <a:effectLst/>
                <a:latin typeface="+mn-lt"/>
                <a:ea typeface="+mn-ea"/>
                <a:cs typeface="+mn-cs"/>
              </a:rPr>
              <a:t>​</a:t>
            </a:r>
          </a:p>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D4C24D-CFF3-46D0-AA19-6847C61CB8C4}"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113441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buNone/>
            </a:pPr>
            <a:r>
              <a:rPr lang="en-AU" sz="1800" b="1" dirty="0">
                <a:solidFill>
                  <a:srgbClr val="2C3949"/>
                </a:solidFill>
                <a:effectLst/>
                <a:latin typeface="Calibri" panose="020F0502020204030204" pitchFamily="34" charset="0"/>
                <a:ea typeface="Times New Roman" panose="02020603050405020304" pitchFamily="18" charset="0"/>
              </a:rPr>
              <a:t>Slide 4</a:t>
            </a:r>
          </a:p>
          <a:p>
            <a:pPr>
              <a:lnSpc>
                <a:spcPct val="115000"/>
              </a:lnSpc>
              <a:spcAft>
                <a:spcPts val="1000"/>
              </a:spcAft>
            </a:pPr>
            <a:r>
              <a:rPr lang="en-AU" sz="1800" b="1" dirty="0">
                <a:solidFill>
                  <a:srgbClr val="2C3849"/>
                </a:solidFill>
                <a:effectLst/>
                <a:latin typeface="Calibri Light" panose="020F0302020204030204" pitchFamily="34" charset="0"/>
                <a:ea typeface="Times New Roman" panose="02020603050405020304" pitchFamily="18" charset="0"/>
              </a:rPr>
              <a:t>Title: </a:t>
            </a:r>
            <a:r>
              <a:rPr kumimoji="0" lang="en-US" sz="1800" b="1"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Senator the Hon Jenny McAllister, </a:t>
            </a:r>
            <a:r>
              <a:rPr kumimoji="0" lang="en-US" sz="180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Minister for the National Disability Insurance Scheme </a:t>
            </a:r>
            <a:endParaRPr lang="en-AU" sz="1800" b="1" dirty="0">
              <a:solidFill>
                <a:srgbClr val="2C3849"/>
              </a:solidFill>
              <a:effectLst/>
              <a:latin typeface="Calibri Light" panose="020F0302020204030204" pitchFamily="34" charset="0"/>
              <a:ea typeface="Times New Roman" panose="02020603050405020304" pitchFamily="18" charset="0"/>
            </a:endParaRPr>
          </a:p>
          <a:p>
            <a:endParaRPr lang="en-AU" dirty="0"/>
          </a:p>
        </p:txBody>
      </p:sp>
      <p:sp>
        <p:nvSpPr>
          <p:cNvPr id="4" name="Slide Number Placeholder 3"/>
          <p:cNvSpPr>
            <a:spLocks noGrp="1"/>
          </p:cNvSpPr>
          <p:nvPr>
            <p:ph type="sldNum" sz="quarter" idx="5"/>
          </p:nvPr>
        </p:nvSpPr>
        <p:spPr/>
        <p:txBody>
          <a:bodyPr/>
          <a:lstStyle/>
          <a:p>
            <a:fld id="{57D4C24D-CFF3-46D0-AA19-6847C61CB8C4}" type="slidenum">
              <a:rPr lang="en-AU" smtClean="0"/>
              <a:t>3</a:t>
            </a:fld>
            <a:endParaRPr lang="en-AU"/>
          </a:p>
        </p:txBody>
      </p:sp>
    </p:spTree>
    <p:extLst>
      <p:ext uri="{BB962C8B-B14F-4D97-AF65-F5344CB8AC3E}">
        <p14:creationId xmlns:p14="http://schemas.microsoft.com/office/powerpoint/2010/main" val="10205945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Script</a:t>
            </a:r>
          </a:p>
          <a:p>
            <a:r>
              <a:rPr lang="en-AU" dirty="0"/>
              <a:t>Our partnership was a big strength of the project: Engaging early without a predeveloped idea ensured the research aligned with the priorities of Inclusion Australia. Inclusion Australia facilitated our engagement with families who use the service-for-one model and this shaped our project aims and methods</a:t>
            </a:r>
            <a:endParaRPr lang="en-US" dirty="0"/>
          </a:p>
          <a:p>
            <a:pPr lvl="0"/>
            <a:r>
              <a:rPr lang="en-AU" dirty="0"/>
              <a:t>Our work was strengthened through a governance group that centred lived experience</a:t>
            </a:r>
            <a:endParaRPr lang="en-US" dirty="0"/>
          </a:p>
          <a:p>
            <a:pPr lvl="0"/>
            <a:r>
              <a:rPr lang="en-AU" dirty="0"/>
              <a:t>A lived experience research assistant helped embed lived experience throughout the project</a:t>
            </a:r>
            <a:endParaRPr lang="en-US" dirty="0"/>
          </a:p>
          <a:p>
            <a:pPr lvl="0"/>
            <a:r>
              <a:rPr lang="en-AU" dirty="0"/>
              <a:t>It takes more time to do work that is fully inclusive, but it leads to better research</a:t>
            </a:r>
            <a:endParaRPr lang="en-US" dirty="0"/>
          </a:p>
          <a:p>
            <a:pPr lvl="0"/>
            <a:r>
              <a:rPr lang="en-AU" dirty="0"/>
              <a:t>Including people with intellectual disability and high support needs in research that is about their lives is vital</a:t>
            </a:r>
            <a:r>
              <a:rPr lang="en-US" dirty="0"/>
              <a:t>: </a:t>
            </a:r>
            <a:r>
              <a:rPr lang="en-AU" dirty="0"/>
              <a:t>It is important to create safe and comfortable environments for participants and their families</a:t>
            </a:r>
          </a:p>
          <a:p>
            <a:endParaRPr lang="en-AU" dirty="0"/>
          </a:p>
          <a:p>
            <a:endParaRPr lang="en-AU" dirty="0"/>
          </a:p>
          <a:p>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It is hard for me to put into words the extent at which I have learnt over the whole process of this project, but to start off, I would like to highlight how much working with Tess to create safe and comfortable </a:t>
            </a:r>
            <a:r>
              <a:rPr lang="en-AU" dirty="0" err="1"/>
              <a:t>enviroments</a:t>
            </a:r>
            <a:r>
              <a:rPr lang="en-AU" dirty="0"/>
              <a:t> for the participants and their families has helped me to see how many other sides of research work there are. Working alongside Inclusion Australia gave me invaluable able insight into the importance of maintaining a safe </a:t>
            </a:r>
            <a:r>
              <a:rPr lang="en-AU" dirty="0" err="1"/>
              <a:t>enviroments</a:t>
            </a:r>
            <a:r>
              <a:rPr lang="en-AU" dirty="0"/>
              <a:t> through how we interact in interviews and beyond. </a:t>
            </a:r>
          </a:p>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D4C24D-CFF3-46D0-AA19-6847C61CB8C4}"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120447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Script</a:t>
            </a:r>
          </a:p>
          <a:p>
            <a:r>
              <a:rPr lang="en-AU" dirty="0"/>
              <a:t>After working with Inclusion Australia (IA), the recommendations I would put forward for future projects would be to implement accessible documentation wherever possible, such as easy read language. Furthermore, disability funding is ever changing, so being able to engage with policymakers early and often would allow the families involved in our research to be less impacted.</a:t>
            </a:r>
          </a:p>
          <a:p>
            <a:endParaRPr lang="en-AU" dirty="0"/>
          </a:p>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D4C24D-CFF3-46D0-AA19-6847C61CB8C4}"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345344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5CA42-9E68-BDF8-EE4E-23BF6315EA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EE0767-C5CE-8028-6238-4A2011E740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4AC8FD-F825-D2A1-B905-D39D19FCDB9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92959E2-CAB5-4F09-E5D7-D6458BBDC07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605E31-B314-CE48-A746-B4106FABC73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573609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5A4CD-6207-67A2-D9B7-6187587EB1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7D386A-ABF1-CB37-B2F5-64978E8FC3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1E875A-C567-7DB0-43EB-019533532557}"/>
              </a:ext>
            </a:extLst>
          </p:cNvPr>
          <p:cNvSpPr>
            <a:spLocks noGrp="1"/>
          </p:cNvSpPr>
          <p:nvPr>
            <p:ph type="body" idx="1"/>
          </p:nvPr>
        </p:nvSpPr>
        <p:spPr/>
        <p:txBody>
          <a:bodyPr/>
          <a:lstStyle/>
          <a:p>
            <a:pPr>
              <a:lnSpc>
                <a:spcPct val="115000"/>
              </a:lnSpc>
              <a:spcAft>
                <a:spcPts val="1000"/>
              </a:spcAft>
              <a:buNone/>
            </a:pPr>
            <a:r>
              <a:rPr lang="en-AU" sz="1800" b="1" dirty="0">
                <a:solidFill>
                  <a:srgbClr val="2C3949"/>
                </a:solidFill>
                <a:effectLst/>
                <a:latin typeface="Calibri" panose="020F0502020204030204" pitchFamily="34" charset="0"/>
                <a:ea typeface="Times New Roman" panose="02020603050405020304" pitchFamily="18" charset="0"/>
              </a:rPr>
              <a:t>Slide 4</a:t>
            </a:r>
          </a:p>
          <a:p>
            <a:pPr>
              <a:lnSpc>
                <a:spcPct val="115000"/>
              </a:lnSpc>
              <a:spcAft>
                <a:spcPts val="1000"/>
              </a:spcAft>
            </a:pPr>
            <a:r>
              <a:rPr lang="en-AU" sz="1800" b="1" dirty="0">
                <a:solidFill>
                  <a:srgbClr val="2C3849"/>
                </a:solidFill>
                <a:effectLst/>
                <a:latin typeface="Calibri Light" panose="020F0302020204030204" pitchFamily="34" charset="0"/>
                <a:ea typeface="Times New Roman" panose="02020603050405020304" pitchFamily="18" charset="0"/>
              </a:rPr>
              <a:t>Title: </a:t>
            </a:r>
            <a:r>
              <a:rPr kumimoji="0" lang="en-US" sz="1800" b="1"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Senator the Hon Jenny McAllister, </a:t>
            </a:r>
            <a:r>
              <a:rPr kumimoji="0" lang="en-US" sz="180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Minister for the National Disability Insurance Scheme </a:t>
            </a:r>
            <a:endParaRPr lang="en-AU" sz="1800" b="1" dirty="0">
              <a:solidFill>
                <a:srgbClr val="2C3849"/>
              </a:solidFill>
              <a:effectLst/>
              <a:latin typeface="Calibri Light" panose="020F0302020204030204" pitchFamily="34" charset="0"/>
              <a:ea typeface="Times New Roman" panose="02020603050405020304" pitchFamily="18" charset="0"/>
            </a:endParaRPr>
          </a:p>
          <a:p>
            <a:endParaRPr lang="en-AU" dirty="0"/>
          </a:p>
        </p:txBody>
      </p:sp>
      <p:sp>
        <p:nvSpPr>
          <p:cNvPr id="4" name="Slide Number Placeholder 3">
            <a:extLst>
              <a:ext uri="{FF2B5EF4-FFF2-40B4-BE49-F238E27FC236}">
                <a16:creationId xmlns:a16="http://schemas.microsoft.com/office/drawing/2014/main" id="{5D3866C2-4176-32D2-9F19-B0CA85166558}"/>
              </a:ext>
            </a:extLst>
          </p:cNvPr>
          <p:cNvSpPr>
            <a:spLocks noGrp="1"/>
          </p:cNvSpPr>
          <p:nvPr>
            <p:ph type="sldNum" sz="quarter" idx="5"/>
          </p:nvPr>
        </p:nvSpPr>
        <p:spPr/>
        <p:txBody>
          <a:bodyPr/>
          <a:lstStyle/>
          <a:p>
            <a:fld id="{57D4C24D-CFF3-46D0-AA19-6847C61CB8C4}" type="slidenum">
              <a:rPr lang="en-AU" smtClean="0"/>
              <a:t>41</a:t>
            </a:fld>
            <a:endParaRPr lang="en-AU"/>
          </a:p>
        </p:txBody>
      </p:sp>
    </p:spTree>
    <p:extLst>
      <p:ext uri="{BB962C8B-B14F-4D97-AF65-F5344CB8AC3E}">
        <p14:creationId xmlns:p14="http://schemas.microsoft.com/office/powerpoint/2010/main" val="20507686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a:latin typeface="Open Sans"/>
                <a:ea typeface="Open Sans"/>
                <a:cs typeface="Open Sans"/>
              </a:rPr>
              <a:t>Brigid:</a:t>
            </a:r>
          </a:p>
          <a:p>
            <a:r>
              <a:rPr lang="en-US" sz="1200" b="1">
                <a:latin typeface="Open Sans"/>
                <a:ea typeface="Open Sans"/>
                <a:cs typeface="Open Sans"/>
              </a:rPr>
              <a:t>Who we are: </a:t>
            </a:r>
          </a:p>
          <a:p>
            <a:r>
              <a:rPr lang="en-US" sz="1200" b="1">
                <a:latin typeface="Open Sans"/>
                <a:ea typeface="Open Sans"/>
                <a:cs typeface="Open Sans"/>
              </a:rPr>
              <a:t>Our team: WDV, 3 la </a:t>
            </a:r>
            <a:r>
              <a:rPr lang="en-US" sz="1200" b="1" err="1">
                <a:latin typeface="Open Sans"/>
                <a:ea typeface="Open Sans"/>
                <a:cs typeface="Open Sans"/>
              </a:rPr>
              <a:t>trobe</a:t>
            </a:r>
            <a:r>
              <a:rPr lang="en-US" sz="1200" b="1">
                <a:latin typeface="Open Sans"/>
                <a:ea typeface="Open Sans"/>
                <a:cs typeface="Open Sans"/>
              </a:rPr>
              <a:t> </a:t>
            </a:r>
            <a:r>
              <a:rPr lang="en-US" sz="1200" b="1" err="1">
                <a:latin typeface="Open Sans"/>
                <a:ea typeface="Open Sans"/>
                <a:cs typeface="Open Sans"/>
              </a:rPr>
              <a:t>centres</a:t>
            </a:r>
            <a:r>
              <a:rPr lang="en-US" sz="1200" b="1">
                <a:latin typeface="Open Sans"/>
                <a:ea typeface="Open Sans"/>
                <a:cs typeface="Open Sans"/>
              </a:rPr>
              <a:t>.</a:t>
            </a:r>
          </a:p>
          <a:p>
            <a:r>
              <a:rPr lang="en-US" sz="1200" b="1">
                <a:latin typeface="Open Sans"/>
                <a:ea typeface="Open Sans"/>
                <a:cs typeface="Open Sans"/>
              </a:rPr>
              <a:t> our project: </a:t>
            </a:r>
          </a:p>
          <a:p>
            <a:r>
              <a:rPr lang="en-US" sz="1200" b="1">
                <a:latin typeface="Open Sans"/>
                <a:ea typeface="Open Sans"/>
                <a:cs typeface="Open Sans"/>
              </a:rPr>
              <a:t>Our co-design project set to develop a </a:t>
            </a:r>
            <a:r>
              <a:rPr lang="en-AU" sz="1200">
                <a:ea typeface="+mj-lt"/>
                <a:cs typeface="+mj-lt"/>
              </a:rPr>
              <a:t>strengths-based and pleasure-centred understanding of sexual safety for neurodivergent women, trans and gender-diverse people in Victoria</a:t>
            </a:r>
          </a:p>
          <a:p>
            <a:endParaRPr lang="en-US" sz="1200" b="1">
              <a:latin typeface="Open Sans"/>
              <a:ea typeface="Open Sans"/>
              <a:cs typeface="Open Sans"/>
            </a:endParaRPr>
          </a:p>
          <a:p>
            <a:pPr>
              <a:lnSpc>
                <a:spcPct val="150000"/>
              </a:lnSpc>
            </a:pPr>
            <a:r>
              <a:rPr lang="en-US" sz="1200">
                <a:latin typeface="Open Sans"/>
                <a:ea typeface="Open Sans"/>
                <a:cs typeface="Open Sans"/>
              </a:rPr>
              <a:t>Moving beyond risk-focused approaches, our innovative project celebrates the agency of neurodivergent women, trans and gender-diverse people in Victoria. It aimed to build new understanding of what sexual safety and pleasure mean to this community, by co-designing a research proposal to create evidence for advocacy, health and justice reform. </a:t>
            </a:r>
            <a:endParaRPr lang="en-US" sz="1200"/>
          </a:p>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D4C24D-CFF3-46D0-AA19-6847C61CB8C4}"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60880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Brigid: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a:t>Our approach to facilitation and participation supported the discussion of sensitive topics relating to sexual safety, violence prevention, disability, and marginalisation by creating a safe, equitable, flexible and inclusive research space and culture.</a:t>
            </a:r>
            <a:br>
              <a:rPr lang="en-AU"/>
            </a:br>
            <a:endParaRPr lang="en-AU"/>
          </a:p>
          <a:p>
            <a:pPr marL="0" marR="0" lvl="0" indent="0" algn="l" defTabSz="914400" rtl="0" eaLnBrk="1" fontAlgn="auto" latinLnBrk="0" hangingPunct="1">
              <a:lnSpc>
                <a:spcPct val="100000"/>
              </a:lnSpc>
              <a:spcBef>
                <a:spcPts val="0"/>
              </a:spcBef>
              <a:spcAft>
                <a:spcPts val="0"/>
              </a:spcAft>
              <a:buClrTx/>
              <a:buSzTx/>
              <a:buFontTx/>
              <a:buNone/>
              <a:tabLst/>
              <a:defRPr/>
            </a:pPr>
            <a:endParaRPr lang="en-AU"/>
          </a:p>
          <a:p>
            <a:pPr marL="0" marR="0" lvl="0" indent="0" algn="l" defTabSz="914400" rtl="0" eaLnBrk="1" fontAlgn="auto" latinLnBrk="0" hangingPunct="1">
              <a:lnSpc>
                <a:spcPct val="100000"/>
              </a:lnSpc>
              <a:spcBef>
                <a:spcPts val="0"/>
              </a:spcBef>
              <a:spcAft>
                <a:spcPts val="0"/>
              </a:spcAft>
              <a:buClrTx/>
              <a:buSzTx/>
              <a:buFontTx/>
              <a:buNone/>
              <a:tabLst/>
              <a:defRPr/>
            </a:pPr>
            <a:endParaRPr lang="en-AU"/>
          </a:p>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D4C24D-CFF3-46D0-AA19-6847C61CB8C4}"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3186269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AU"/>
              <a:t>Brigid: </a:t>
            </a:r>
          </a:p>
          <a:p>
            <a:pPr>
              <a:lnSpc>
                <a:spcPct val="90000"/>
              </a:lnSpc>
            </a:pPr>
            <a:endParaRPr lang="en-AU" b="1"/>
          </a:p>
          <a:p>
            <a:pPr>
              <a:lnSpc>
                <a:spcPct val="90000"/>
              </a:lnSpc>
            </a:pPr>
            <a:endParaRPr lang="en-AU" sz="1200"/>
          </a:p>
          <a:p>
            <a:pPr marL="0" marR="0" lvl="0" indent="0" algn="l" defTabSz="914400" rtl="0" eaLnBrk="1" fontAlgn="auto" latinLnBrk="0" hangingPunct="1">
              <a:lnSpc>
                <a:spcPct val="100000"/>
              </a:lnSpc>
              <a:spcBef>
                <a:spcPts val="0"/>
              </a:spcBef>
              <a:spcAft>
                <a:spcPts val="0"/>
              </a:spcAft>
              <a:buClrTx/>
              <a:buSzTx/>
              <a:buFontTx/>
              <a:buNone/>
              <a:tabLst/>
              <a:defRPr/>
            </a:pPr>
            <a:endParaRPr lang="en-AU"/>
          </a:p>
          <a:p>
            <a:pPr lvl="0"/>
            <a:r>
              <a:rPr lang="en-AU"/>
              <a:t>I will hand over now to Zoe Simmonds, who was one of our lived experience researchers, who will reflect </a:t>
            </a:r>
            <a:r>
              <a:rPr lang="en-US"/>
              <a:t>…</a:t>
            </a:r>
            <a:endParaRPr lang="en-AU"/>
          </a:p>
          <a:p>
            <a:br>
              <a:rPr lang="en-AU" sz="1200" b="1"/>
            </a:br>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D4C24D-CFF3-46D0-AA19-6847C61CB8C4}"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9691386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09A04A-E509-4FC5-A04B-1C0F7995B7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2D29E8-598F-7604-954A-875F55DDB8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9C5C1E-FE09-E718-68E1-47D51888356D}"/>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755A8EF3-C6CC-C653-23B4-16750A2A1EDC}"/>
              </a:ext>
            </a:extLst>
          </p:cNvPr>
          <p:cNvSpPr>
            <a:spLocks noGrp="1"/>
          </p:cNvSpPr>
          <p:nvPr>
            <p:ph type="sldNum" sz="quarter" idx="5"/>
          </p:nvPr>
        </p:nvSpPr>
        <p:spPr/>
        <p:txBody>
          <a:bodyPr/>
          <a:lstStyle/>
          <a:p>
            <a:fld id="{57D4C24D-CFF3-46D0-AA19-6847C61CB8C4}" type="slidenum">
              <a:rPr lang="en-AU" smtClean="0"/>
              <a:t>48</a:t>
            </a:fld>
            <a:endParaRPr lang="en-AU"/>
          </a:p>
        </p:txBody>
      </p:sp>
    </p:spTree>
    <p:extLst>
      <p:ext uri="{BB962C8B-B14F-4D97-AF65-F5344CB8AC3E}">
        <p14:creationId xmlns:p14="http://schemas.microsoft.com/office/powerpoint/2010/main" val="9555864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09EF3-0F94-F214-D50C-8C46B1E1B8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44D62D-2323-9DBC-6A1E-A3D3394A66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57D247-EEAE-21EA-7D6B-4BA954D0C277}"/>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7C943F04-52DE-6B52-6D7C-331C551150B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D4C24D-CFF3-46D0-AA19-6847C61CB8C4}"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1169438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5CA42-9E68-BDF8-EE4E-23BF6315EA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EE0767-C5CE-8028-6238-4A2011E740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4AC8FD-F825-D2A1-B905-D39D19FCDB9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92959E2-CAB5-4F09-E5D7-D6458BBDC07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605E31-B314-CE48-A746-B4106FABC73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573609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D4C24D-CFF3-46D0-AA19-6847C61CB8C4}"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557842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7D4C24D-CFF3-46D0-AA19-6847C61CB8C4}" type="slidenum">
              <a:rPr lang="en-AU" smtClean="0"/>
              <a:t>57</a:t>
            </a:fld>
            <a:endParaRPr lang="en-AU"/>
          </a:p>
        </p:txBody>
      </p:sp>
    </p:spTree>
    <p:extLst>
      <p:ext uri="{BB962C8B-B14F-4D97-AF65-F5344CB8AC3E}">
        <p14:creationId xmlns:p14="http://schemas.microsoft.com/office/powerpoint/2010/main" val="741931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7D4C24D-CFF3-46D0-AA19-6847C61CB8C4}" type="slidenum">
              <a:rPr lang="en-AU" smtClean="0"/>
              <a:t>58</a:t>
            </a:fld>
            <a:endParaRPr lang="en-AU"/>
          </a:p>
        </p:txBody>
      </p:sp>
    </p:spTree>
    <p:extLst>
      <p:ext uri="{BB962C8B-B14F-4D97-AF65-F5344CB8AC3E}">
        <p14:creationId xmlns:p14="http://schemas.microsoft.com/office/powerpoint/2010/main" val="420198523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7D4C24D-CFF3-46D0-AA19-6847C61CB8C4}" type="slidenum">
              <a:rPr lang="en-AU" smtClean="0"/>
              <a:t>59</a:t>
            </a:fld>
            <a:endParaRPr lang="en-AU"/>
          </a:p>
        </p:txBody>
      </p:sp>
    </p:spTree>
    <p:extLst>
      <p:ext uri="{BB962C8B-B14F-4D97-AF65-F5344CB8AC3E}">
        <p14:creationId xmlns:p14="http://schemas.microsoft.com/office/powerpoint/2010/main" val="205626784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7D4C24D-CFF3-46D0-AA19-6847C61CB8C4}" type="slidenum">
              <a:rPr lang="en-AU" smtClean="0"/>
              <a:t>60</a:t>
            </a:fld>
            <a:endParaRPr lang="en-AU"/>
          </a:p>
        </p:txBody>
      </p:sp>
    </p:spTree>
    <p:extLst>
      <p:ext uri="{BB962C8B-B14F-4D97-AF65-F5344CB8AC3E}">
        <p14:creationId xmlns:p14="http://schemas.microsoft.com/office/powerpoint/2010/main" val="358522575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7D4C24D-CFF3-46D0-AA19-6847C61CB8C4}" type="slidenum">
              <a:rPr lang="en-AU" smtClean="0"/>
              <a:t>61</a:t>
            </a:fld>
            <a:endParaRPr lang="en-AU"/>
          </a:p>
        </p:txBody>
      </p:sp>
    </p:spTree>
    <p:extLst>
      <p:ext uri="{BB962C8B-B14F-4D97-AF65-F5344CB8AC3E}">
        <p14:creationId xmlns:p14="http://schemas.microsoft.com/office/powerpoint/2010/main" val="12902590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7D4C24D-CFF3-46D0-AA19-6847C61CB8C4}" type="slidenum">
              <a:rPr lang="en-AU" smtClean="0"/>
              <a:t>62</a:t>
            </a:fld>
            <a:endParaRPr lang="en-AU"/>
          </a:p>
        </p:txBody>
      </p:sp>
    </p:spTree>
    <p:extLst>
      <p:ext uri="{BB962C8B-B14F-4D97-AF65-F5344CB8AC3E}">
        <p14:creationId xmlns:p14="http://schemas.microsoft.com/office/powerpoint/2010/main" val="1384716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7D4C24D-CFF3-46D0-AA19-6847C61CB8C4}" type="slidenum">
              <a:rPr lang="en-AU" smtClean="0"/>
              <a:t>63</a:t>
            </a:fld>
            <a:endParaRPr lang="en-AU"/>
          </a:p>
        </p:txBody>
      </p:sp>
    </p:spTree>
    <p:extLst>
      <p:ext uri="{BB962C8B-B14F-4D97-AF65-F5344CB8AC3E}">
        <p14:creationId xmlns:p14="http://schemas.microsoft.com/office/powerpoint/2010/main" val="140592147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5CA42-9E68-BDF8-EE4E-23BF6315EA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EE0767-C5CE-8028-6238-4A2011E740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4AC8FD-F825-D2A1-B905-D39D19FCDB9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92959E2-CAB5-4F09-E5D7-D6458BBDC07F}"/>
              </a:ext>
            </a:extLst>
          </p:cNvPr>
          <p:cNvSpPr>
            <a:spLocks noGrp="1"/>
          </p:cNvSpPr>
          <p:nvPr>
            <p:ph type="sldNum" sz="quarter" idx="5"/>
          </p:nvPr>
        </p:nvSpPr>
        <p:spPr/>
        <p:txBody>
          <a:bodyPr/>
          <a:lstStyle/>
          <a:p>
            <a:fld id="{9E605E31-B314-CE48-A746-B4106FABC738}" type="slidenum">
              <a:rPr lang="en-US" smtClean="0"/>
              <a:t>64</a:t>
            </a:fld>
            <a:endParaRPr lang="en-US"/>
          </a:p>
        </p:txBody>
      </p:sp>
    </p:spTree>
    <p:extLst>
      <p:ext uri="{BB962C8B-B14F-4D97-AF65-F5344CB8AC3E}">
        <p14:creationId xmlns:p14="http://schemas.microsoft.com/office/powerpoint/2010/main" val="45736097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E3DC0-26AE-E0CA-0AF0-AB597E97A0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263016-A1CA-F3DD-9EC5-2BE3AC4A3F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798839-CFB4-99EB-A83A-7B4A5B1C34E6}"/>
              </a:ext>
            </a:extLst>
          </p:cNvPr>
          <p:cNvSpPr>
            <a:spLocks noGrp="1"/>
          </p:cNvSpPr>
          <p:nvPr>
            <p:ph type="body" idx="1"/>
          </p:nvPr>
        </p:nvSpPr>
        <p:spPr/>
        <p:txBody>
          <a:bodyPr/>
          <a:lstStyle/>
          <a:p>
            <a:pPr>
              <a:lnSpc>
                <a:spcPct val="115000"/>
              </a:lnSpc>
              <a:spcAft>
                <a:spcPts val="1000"/>
              </a:spcAft>
              <a:buNone/>
            </a:pPr>
            <a:r>
              <a:rPr lang="en-AU" sz="1800" b="1" dirty="0">
                <a:solidFill>
                  <a:srgbClr val="2C3949"/>
                </a:solidFill>
                <a:effectLst/>
                <a:latin typeface="Calibri" panose="020F0502020204030204" pitchFamily="34" charset="0"/>
                <a:ea typeface="Times New Roman" panose="02020603050405020304" pitchFamily="18" charset="0"/>
              </a:rPr>
              <a:t>Slide 4</a:t>
            </a:r>
          </a:p>
          <a:p>
            <a:pPr>
              <a:lnSpc>
                <a:spcPct val="115000"/>
              </a:lnSpc>
              <a:spcAft>
                <a:spcPts val="1000"/>
              </a:spcAft>
            </a:pPr>
            <a:r>
              <a:rPr lang="en-AU" sz="1800" b="1" dirty="0">
                <a:solidFill>
                  <a:srgbClr val="2C3849"/>
                </a:solidFill>
                <a:effectLst/>
                <a:latin typeface="Calibri Light" panose="020F0302020204030204" pitchFamily="34" charset="0"/>
                <a:ea typeface="Times New Roman" panose="02020603050405020304" pitchFamily="18" charset="0"/>
              </a:rPr>
              <a:t>Title: </a:t>
            </a:r>
            <a:r>
              <a:rPr kumimoji="0" lang="en-US" sz="1800" b="1"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Senator the Hon Jenny McAllister, </a:t>
            </a:r>
            <a:r>
              <a:rPr kumimoji="0" lang="en-US" sz="180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Minister for the National Disability Insurance Scheme </a:t>
            </a:r>
            <a:endParaRPr lang="en-AU" sz="1800" b="1" dirty="0">
              <a:solidFill>
                <a:srgbClr val="2C3849"/>
              </a:solidFill>
              <a:effectLst/>
              <a:latin typeface="Calibri Light" panose="020F0302020204030204" pitchFamily="34" charset="0"/>
              <a:ea typeface="Times New Roman" panose="02020603050405020304" pitchFamily="18" charset="0"/>
            </a:endParaRPr>
          </a:p>
          <a:p>
            <a:endParaRPr lang="en-AU" dirty="0"/>
          </a:p>
        </p:txBody>
      </p:sp>
      <p:sp>
        <p:nvSpPr>
          <p:cNvPr id="4" name="Slide Number Placeholder 3">
            <a:extLst>
              <a:ext uri="{FF2B5EF4-FFF2-40B4-BE49-F238E27FC236}">
                <a16:creationId xmlns:a16="http://schemas.microsoft.com/office/drawing/2014/main" id="{8204E3A9-B9D4-96A5-2B11-DE63CE6DB95B}"/>
              </a:ext>
            </a:extLst>
          </p:cNvPr>
          <p:cNvSpPr>
            <a:spLocks noGrp="1"/>
          </p:cNvSpPr>
          <p:nvPr>
            <p:ph type="sldNum" sz="quarter" idx="5"/>
          </p:nvPr>
        </p:nvSpPr>
        <p:spPr/>
        <p:txBody>
          <a:bodyPr/>
          <a:lstStyle/>
          <a:p>
            <a:fld id="{57D4C24D-CFF3-46D0-AA19-6847C61CB8C4}" type="slidenum">
              <a:rPr lang="en-AU" smtClean="0"/>
              <a:t>65</a:t>
            </a:fld>
            <a:endParaRPr lang="en-AU"/>
          </a:p>
        </p:txBody>
      </p:sp>
    </p:spTree>
    <p:extLst>
      <p:ext uri="{BB962C8B-B14F-4D97-AF65-F5344CB8AC3E}">
        <p14:creationId xmlns:p14="http://schemas.microsoft.com/office/powerpoint/2010/main" val="147923635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4A0DC-6937-C88B-2D88-E26A02C3AA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42ED4A-821D-933E-5056-2817A25E33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4CC7B0-F03D-01EA-F9BC-734B03C425B4}"/>
              </a:ext>
            </a:extLst>
          </p:cNvPr>
          <p:cNvSpPr>
            <a:spLocks noGrp="1"/>
          </p:cNvSpPr>
          <p:nvPr>
            <p:ph type="body" idx="1"/>
          </p:nvPr>
        </p:nvSpPr>
        <p:spPr/>
        <p:txBody>
          <a:bodyPr/>
          <a:lstStyle/>
          <a:p>
            <a:pPr>
              <a:lnSpc>
                <a:spcPct val="115000"/>
              </a:lnSpc>
              <a:spcAft>
                <a:spcPts val="1000"/>
              </a:spcAft>
              <a:buNone/>
            </a:pPr>
            <a:r>
              <a:rPr lang="en-AU" sz="1800" b="1" dirty="0">
                <a:solidFill>
                  <a:srgbClr val="2C3949"/>
                </a:solidFill>
                <a:effectLst/>
                <a:latin typeface="Calibri" panose="020F0502020204030204" pitchFamily="34" charset="0"/>
                <a:ea typeface="Times New Roman" panose="02020603050405020304" pitchFamily="18" charset="0"/>
              </a:rPr>
              <a:t>Slide 4</a:t>
            </a:r>
          </a:p>
          <a:p>
            <a:pPr>
              <a:lnSpc>
                <a:spcPct val="115000"/>
              </a:lnSpc>
              <a:spcAft>
                <a:spcPts val="1000"/>
              </a:spcAft>
            </a:pPr>
            <a:r>
              <a:rPr lang="en-AU" sz="1800" b="1" dirty="0">
                <a:solidFill>
                  <a:srgbClr val="2C3849"/>
                </a:solidFill>
                <a:effectLst/>
                <a:latin typeface="Calibri Light" panose="020F0302020204030204" pitchFamily="34" charset="0"/>
                <a:ea typeface="Times New Roman" panose="02020603050405020304" pitchFamily="18" charset="0"/>
              </a:rPr>
              <a:t>Title: </a:t>
            </a:r>
            <a:r>
              <a:rPr kumimoji="0" lang="en-US" sz="1800" b="1"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Senator the Hon Jenny McAllister, </a:t>
            </a:r>
            <a:r>
              <a:rPr kumimoji="0" lang="en-US" sz="180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Minister for the National Disability Insurance Scheme </a:t>
            </a:r>
            <a:endParaRPr lang="en-AU" sz="1800" b="1" dirty="0">
              <a:solidFill>
                <a:srgbClr val="2C3849"/>
              </a:solidFill>
              <a:effectLst/>
              <a:latin typeface="Calibri Light" panose="020F0302020204030204" pitchFamily="34" charset="0"/>
              <a:ea typeface="Times New Roman" panose="02020603050405020304" pitchFamily="18" charset="0"/>
            </a:endParaRPr>
          </a:p>
          <a:p>
            <a:endParaRPr lang="en-AU" dirty="0"/>
          </a:p>
        </p:txBody>
      </p:sp>
      <p:sp>
        <p:nvSpPr>
          <p:cNvPr id="4" name="Slide Number Placeholder 3">
            <a:extLst>
              <a:ext uri="{FF2B5EF4-FFF2-40B4-BE49-F238E27FC236}">
                <a16:creationId xmlns:a16="http://schemas.microsoft.com/office/drawing/2014/main" id="{DE6D46CB-952F-4D05-A6DF-1EACCABC5D35}"/>
              </a:ext>
            </a:extLst>
          </p:cNvPr>
          <p:cNvSpPr>
            <a:spLocks noGrp="1"/>
          </p:cNvSpPr>
          <p:nvPr>
            <p:ph type="sldNum" sz="quarter" idx="5"/>
          </p:nvPr>
        </p:nvSpPr>
        <p:spPr/>
        <p:txBody>
          <a:bodyPr/>
          <a:lstStyle/>
          <a:p>
            <a:fld id="{57D4C24D-CFF3-46D0-AA19-6847C61CB8C4}" type="slidenum">
              <a:rPr lang="en-AU" smtClean="0"/>
              <a:t>66</a:t>
            </a:fld>
            <a:endParaRPr lang="en-AU"/>
          </a:p>
        </p:txBody>
      </p:sp>
    </p:spTree>
    <p:extLst>
      <p:ext uri="{BB962C8B-B14F-4D97-AF65-F5344CB8AC3E}">
        <p14:creationId xmlns:p14="http://schemas.microsoft.com/office/powerpoint/2010/main" val="5412686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10F32-058D-7C22-A54D-684D62CADA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D8AD2B-653D-A9BB-0CF0-B4601EDA12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CC4B7E-D020-53DC-5894-397AFABFECB7}"/>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B56463B7-EE95-8CC9-7E13-6347CB4C932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D4C24D-CFF3-46D0-AA19-6847C61CB8C4}"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7768071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Tree>
    <p:extLst>
      <p:ext uri="{BB962C8B-B14F-4D97-AF65-F5344CB8AC3E}">
        <p14:creationId xmlns:p14="http://schemas.microsoft.com/office/powerpoint/2010/main" val="125377546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2"/>
          <p:cNvSpPr txBox="1">
            <a:spLocks noGrp="1"/>
          </p:cNvSpPr>
          <p:nvPr>
            <p:ph type="body" idx="1"/>
          </p:nvPr>
        </p:nvSpPr>
        <p:spPr>
          <a:xfrm>
            <a:off x="548640" y="4114800"/>
            <a:ext cx="5486400" cy="3657600"/>
          </a:xfrm>
          <a:prstGeom prst="rect">
            <a:avLst/>
          </a:prstGeom>
          <a:noFill/>
          <a:ln>
            <a:noFill/>
          </a:ln>
        </p:spPr>
        <p:txBody>
          <a:bodyPr wrap="square"/>
          <a:lstStyle/>
          <a:p>
            <a:endParaRPr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2"/>
          <p:cNvSpPr txBox="1">
            <a:spLocks noGrp="1"/>
          </p:cNvSpPr>
          <p:nvPr>
            <p:ph type="body" idx="1"/>
          </p:nvPr>
        </p:nvSpPr>
        <p:spPr>
          <a:xfrm>
            <a:off x="548640" y="4114800"/>
            <a:ext cx="5486400" cy="3657600"/>
          </a:xfrm>
          <a:prstGeom prst="rect">
            <a:avLst/>
          </a:prstGeom>
          <a:noFill/>
          <a:ln>
            <a:noFill/>
          </a:ln>
        </p:spPr>
        <p:txBody>
          <a:bodyPr wrap="square"/>
          <a:lstStyle/>
          <a:p>
            <a:endParaRPr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2"/>
          <p:cNvSpPr txBox="1">
            <a:spLocks noGrp="1"/>
          </p:cNvSpPr>
          <p:nvPr>
            <p:ph type="body" idx="1"/>
          </p:nvPr>
        </p:nvSpPr>
        <p:spPr>
          <a:xfrm>
            <a:off x="548640" y="4114800"/>
            <a:ext cx="5486400" cy="3657600"/>
          </a:xfrm>
          <a:prstGeom prst="rect">
            <a:avLst/>
          </a:prstGeom>
          <a:noFill/>
          <a:ln>
            <a:noFill/>
          </a:ln>
        </p:spPr>
        <p:txBody>
          <a:bodyPr wrap="square"/>
          <a:lstStyle/>
          <a:p>
            <a:endParaRPr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2"/>
          <p:cNvSpPr txBox="1">
            <a:spLocks noGrp="1"/>
          </p:cNvSpPr>
          <p:nvPr>
            <p:ph type="body" idx="1"/>
          </p:nvPr>
        </p:nvSpPr>
        <p:spPr>
          <a:xfrm>
            <a:off x="548640" y="4114800"/>
            <a:ext cx="5486400" cy="3657600"/>
          </a:xfrm>
          <a:prstGeom prst="rect">
            <a:avLst/>
          </a:prstGeom>
          <a:noFill/>
          <a:ln>
            <a:noFill/>
          </a:ln>
        </p:spPr>
        <p:txBody>
          <a:bodyPr wrap="square"/>
          <a:lstStyle/>
          <a:p>
            <a:endParaRPr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2"/>
          <p:cNvSpPr txBox="1">
            <a:spLocks noGrp="1"/>
          </p:cNvSpPr>
          <p:nvPr>
            <p:ph type="body" idx="1"/>
          </p:nvPr>
        </p:nvSpPr>
        <p:spPr>
          <a:xfrm>
            <a:off x="548640" y="4114800"/>
            <a:ext cx="5486400" cy="3657600"/>
          </a:xfrm>
          <a:prstGeom prst="rect">
            <a:avLst/>
          </a:prstGeom>
          <a:noFill/>
          <a:ln>
            <a:noFill/>
          </a:ln>
        </p:spPr>
        <p:txBody>
          <a:bodyPr wrap="square"/>
          <a:lstStyle/>
          <a:p>
            <a:endParaRPr lang="en-AU"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5CA42-9E68-BDF8-EE4E-23BF6315EA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EE0767-C5CE-8028-6238-4A2011E740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4AC8FD-F825-D2A1-B905-D39D19FCDB98}"/>
              </a:ext>
            </a:extLst>
          </p:cNvPr>
          <p:cNvSpPr>
            <a:spLocks noGrp="1"/>
          </p:cNvSpPr>
          <p:nvPr>
            <p:ph type="body" idx="1"/>
          </p:nvPr>
        </p:nvSpPr>
        <p:spPr/>
        <p:txBody>
          <a:bodyPr/>
          <a:lstStyle/>
          <a:p>
            <a:r>
              <a:rPr lang="en-AU" dirty="0"/>
              <a:t>We welcome conversations with people with disability, families, schools, education systems, policymakers, advocates and researchers interested in strengthening psychological safety for students with disability.</a:t>
            </a:r>
            <a:br>
              <a:rPr lang="en-AU" dirty="0"/>
            </a:br>
            <a:br>
              <a:rPr lang="en-AU" dirty="0"/>
            </a:br>
            <a:r>
              <a:rPr lang="en-AU" dirty="0"/>
              <a:t>Please contact A/Prof Sarah Knight at </a:t>
            </a:r>
            <a:r>
              <a:rPr lang="en-AU" dirty="0" err="1"/>
              <a:t>sarah.knight@unimelb.edu.au</a:t>
            </a:r>
            <a:r>
              <a:rPr lang="en-AU" dirty="0"/>
              <a:t>. The project focuses on safe, inclusive and rights-based school environments for children and young people with disability.</a:t>
            </a:r>
            <a:endParaRPr lang="en-US" dirty="0"/>
          </a:p>
        </p:txBody>
      </p:sp>
      <p:sp>
        <p:nvSpPr>
          <p:cNvPr id="4" name="Slide Number Placeholder 3">
            <a:extLst>
              <a:ext uri="{FF2B5EF4-FFF2-40B4-BE49-F238E27FC236}">
                <a16:creationId xmlns:a16="http://schemas.microsoft.com/office/drawing/2014/main" id="{492959E2-CAB5-4F09-E5D7-D6458BBDC07F}"/>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E605E31-B314-CE48-A746-B4106FABC738}" type="slidenum">
              <a:rPr kumimoji="0" lang="en-US" sz="18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5736097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D4C24D-CFF3-46D0-AA19-6847C61CB8C4}"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8146620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5CA42-9E68-BDF8-EE4E-23BF6315EA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EE0767-C5CE-8028-6238-4A2011E740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4AC8FD-F825-D2A1-B905-D39D19FCDB9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92959E2-CAB5-4F09-E5D7-D6458BBDC07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605E31-B314-CE48-A746-B4106FABC73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5736097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Rhonda</a:t>
            </a:r>
          </a:p>
          <a:p>
            <a:endParaRPr lang="en-AU" dirty="0"/>
          </a:p>
          <a:p>
            <a:r>
              <a:rPr lang="en-AU" dirty="0"/>
              <a:t>Presenting today: Rhonda, Jan, Mitch, Ruth, Claire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D4C24D-CFF3-46D0-AA19-6847C61CB8C4}"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69172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004EB-5900-F1DE-036F-AB8E871EB6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4FC41F-2E35-7E0A-A7A4-FBAE24134F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1B12A7-0FFE-201A-1067-031155125E68}"/>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C6DF46DC-66FE-6DAC-A370-5CCCCF9DF8A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D4C24D-CFF3-46D0-AA19-6847C61CB8C4}"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8816395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Rhonda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D4C24D-CFF3-46D0-AA19-6847C61CB8C4}"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8853258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Mitch – blue</a:t>
            </a:r>
          </a:p>
          <a:p>
            <a:r>
              <a:rPr lang="en-AU" dirty="0"/>
              <a:t>Ruth – orange</a:t>
            </a:r>
          </a:p>
          <a:p>
            <a:r>
              <a:rPr lang="en-AU" dirty="0"/>
              <a:t>Claire – pink</a:t>
            </a:r>
          </a:p>
          <a:p>
            <a:r>
              <a:rPr lang="en-AU" dirty="0"/>
              <a:t>Rhonda – purple</a:t>
            </a:r>
          </a:p>
          <a:p>
            <a:r>
              <a:rPr lang="en-AU" dirty="0"/>
              <a:t>Jan - brown</a:t>
            </a:r>
          </a:p>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D4C24D-CFF3-46D0-AA19-6847C61CB8C4}"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3881018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Mitch – blue</a:t>
            </a:r>
          </a:p>
          <a:p>
            <a:r>
              <a:rPr lang="en-AU" dirty="0"/>
              <a:t>Ruth – orange</a:t>
            </a:r>
          </a:p>
          <a:p>
            <a:r>
              <a:rPr lang="en-AU" dirty="0"/>
              <a:t>Claire – pink</a:t>
            </a:r>
          </a:p>
          <a:p>
            <a:r>
              <a:rPr lang="en-AU" dirty="0"/>
              <a:t>Rhonda – purple</a:t>
            </a:r>
          </a:p>
          <a:p>
            <a:r>
              <a:rPr lang="en-AU" dirty="0"/>
              <a:t>Jan - brown</a:t>
            </a:r>
          </a:p>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D4C24D-CFF3-46D0-AA19-6847C61CB8C4}"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4198815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t>Ruth</a:t>
            </a:r>
          </a:p>
          <a:p>
            <a:pPr marL="228600" indent="-228600">
              <a:buFont typeface="+mj-lt"/>
              <a:buAutoNum type="arabicPeriod"/>
            </a:pPr>
            <a:r>
              <a:rPr lang="en-AU" dirty="0"/>
              <a:t>Rhonda</a:t>
            </a:r>
          </a:p>
          <a:p>
            <a:pPr marL="228600" indent="-228600">
              <a:buFont typeface="+mj-lt"/>
              <a:buAutoNum type="arabicPeriod"/>
            </a:pPr>
            <a:r>
              <a:rPr lang="en-AU" dirty="0"/>
              <a:t>Mitch</a:t>
            </a:r>
          </a:p>
          <a:p>
            <a:pPr marL="228600" indent="-228600">
              <a:buFont typeface="+mj-lt"/>
              <a:buAutoNum type="arabicPeriod"/>
            </a:pPr>
            <a:r>
              <a:rPr lang="en-AU" dirty="0"/>
              <a:t>Claire</a:t>
            </a:r>
          </a:p>
          <a:p>
            <a:pPr marL="228600" indent="-228600">
              <a:buFont typeface="+mj-lt"/>
              <a:buAutoNum type="arabicPeriod"/>
            </a:pPr>
            <a:r>
              <a:rPr lang="en-AU" dirty="0"/>
              <a:t>Jan </a:t>
            </a:r>
          </a:p>
          <a:p>
            <a:pPr marL="228600" indent="-228600">
              <a:buFont typeface="+mj-lt"/>
              <a:buAutoNum type="arabicPeriod"/>
            </a:pPr>
            <a:endParaRPr lang="en-AU" dirty="0"/>
          </a:p>
          <a:p>
            <a:r>
              <a:rPr lang="en-AU" dirty="0"/>
              <a:t>Mitch – blue</a:t>
            </a:r>
          </a:p>
          <a:p>
            <a:r>
              <a:rPr lang="en-AU" dirty="0"/>
              <a:t>Ruth – orange</a:t>
            </a:r>
          </a:p>
          <a:p>
            <a:r>
              <a:rPr lang="en-AU" dirty="0"/>
              <a:t>Claire – pink</a:t>
            </a:r>
          </a:p>
          <a:p>
            <a:r>
              <a:rPr lang="en-AU" dirty="0"/>
              <a:t>Rhonda – purple</a:t>
            </a:r>
          </a:p>
          <a:p>
            <a:r>
              <a:rPr lang="en-AU" dirty="0"/>
              <a:t>Jan - brown</a:t>
            </a:r>
          </a:p>
          <a:p>
            <a:pPr marL="0" indent="0">
              <a:buFont typeface="+mj-lt"/>
              <a:buNone/>
            </a:pPr>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D4C24D-CFF3-46D0-AA19-6847C61CB8C4}"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5481325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Jan</a:t>
            </a:r>
          </a:p>
          <a:p>
            <a:endParaRPr lang="en-AU" dirty="0"/>
          </a:p>
          <a:p>
            <a:r>
              <a:rPr lang="en-AU" dirty="0"/>
              <a:t>[res quals – expensive but necessary for us to be at all sessions – can’t be left to RAs]</a:t>
            </a:r>
          </a:p>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D4C24D-CFF3-46D0-AA19-6847C61CB8C4}"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8717317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Rhonda</a:t>
            </a:r>
          </a:p>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D4C24D-CFF3-46D0-AA19-6847C61CB8C4}"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1092665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5CA42-9E68-BDF8-EE4E-23BF6315EA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EE0767-C5CE-8028-6238-4A2011E740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4AC8FD-F825-D2A1-B905-D39D19FCDB9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92959E2-CAB5-4F09-E5D7-D6458BBDC07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605E31-B314-CE48-A746-B4106FABC73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5736097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DA9A54-5FB7-5AC9-83BD-7CEB5F9333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82CDF1-B9E6-68F0-68EA-42EFC4F860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503089-0E85-6FEC-D247-F93CFC8A387E}"/>
              </a:ext>
            </a:extLst>
          </p:cNvPr>
          <p:cNvSpPr>
            <a:spLocks noGrp="1"/>
          </p:cNvSpPr>
          <p:nvPr>
            <p:ph type="body" idx="1"/>
          </p:nvPr>
        </p:nvSpPr>
        <p:spPr/>
        <p:txBody>
          <a:bodyPr/>
          <a:lstStyle/>
          <a:p>
            <a:pPr>
              <a:lnSpc>
                <a:spcPct val="115000"/>
              </a:lnSpc>
              <a:spcAft>
                <a:spcPts val="1000"/>
              </a:spcAft>
              <a:buNone/>
            </a:pPr>
            <a:endParaRPr lang="en-US" sz="1800" dirty="0"/>
          </a:p>
        </p:txBody>
      </p:sp>
      <p:sp>
        <p:nvSpPr>
          <p:cNvPr id="4" name="Slide Number Placeholder 3">
            <a:extLst>
              <a:ext uri="{FF2B5EF4-FFF2-40B4-BE49-F238E27FC236}">
                <a16:creationId xmlns:a16="http://schemas.microsoft.com/office/drawing/2014/main" id="{82CF0407-DF09-5DE6-C48E-B0CBED8B536F}"/>
              </a:ext>
            </a:extLst>
          </p:cNvPr>
          <p:cNvSpPr>
            <a:spLocks noGrp="1"/>
          </p:cNvSpPr>
          <p:nvPr>
            <p:ph type="sldNum" sz="quarter" idx="5"/>
          </p:nvPr>
        </p:nvSpPr>
        <p:spPr/>
        <p:txBody>
          <a:bodyPr/>
          <a:lstStyle/>
          <a:p>
            <a:fld id="{57D4C24D-CFF3-46D0-AA19-6847C61CB8C4}" type="slidenum">
              <a:rPr lang="en-AU" smtClean="0"/>
              <a:t>90</a:t>
            </a:fld>
            <a:endParaRPr lang="en-AU"/>
          </a:p>
        </p:txBody>
      </p:sp>
    </p:spTree>
    <p:extLst>
      <p:ext uri="{BB962C8B-B14F-4D97-AF65-F5344CB8AC3E}">
        <p14:creationId xmlns:p14="http://schemas.microsoft.com/office/powerpoint/2010/main" val="41870208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892E8-C530-C8DB-868C-C12FB3573C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DB84B7-9312-244A-8BB4-EB731E669C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4B8C82-3224-A8AC-E6DE-1319FB5DC773}"/>
              </a:ext>
            </a:extLst>
          </p:cNvPr>
          <p:cNvSpPr>
            <a:spLocks noGrp="1"/>
          </p:cNvSpPr>
          <p:nvPr>
            <p:ph type="body" idx="1"/>
          </p:nvPr>
        </p:nvSpPr>
        <p:spPr/>
        <p:txBody>
          <a:bodyPr/>
          <a:lstStyle/>
          <a:p>
            <a:pPr>
              <a:lnSpc>
                <a:spcPct val="115000"/>
              </a:lnSpc>
              <a:spcAft>
                <a:spcPts val="1000"/>
              </a:spcAft>
              <a:buNone/>
            </a:pPr>
            <a:r>
              <a:rPr lang="en-AU" sz="1800" b="1" dirty="0">
                <a:solidFill>
                  <a:srgbClr val="2C3949"/>
                </a:solidFill>
                <a:effectLst/>
                <a:latin typeface="Calibri" panose="020F0502020204030204" pitchFamily="34" charset="0"/>
                <a:ea typeface="Times New Roman" panose="02020603050405020304" pitchFamily="18" charset="0"/>
              </a:rPr>
              <a:t>Slide 4</a:t>
            </a:r>
          </a:p>
          <a:p>
            <a:pPr>
              <a:lnSpc>
                <a:spcPct val="115000"/>
              </a:lnSpc>
              <a:spcAft>
                <a:spcPts val="1000"/>
              </a:spcAft>
            </a:pPr>
            <a:r>
              <a:rPr lang="en-AU" sz="1800" b="1" dirty="0">
                <a:solidFill>
                  <a:srgbClr val="2C3849"/>
                </a:solidFill>
                <a:effectLst/>
                <a:latin typeface="Calibri Light" panose="020F0302020204030204" pitchFamily="34" charset="0"/>
                <a:ea typeface="Times New Roman" panose="02020603050405020304" pitchFamily="18" charset="0"/>
              </a:rPr>
              <a:t>Title: </a:t>
            </a:r>
            <a:r>
              <a:rPr kumimoji="0" lang="en-US" sz="1800" b="1"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Senator the Hon Jenny McAllister, </a:t>
            </a:r>
            <a:r>
              <a:rPr kumimoji="0" lang="en-US" sz="180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Minister for the National Disability Insurance Scheme </a:t>
            </a:r>
            <a:endParaRPr lang="en-AU" sz="1800" b="1" dirty="0">
              <a:solidFill>
                <a:srgbClr val="2C3849"/>
              </a:solidFill>
              <a:effectLst/>
              <a:latin typeface="Calibri Light" panose="020F0302020204030204" pitchFamily="34" charset="0"/>
              <a:ea typeface="Times New Roman" panose="02020603050405020304" pitchFamily="18" charset="0"/>
            </a:endParaRPr>
          </a:p>
          <a:p>
            <a:endParaRPr lang="en-AU" dirty="0"/>
          </a:p>
        </p:txBody>
      </p:sp>
      <p:sp>
        <p:nvSpPr>
          <p:cNvPr id="4" name="Slide Number Placeholder 3">
            <a:extLst>
              <a:ext uri="{FF2B5EF4-FFF2-40B4-BE49-F238E27FC236}">
                <a16:creationId xmlns:a16="http://schemas.microsoft.com/office/drawing/2014/main" id="{1A0E7517-9F79-E6B4-E428-408EE6ED1089}"/>
              </a:ext>
            </a:extLst>
          </p:cNvPr>
          <p:cNvSpPr>
            <a:spLocks noGrp="1"/>
          </p:cNvSpPr>
          <p:nvPr>
            <p:ph type="sldNum" sz="quarter" idx="5"/>
          </p:nvPr>
        </p:nvSpPr>
        <p:spPr/>
        <p:txBody>
          <a:bodyPr/>
          <a:lstStyle/>
          <a:p>
            <a:fld id="{57D4C24D-CFF3-46D0-AA19-6847C61CB8C4}" type="slidenum">
              <a:rPr lang="en-AU" smtClean="0"/>
              <a:t>91</a:t>
            </a:fld>
            <a:endParaRPr lang="en-AU"/>
          </a:p>
        </p:txBody>
      </p:sp>
    </p:spTree>
    <p:extLst>
      <p:ext uri="{BB962C8B-B14F-4D97-AF65-F5344CB8AC3E}">
        <p14:creationId xmlns:p14="http://schemas.microsoft.com/office/powerpoint/2010/main" val="252430078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5CA42-9E68-BDF8-EE4E-23BF6315EA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EE0767-C5CE-8028-6238-4A2011E740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4AC8FD-F825-D2A1-B905-D39D19FCDB9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92959E2-CAB5-4F09-E5D7-D6458BBDC07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605E31-B314-CE48-A746-B4106FABC73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573609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110B0-B9EA-EB22-1083-85882807A7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4C0F8A-C568-1D0D-9A7B-7E8EF49A2C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3D110F-0234-C205-9758-2DB8AE99CB1D}"/>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97F1D19E-DB26-A079-37AD-3E09C538F3F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D4C24D-CFF3-46D0-AA19-6847C61CB8C4}"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4359873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5CA42-9E68-BDF8-EE4E-23BF6315EA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EE0767-C5CE-8028-6238-4A2011E740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4AC8FD-F825-D2A1-B905-D39D19FCDB9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92959E2-CAB5-4F09-E5D7-D6458BBDC07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605E31-B314-CE48-A746-B4106FABC73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5736097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1397D8-922F-5F63-18B5-E197752D4B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B25CBF-5D95-7317-CDC2-3B9C2EED5F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A1A19B-B888-7129-1B89-7C5A58F4FF6F}"/>
              </a:ext>
            </a:extLst>
          </p:cNvPr>
          <p:cNvSpPr>
            <a:spLocks noGrp="1"/>
          </p:cNvSpPr>
          <p:nvPr>
            <p:ph type="body" idx="1"/>
          </p:nvPr>
        </p:nvSpPr>
        <p:spPr/>
        <p:txBody>
          <a:bodyPr/>
          <a:lstStyle/>
          <a:p>
            <a:pPr>
              <a:lnSpc>
                <a:spcPct val="115000"/>
              </a:lnSpc>
              <a:spcAft>
                <a:spcPts val="1000"/>
              </a:spcAft>
              <a:buNone/>
            </a:pPr>
            <a:r>
              <a:rPr lang="en-AU" sz="1800" b="1" dirty="0">
                <a:solidFill>
                  <a:srgbClr val="2C3949"/>
                </a:solidFill>
                <a:effectLst/>
                <a:latin typeface="Calibri" panose="020F0502020204030204" pitchFamily="34" charset="0"/>
                <a:ea typeface="Times New Roman" panose="02020603050405020304" pitchFamily="18" charset="0"/>
              </a:rPr>
              <a:t>Slide 15</a:t>
            </a:r>
          </a:p>
          <a:p>
            <a:pPr>
              <a:lnSpc>
                <a:spcPct val="115000"/>
              </a:lnSpc>
              <a:spcAft>
                <a:spcPts val="1000"/>
              </a:spcAft>
              <a:buNone/>
            </a:pPr>
            <a:r>
              <a:rPr lang="en-AU" sz="1800" b="1" dirty="0">
                <a:solidFill>
                  <a:srgbClr val="2C3849"/>
                </a:solidFill>
                <a:effectLst/>
                <a:latin typeface="Calibri Light" panose="020F0302020204030204" pitchFamily="34" charset="0"/>
                <a:ea typeface="Times New Roman" panose="02020603050405020304" pitchFamily="18" charset="0"/>
              </a:rPr>
              <a:t>Title: Evidence to action: </a:t>
            </a:r>
            <a:r>
              <a:rPr kumimoji="0" lang="en-US" sz="1800" b="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Resourcing partnerships fairly</a:t>
            </a:r>
            <a:br>
              <a:rPr kumimoji="0" lang="en-US" sz="2000" b="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br>
            <a:r>
              <a:rPr kumimoji="0" lang="en-US" sz="1800" b="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Facilitator: Mayer Sayers</a:t>
            </a:r>
          </a:p>
          <a:p>
            <a:pPr>
              <a:lnSpc>
                <a:spcPct val="115000"/>
              </a:lnSpc>
              <a:spcAft>
                <a:spcPts val="1000"/>
              </a:spcAft>
              <a:buNone/>
            </a:pPr>
            <a:endParaRPr lang="en-AU" sz="1800" dirty="0">
              <a:solidFill>
                <a:srgbClr val="2C3849"/>
              </a:solidFill>
              <a:effectLst/>
              <a:latin typeface="Calibri Light" panose="020F0302020204030204" pitchFamily="34" charset="0"/>
              <a:ea typeface="Times New Roman" panose="02020603050405020304" pitchFamily="18" charset="0"/>
            </a:endParaRPr>
          </a:p>
          <a:p>
            <a:pPr>
              <a:lnSpc>
                <a:spcPct val="115000"/>
              </a:lnSpc>
              <a:spcAft>
                <a:spcPts val="1000"/>
              </a:spcAft>
              <a:buNone/>
            </a:pPr>
            <a:r>
              <a:rPr lang="en-AU" sz="1800" dirty="0">
                <a:solidFill>
                  <a:srgbClr val="2C3849"/>
                </a:solidFill>
                <a:effectLst/>
                <a:latin typeface="Calibri Light" panose="020F0302020204030204" pitchFamily="34" charset="0"/>
                <a:ea typeface="Times New Roman" panose="02020603050405020304" pitchFamily="18" charset="0"/>
              </a:rPr>
              <a:t>The lower right-hand side of the slide includes the NDRP logo and the lower half of the slide includes a multi coloured NDRP brand with sweeping lines. </a:t>
            </a:r>
          </a:p>
          <a:p>
            <a:endParaRPr lang="en-AU" dirty="0"/>
          </a:p>
        </p:txBody>
      </p:sp>
      <p:sp>
        <p:nvSpPr>
          <p:cNvPr id="4" name="Slide Number Placeholder 3">
            <a:extLst>
              <a:ext uri="{FF2B5EF4-FFF2-40B4-BE49-F238E27FC236}">
                <a16:creationId xmlns:a16="http://schemas.microsoft.com/office/drawing/2014/main" id="{CEE63845-DD18-33E8-396A-53D76D765D1D}"/>
              </a:ext>
            </a:extLst>
          </p:cNvPr>
          <p:cNvSpPr>
            <a:spLocks noGrp="1"/>
          </p:cNvSpPr>
          <p:nvPr>
            <p:ph type="sldNum" sz="quarter" idx="5"/>
          </p:nvPr>
        </p:nvSpPr>
        <p:spPr/>
        <p:txBody>
          <a:bodyPr/>
          <a:lstStyle/>
          <a:p>
            <a:fld id="{57D4C24D-CFF3-46D0-AA19-6847C61CB8C4}" type="slidenum">
              <a:rPr lang="en-AU" smtClean="0"/>
              <a:t>105</a:t>
            </a:fld>
            <a:endParaRPr lang="en-AU"/>
          </a:p>
        </p:txBody>
      </p:sp>
    </p:spTree>
    <p:extLst>
      <p:ext uri="{BB962C8B-B14F-4D97-AF65-F5344CB8AC3E}">
        <p14:creationId xmlns:p14="http://schemas.microsoft.com/office/powerpoint/2010/main" val="91192977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1397D8-922F-5F63-18B5-E197752D4B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B25CBF-5D95-7317-CDC2-3B9C2EED5F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A1A19B-B888-7129-1B89-7C5A58F4FF6F}"/>
              </a:ext>
            </a:extLst>
          </p:cNvPr>
          <p:cNvSpPr>
            <a:spLocks noGrp="1"/>
          </p:cNvSpPr>
          <p:nvPr>
            <p:ph type="body" idx="1"/>
          </p:nvPr>
        </p:nvSpPr>
        <p:spPr/>
        <p:txBody>
          <a:bodyPr/>
          <a:lstStyle/>
          <a:p>
            <a:pPr>
              <a:lnSpc>
                <a:spcPct val="115000"/>
              </a:lnSpc>
              <a:spcAft>
                <a:spcPts val="1000"/>
              </a:spcAft>
              <a:buNone/>
            </a:pPr>
            <a:r>
              <a:rPr lang="en-AU" sz="1800" b="1" dirty="0">
                <a:solidFill>
                  <a:srgbClr val="2C3949"/>
                </a:solidFill>
                <a:effectLst/>
                <a:latin typeface="Calibri" panose="020F0502020204030204" pitchFamily="34" charset="0"/>
                <a:ea typeface="Times New Roman" panose="02020603050405020304" pitchFamily="18" charset="0"/>
              </a:rPr>
              <a:t>Slide 15</a:t>
            </a:r>
          </a:p>
          <a:p>
            <a:pPr>
              <a:lnSpc>
                <a:spcPct val="115000"/>
              </a:lnSpc>
              <a:spcAft>
                <a:spcPts val="1000"/>
              </a:spcAft>
              <a:buNone/>
            </a:pPr>
            <a:r>
              <a:rPr lang="en-AU" sz="1800" b="1" dirty="0">
                <a:solidFill>
                  <a:srgbClr val="2C3849"/>
                </a:solidFill>
                <a:effectLst/>
                <a:latin typeface="Calibri Light" panose="020F0302020204030204" pitchFamily="34" charset="0"/>
                <a:ea typeface="Times New Roman" panose="02020603050405020304" pitchFamily="18" charset="0"/>
              </a:rPr>
              <a:t>Title: Evidence to action: </a:t>
            </a:r>
            <a:r>
              <a:rPr kumimoji="0" lang="en-US" sz="1800" b="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Resourcing partnerships fairly</a:t>
            </a:r>
            <a:br>
              <a:rPr kumimoji="0" lang="en-US" sz="2000" b="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br>
            <a:r>
              <a:rPr kumimoji="0" lang="en-US" sz="1800" b="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Facilitator: Mayer Sayers</a:t>
            </a:r>
          </a:p>
          <a:p>
            <a:pPr>
              <a:lnSpc>
                <a:spcPct val="115000"/>
              </a:lnSpc>
              <a:spcAft>
                <a:spcPts val="1000"/>
              </a:spcAft>
              <a:buNone/>
            </a:pPr>
            <a:endParaRPr lang="en-AU" sz="1800" dirty="0">
              <a:solidFill>
                <a:srgbClr val="2C3849"/>
              </a:solidFill>
              <a:effectLst/>
              <a:latin typeface="Calibri Light" panose="020F0302020204030204" pitchFamily="34" charset="0"/>
              <a:ea typeface="Times New Roman" panose="02020603050405020304" pitchFamily="18" charset="0"/>
            </a:endParaRPr>
          </a:p>
          <a:p>
            <a:pPr>
              <a:lnSpc>
                <a:spcPct val="115000"/>
              </a:lnSpc>
              <a:spcAft>
                <a:spcPts val="1000"/>
              </a:spcAft>
              <a:buNone/>
            </a:pPr>
            <a:r>
              <a:rPr lang="en-AU" sz="1800" dirty="0">
                <a:solidFill>
                  <a:srgbClr val="2C3849"/>
                </a:solidFill>
                <a:effectLst/>
                <a:latin typeface="Calibri Light" panose="020F0302020204030204" pitchFamily="34" charset="0"/>
                <a:ea typeface="Times New Roman" panose="02020603050405020304" pitchFamily="18" charset="0"/>
              </a:rPr>
              <a:t>The lower right-hand side of the slide includes the NDRP logo and the lower half of the slide includes a multi coloured NDRP brand with sweeping lines. </a:t>
            </a:r>
          </a:p>
          <a:p>
            <a:endParaRPr lang="en-AU" dirty="0"/>
          </a:p>
        </p:txBody>
      </p:sp>
      <p:sp>
        <p:nvSpPr>
          <p:cNvPr id="4" name="Slide Number Placeholder 3">
            <a:extLst>
              <a:ext uri="{FF2B5EF4-FFF2-40B4-BE49-F238E27FC236}">
                <a16:creationId xmlns:a16="http://schemas.microsoft.com/office/drawing/2014/main" id="{CEE63845-DD18-33E8-396A-53D76D765D1D}"/>
              </a:ext>
            </a:extLst>
          </p:cNvPr>
          <p:cNvSpPr>
            <a:spLocks noGrp="1"/>
          </p:cNvSpPr>
          <p:nvPr>
            <p:ph type="sldNum" sz="quarter" idx="5"/>
          </p:nvPr>
        </p:nvSpPr>
        <p:spPr/>
        <p:txBody>
          <a:bodyPr/>
          <a:lstStyle/>
          <a:p>
            <a:fld id="{57D4C24D-CFF3-46D0-AA19-6847C61CB8C4}" type="slidenum">
              <a:rPr lang="en-AU" smtClean="0"/>
              <a:t>106</a:t>
            </a:fld>
            <a:endParaRPr lang="en-AU"/>
          </a:p>
        </p:txBody>
      </p:sp>
    </p:spTree>
    <p:extLst>
      <p:ext uri="{BB962C8B-B14F-4D97-AF65-F5344CB8AC3E}">
        <p14:creationId xmlns:p14="http://schemas.microsoft.com/office/powerpoint/2010/main" val="91192977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328A4F-D8F4-C946-2884-ABC55A9B02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12E0B0-AA9B-9558-8FFE-3D2A00C123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7E83CB-A239-2188-6B97-CA59261B29B0}"/>
              </a:ext>
            </a:extLst>
          </p:cNvPr>
          <p:cNvSpPr>
            <a:spLocks noGrp="1"/>
          </p:cNvSpPr>
          <p:nvPr>
            <p:ph type="body" idx="1"/>
          </p:nvPr>
        </p:nvSpPr>
        <p:spPr/>
        <p:txBody>
          <a:bodyPr/>
          <a:lstStyle/>
          <a:p>
            <a:pPr>
              <a:lnSpc>
                <a:spcPct val="115000"/>
              </a:lnSpc>
              <a:spcAft>
                <a:spcPts val="1000"/>
              </a:spcAft>
              <a:buNone/>
            </a:pPr>
            <a:r>
              <a:rPr lang="en-AU" sz="1800" b="1" dirty="0">
                <a:solidFill>
                  <a:srgbClr val="2C3949"/>
                </a:solidFill>
                <a:effectLst/>
                <a:latin typeface="Calibri" panose="020F0502020204030204" pitchFamily="34" charset="0"/>
                <a:ea typeface="Times New Roman" panose="02020603050405020304" pitchFamily="18" charset="0"/>
              </a:rPr>
              <a:t>Slide 11</a:t>
            </a:r>
          </a:p>
          <a:p>
            <a:pPr>
              <a:lnSpc>
                <a:spcPct val="115000"/>
              </a:lnSpc>
              <a:spcAft>
                <a:spcPts val="1000"/>
              </a:spcAft>
              <a:buNone/>
            </a:pPr>
            <a:r>
              <a:rPr lang="en-AU" sz="1800" b="1" dirty="0">
                <a:solidFill>
                  <a:srgbClr val="2C3849"/>
                </a:solidFill>
                <a:effectLst/>
                <a:latin typeface="Calibri Light" panose="020F0302020204030204" pitchFamily="34" charset="0"/>
                <a:ea typeface="Times New Roman" panose="02020603050405020304" pitchFamily="18" charset="0"/>
              </a:rPr>
              <a:t>Final takeaway</a:t>
            </a:r>
          </a:p>
          <a:p>
            <a:pPr marL="0" indent="0">
              <a:lnSpc>
                <a:spcPct val="150000"/>
              </a:lnSpc>
              <a:spcAft>
                <a:spcPts val="800"/>
              </a:spcAft>
              <a:buSzPct val="100000"/>
              <a:buNone/>
              <a:tabLst>
                <a:tab pos="457200" algn="l"/>
              </a:tabLst>
            </a:pPr>
            <a:r>
              <a:rPr lang="en-US" sz="1800" dirty="0"/>
              <a:t>What is one idea or message you want to keep from today?</a:t>
            </a:r>
            <a:br>
              <a:rPr lang="en-US" sz="1800" dirty="0"/>
            </a:br>
            <a:r>
              <a:rPr lang="en-US" sz="1800" dirty="0"/>
              <a:t>✔ You can say it out loud</a:t>
            </a:r>
            <a:br>
              <a:rPr lang="en-US" sz="1800" dirty="0"/>
            </a:br>
            <a:r>
              <a:rPr lang="en-US" sz="1800" dirty="0"/>
              <a:t>✔ Or write it in the chat</a:t>
            </a:r>
            <a:br>
              <a:rPr lang="en-US" sz="1800" dirty="0"/>
            </a:br>
            <a:r>
              <a:rPr lang="en-US" sz="1800" dirty="0"/>
              <a:t>✔ One word or short phrase is great</a:t>
            </a:r>
          </a:p>
        </p:txBody>
      </p:sp>
      <p:sp>
        <p:nvSpPr>
          <p:cNvPr id="4" name="Slide Number Placeholder 3">
            <a:extLst>
              <a:ext uri="{FF2B5EF4-FFF2-40B4-BE49-F238E27FC236}">
                <a16:creationId xmlns:a16="http://schemas.microsoft.com/office/drawing/2014/main" id="{D4BD4D42-483B-F282-6C5E-BE733B987C44}"/>
              </a:ext>
            </a:extLst>
          </p:cNvPr>
          <p:cNvSpPr>
            <a:spLocks noGrp="1"/>
          </p:cNvSpPr>
          <p:nvPr>
            <p:ph type="sldNum" sz="quarter" idx="5"/>
          </p:nvPr>
        </p:nvSpPr>
        <p:spPr/>
        <p:txBody>
          <a:bodyPr/>
          <a:lstStyle/>
          <a:p>
            <a:fld id="{57D4C24D-CFF3-46D0-AA19-6847C61CB8C4}" type="slidenum">
              <a:rPr lang="en-AU" smtClean="0"/>
              <a:t>107</a:t>
            </a:fld>
            <a:endParaRPr lang="en-AU"/>
          </a:p>
        </p:txBody>
      </p:sp>
    </p:spTree>
    <p:extLst>
      <p:ext uri="{BB962C8B-B14F-4D97-AF65-F5344CB8AC3E}">
        <p14:creationId xmlns:p14="http://schemas.microsoft.com/office/powerpoint/2010/main" val="29574285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5CA42-9E68-BDF8-EE4E-23BF6315EA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EE0767-C5CE-8028-6238-4A2011E740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4AC8FD-F825-D2A1-B905-D39D19FCDB98}"/>
              </a:ext>
            </a:extLst>
          </p:cNvPr>
          <p:cNvSpPr>
            <a:spLocks noGrp="1"/>
          </p:cNvSpPr>
          <p:nvPr>
            <p:ph type="body" idx="1"/>
          </p:nvPr>
        </p:nvSpPr>
        <p:spPr/>
        <p:txBody>
          <a:bodyPr/>
          <a:lstStyle/>
          <a:p>
            <a:pPr>
              <a:lnSpc>
                <a:spcPct val="115000"/>
              </a:lnSpc>
              <a:spcAft>
                <a:spcPts val="1000"/>
              </a:spcAft>
              <a:buNone/>
            </a:pPr>
            <a:r>
              <a:rPr lang="en-AU" sz="1800" b="1" dirty="0">
                <a:solidFill>
                  <a:srgbClr val="2C3949"/>
                </a:solidFill>
                <a:effectLst/>
                <a:latin typeface="Calibri" panose="020F0502020204030204" pitchFamily="34" charset="0"/>
                <a:ea typeface="Times New Roman" panose="02020603050405020304" pitchFamily="18" charset="0"/>
              </a:rPr>
              <a:t>Slide 5</a:t>
            </a:r>
          </a:p>
          <a:p>
            <a:pPr>
              <a:lnSpc>
                <a:spcPct val="115000"/>
              </a:lnSpc>
              <a:spcAft>
                <a:spcPts val="1000"/>
              </a:spcAft>
              <a:buNone/>
            </a:pPr>
            <a:r>
              <a:rPr lang="en-AU" sz="1800" b="1" dirty="0">
                <a:solidFill>
                  <a:srgbClr val="2C3849"/>
                </a:solidFill>
                <a:effectLst/>
                <a:latin typeface="Calibri Light" panose="020F0302020204030204" pitchFamily="34" charset="0"/>
                <a:ea typeface="Times New Roman" panose="02020603050405020304" pitchFamily="18" charset="0"/>
              </a:rPr>
              <a:t>Title: How to engage with the NDRP </a:t>
            </a:r>
          </a:p>
          <a:p>
            <a:pPr>
              <a:lnSpc>
                <a:spcPct val="115000"/>
              </a:lnSpc>
              <a:spcAft>
                <a:spcPts val="1000"/>
              </a:spcAft>
              <a:buNone/>
            </a:pPr>
            <a:r>
              <a:rPr lang="en-AU" sz="1800" dirty="0">
                <a:solidFill>
                  <a:srgbClr val="2C3849"/>
                </a:solidFill>
                <a:effectLst/>
                <a:latin typeface="Calibri Light" panose="020F0302020204030204" pitchFamily="34" charset="0"/>
                <a:ea typeface="Times New Roman" panose="02020603050405020304" pitchFamily="18" charset="0"/>
              </a:rPr>
              <a:t>Decorative icons and text reads:</a:t>
            </a:r>
          </a:p>
          <a:p>
            <a:pPr marL="342900" lvl="0" indent="-342900">
              <a:lnSpc>
                <a:spcPct val="115000"/>
              </a:lnSpc>
              <a:buFont typeface="Symbol" panose="05050102010706020507" pitchFamily="18" charset="2"/>
              <a:buChar char=""/>
            </a:pPr>
            <a:r>
              <a:rPr lang="en-AU" sz="1800" dirty="0">
                <a:solidFill>
                  <a:srgbClr val="2C3849"/>
                </a:solidFill>
                <a:effectLst/>
                <a:latin typeface="Calibri Light" panose="020F0302020204030204" pitchFamily="34" charset="0"/>
                <a:ea typeface="Times New Roman" panose="02020603050405020304" pitchFamily="18" charset="0"/>
              </a:rPr>
              <a:t>Email: info@ndrp.org.au</a:t>
            </a:r>
          </a:p>
          <a:p>
            <a:pPr marL="342900" lvl="0" indent="-342900">
              <a:lnSpc>
                <a:spcPct val="115000"/>
              </a:lnSpc>
              <a:buFont typeface="Symbol" panose="05050102010706020507" pitchFamily="18" charset="2"/>
              <a:buChar char=""/>
            </a:pPr>
            <a:r>
              <a:rPr lang="en-AU" sz="1800" dirty="0">
                <a:solidFill>
                  <a:srgbClr val="2C3849"/>
                </a:solidFill>
                <a:effectLst/>
                <a:latin typeface="Calibri Light" panose="020F0302020204030204" pitchFamily="34" charset="0"/>
                <a:ea typeface="Times New Roman" panose="02020603050405020304" pitchFamily="18" charset="0"/>
              </a:rPr>
              <a:t>Phone: 03 9000 3813</a:t>
            </a:r>
          </a:p>
          <a:p>
            <a:pPr marL="342900" lvl="0" indent="-342900">
              <a:lnSpc>
                <a:spcPct val="115000"/>
              </a:lnSpc>
              <a:buFont typeface="Symbol" panose="05050102010706020507" pitchFamily="18" charset="2"/>
              <a:buChar char=""/>
            </a:pPr>
            <a:r>
              <a:rPr lang="en-US" sz="1800" dirty="0">
                <a:solidFill>
                  <a:srgbClr val="2C3849"/>
                </a:solidFill>
                <a:effectLst/>
                <a:latin typeface="Calibri Light" panose="020F0302020204030204" pitchFamily="34" charset="0"/>
                <a:ea typeface="Times New Roman" panose="02020603050405020304" pitchFamily="18" charset="0"/>
              </a:rPr>
              <a:t>SMS only number: 0485 931 168</a:t>
            </a:r>
            <a:endParaRPr lang="en-AU" sz="1800" dirty="0">
              <a:solidFill>
                <a:srgbClr val="2C3849"/>
              </a:solidFill>
              <a:effectLst/>
              <a:latin typeface="Calibri Light" panose="020F0302020204030204" pitchFamily="34" charset="0"/>
              <a:ea typeface="Times New Roman" panose="02020603050405020304" pitchFamily="18" charset="0"/>
            </a:endParaRPr>
          </a:p>
          <a:p>
            <a:pPr marL="342900" lvl="0" indent="-342900">
              <a:lnSpc>
                <a:spcPct val="115000"/>
              </a:lnSpc>
              <a:buFont typeface="Symbol" panose="05050102010706020507" pitchFamily="18" charset="2"/>
              <a:buChar char=""/>
            </a:pPr>
            <a:r>
              <a:rPr lang="en-AU" sz="1800" dirty="0">
                <a:solidFill>
                  <a:srgbClr val="2C3849"/>
                </a:solidFill>
                <a:effectLst/>
                <a:latin typeface="Calibri Light" panose="020F0302020204030204" pitchFamily="34" charset="0"/>
                <a:ea typeface="Times New Roman" panose="02020603050405020304" pitchFamily="18" charset="0"/>
              </a:rPr>
              <a:t>Subscribe to our newsletter at www.ndrp.org.au for updates</a:t>
            </a:r>
          </a:p>
          <a:p>
            <a:pPr marL="342900" lvl="0" indent="-342900">
              <a:lnSpc>
                <a:spcPct val="115000"/>
              </a:lnSpc>
              <a:spcAft>
                <a:spcPts val="1000"/>
              </a:spcAft>
              <a:buFont typeface="Symbol" panose="05050102010706020507" pitchFamily="18" charset="2"/>
              <a:buChar char=""/>
            </a:pPr>
            <a:r>
              <a:rPr lang="en-AU" sz="1800" dirty="0">
                <a:solidFill>
                  <a:srgbClr val="2C3849"/>
                </a:solidFill>
                <a:effectLst/>
                <a:latin typeface="Calibri Light" panose="020F0302020204030204" pitchFamily="34" charset="0"/>
                <a:ea typeface="Times New Roman" panose="02020603050405020304" pitchFamily="18" charset="0"/>
              </a:rPr>
              <a:t>Follow us on Facebook and LinkedIn</a:t>
            </a:r>
          </a:p>
          <a:p>
            <a:pPr>
              <a:lnSpc>
                <a:spcPct val="115000"/>
              </a:lnSpc>
              <a:spcAft>
                <a:spcPts val="1000"/>
              </a:spcAft>
            </a:pPr>
            <a:r>
              <a:rPr lang="en-US" sz="1800" b="1" dirty="0">
                <a:solidFill>
                  <a:srgbClr val="2C3949"/>
                </a:solidFill>
                <a:effectLst/>
                <a:latin typeface="Calibri" panose="020F0502020204030204" pitchFamily="34" charset="0"/>
                <a:ea typeface="Times New Roman" panose="02020603050405020304" pitchFamily="18" charset="0"/>
              </a:rPr>
              <a:t>END</a:t>
            </a:r>
            <a:endParaRPr lang="en-AU" sz="1800" b="1" dirty="0">
              <a:solidFill>
                <a:srgbClr val="2C3949"/>
              </a:solidFill>
              <a:effectLst/>
              <a:latin typeface="Calibri" panose="020F0502020204030204" pitchFamily="34" charset="0"/>
              <a:ea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492959E2-CAB5-4F09-E5D7-D6458BBDC07F}"/>
              </a:ext>
            </a:extLst>
          </p:cNvPr>
          <p:cNvSpPr>
            <a:spLocks noGrp="1"/>
          </p:cNvSpPr>
          <p:nvPr>
            <p:ph type="sldNum" sz="quarter" idx="5"/>
          </p:nvPr>
        </p:nvSpPr>
        <p:spPr/>
        <p:txBody>
          <a:bodyPr/>
          <a:lstStyle/>
          <a:p>
            <a:fld id="{9E605E31-B314-CE48-A746-B4106FABC738}" type="slidenum">
              <a:rPr lang="en-US" smtClean="0"/>
              <a:t>108</a:t>
            </a:fld>
            <a:endParaRPr lang="en-US"/>
          </a:p>
        </p:txBody>
      </p:sp>
    </p:spTree>
    <p:extLst>
      <p:ext uri="{BB962C8B-B14F-4D97-AF65-F5344CB8AC3E}">
        <p14:creationId xmlns:p14="http://schemas.microsoft.com/office/powerpoint/2010/main" val="4573609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71C5BD-F60B-5877-5C80-DE9202C698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420B9C-26EF-E328-F0D5-5BE58EFFF5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099445-4094-4403-01A4-3EB573A86891}"/>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26D41260-D21B-04F2-9840-51A2D8139AB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D4C24D-CFF3-46D0-AA19-6847C61CB8C4}"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977355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5CA42-9E68-BDF8-EE4E-23BF6315EA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EE0767-C5CE-8028-6238-4A2011E740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4AC8FD-F825-D2A1-B905-D39D19FCDB9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92959E2-CAB5-4F09-E5D7-D6458BBDC07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605E31-B314-CE48-A746-B4106FABC73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573609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2C3949"/>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710F39A-706D-94AC-385C-D04C923F9CCD}"/>
              </a:ext>
            </a:extLst>
          </p:cNvPr>
          <p:cNvPicPr>
            <a:picLocks noChangeAspect="1"/>
          </p:cNvPicPr>
          <p:nvPr userDrawn="1"/>
        </p:nvPicPr>
        <p:blipFill>
          <a:blip r:embed="rId2"/>
          <a:stretch>
            <a:fillRect/>
          </a:stretch>
        </p:blipFill>
        <p:spPr>
          <a:xfrm>
            <a:off x="0" y="0"/>
            <a:ext cx="12192000" cy="6857999"/>
          </a:xfrm>
          <a:prstGeom prst="rect">
            <a:avLst/>
          </a:prstGeom>
        </p:spPr>
      </p:pic>
      <p:sp>
        <p:nvSpPr>
          <p:cNvPr id="2" name="Title 1">
            <a:extLst>
              <a:ext uri="{FF2B5EF4-FFF2-40B4-BE49-F238E27FC236}">
                <a16:creationId xmlns:a16="http://schemas.microsoft.com/office/drawing/2014/main" id="{B46B4EF8-CA26-DB1D-FCBF-CC8D0716B939}"/>
              </a:ext>
            </a:extLst>
          </p:cNvPr>
          <p:cNvSpPr>
            <a:spLocks noGrp="1"/>
          </p:cNvSpPr>
          <p:nvPr>
            <p:ph type="ctrTitle" hasCustomPrompt="1"/>
          </p:nvPr>
        </p:nvSpPr>
        <p:spPr>
          <a:xfrm>
            <a:off x="5832388" y="692155"/>
            <a:ext cx="6359611" cy="2387600"/>
          </a:xfrm>
          <a:noFill/>
        </p:spPr>
        <p:txBody>
          <a:bodyPr lIns="180000" tIns="180000" rIns="180000" bIns="180000" anchor="ctr" anchorCtr="0"/>
          <a:lstStyle>
            <a:lvl1pPr algn="l">
              <a:defRPr sz="6000">
                <a:solidFill>
                  <a:srgbClr val="BF4593"/>
                </a:solidFill>
              </a:defRPr>
            </a:lvl1pPr>
          </a:lstStyle>
          <a:p>
            <a:r>
              <a:rPr lang="en-GB"/>
              <a:t>Click to edit the Master title style</a:t>
            </a:r>
            <a:endParaRPr lang="en-US"/>
          </a:p>
        </p:txBody>
      </p:sp>
      <p:sp>
        <p:nvSpPr>
          <p:cNvPr id="3" name="Subtitle 2">
            <a:extLst>
              <a:ext uri="{FF2B5EF4-FFF2-40B4-BE49-F238E27FC236}">
                <a16:creationId xmlns:a16="http://schemas.microsoft.com/office/drawing/2014/main" id="{6EAF7C40-1B3C-8AFA-DD0D-AA289D9A2BD1}"/>
              </a:ext>
            </a:extLst>
          </p:cNvPr>
          <p:cNvSpPr>
            <a:spLocks noGrp="1"/>
          </p:cNvSpPr>
          <p:nvPr>
            <p:ph type="subTitle" idx="1"/>
          </p:nvPr>
        </p:nvSpPr>
        <p:spPr>
          <a:xfrm>
            <a:off x="3918244" y="5502898"/>
            <a:ext cx="6359611" cy="809323"/>
          </a:xfrm>
          <a:noFill/>
        </p:spPr>
        <p:txBody>
          <a:bodyPr lIns="180000" tIns="180000" rIns="180000" bIns="180000" anchor="ctr" anchorCtr="0">
            <a:normAutofit/>
          </a:bodyPr>
          <a:lstStyle>
            <a:lvl1pPr marL="0" indent="0" algn="l">
              <a:buNone/>
              <a:defRPr sz="2000">
                <a:solidFill>
                  <a:srgbClr val="2C3949"/>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3" name="Picture 12" descr="A picture containing text, aircraft&#10;&#10;Description automatically generated">
            <a:extLst>
              <a:ext uri="{FF2B5EF4-FFF2-40B4-BE49-F238E27FC236}">
                <a16:creationId xmlns:a16="http://schemas.microsoft.com/office/drawing/2014/main" id="{F271F5AA-C123-5F45-71C7-9D0521FA847E}"/>
              </a:ext>
            </a:extLst>
          </p:cNvPr>
          <p:cNvPicPr>
            <a:picLocks noChangeAspect="1"/>
          </p:cNvPicPr>
          <p:nvPr userDrawn="1"/>
        </p:nvPicPr>
        <p:blipFill>
          <a:blip r:embed="rId3"/>
          <a:stretch>
            <a:fillRect/>
          </a:stretch>
        </p:blipFill>
        <p:spPr>
          <a:xfrm>
            <a:off x="8363711" y="-743024"/>
            <a:ext cx="3828288" cy="2182200"/>
          </a:xfrm>
          <a:prstGeom prst="rect">
            <a:avLst/>
          </a:prstGeom>
        </p:spPr>
      </p:pic>
    </p:spTree>
    <p:extLst>
      <p:ext uri="{BB962C8B-B14F-4D97-AF65-F5344CB8AC3E}">
        <p14:creationId xmlns:p14="http://schemas.microsoft.com/office/powerpoint/2010/main" val="2639863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885E606-15D4-66A4-9337-5DFDED5BE004}"/>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40869606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ver slide 3">
    <p:spTree>
      <p:nvGrpSpPr>
        <p:cNvPr id="1" name=""/>
        <p:cNvGrpSpPr/>
        <p:nvPr/>
      </p:nvGrpSpPr>
      <p:grpSpPr>
        <a:xfrm>
          <a:off x="0" y="0"/>
          <a:ext cx="0" cy="0"/>
          <a:chOff x="0" y="0"/>
          <a:chExt cx="0" cy="0"/>
        </a:xfrm>
      </p:grpSpPr>
      <p:pic>
        <p:nvPicPr>
          <p:cNvPr id="4" name="Picture 8">
            <a:extLst>
              <a:ext uri="{FF2B5EF4-FFF2-40B4-BE49-F238E27FC236}">
                <a16:creationId xmlns:a16="http://schemas.microsoft.com/office/drawing/2014/main" id="{03ECFEB9-8950-3296-5E1F-855217AC624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99052" y="2668589"/>
            <a:ext cx="7080249" cy="398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hasCustomPrompt="1"/>
          </p:nvPr>
        </p:nvSpPr>
        <p:spPr>
          <a:xfrm>
            <a:off x="914400" y="1437480"/>
            <a:ext cx="7696200" cy="1300481"/>
          </a:xfrm>
        </p:spPr>
        <p:txBody>
          <a:bodyPr anchor="b">
            <a:normAutofit/>
          </a:bodyPr>
          <a:lstStyle>
            <a:lvl1pPr algn="l">
              <a:defRPr sz="4400" b="1">
                <a:solidFill>
                  <a:srgbClr val="00663E"/>
                </a:solidFill>
              </a:defRPr>
            </a:lvl1pPr>
          </a:lstStyle>
          <a:p>
            <a:r>
              <a:rPr lang="en-GB" dirty="0"/>
              <a:t>Click to edit cover slide option 3</a:t>
            </a:r>
            <a:endParaRPr lang="en-US" dirty="0"/>
          </a:p>
        </p:txBody>
      </p:sp>
      <p:sp>
        <p:nvSpPr>
          <p:cNvPr id="3" name="Subtitle 2"/>
          <p:cNvSpPr>
            <a:spLocks noGrp="1"/>
          </p:cNvSpPr>
          <p:nvPr>
            <p:ph type="subTitle" idx="1"/>
          </p:nvPr>
        </p:nvSpPr>
        <p:spPr>
          <a:xfrm>
            <a:off x="914400" y="3011627"/>
            <a:ext cx="4383315" cy="1300481"/>
          </a:xfrm>
        </p:spPr>
        <p:txBody>
          <a:bodyPr/>
          <a:lstStyle>
            <a:lvl1pPr marL="0" indent="0" algn="l">
              <a:buNone/>
              <a:defRPr sz="2400">
                <a:solidFill>
                  <a:srgbClr val="3E444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Date Placeholder 3">
            <a:extLst>
              <a:ext uri="{FF2B5EF4-FFF2-40B4-BE49-F238E27FC236}">
                <a16:creationId xmlns:a16="http://schemas.microsoft.com/office/drawing/2014/main" id="{55389550-5E08-19F9-9565-17B018DAB18E}"/>
              </a:ext>
            </a:extLst>
          </p:cNvPr>
          <p:cNvSpPr>
            <a:spLocks noGrp="1"/>
          </p:cNvSpPr>
          <p:nvPr>
            <p:ph type="dt" sz="half" idx="10"/>
          </p:nvPr>
        </p:nvSpPr>
        <p:spPr/>
        <p:txBody>
          <a:bodyPr/>
          <a:lstStyle>
            <a:lvl1pPr>
              <a:defRPr/>
            </a:lvl1pPr>
          </a:lstStyle>
          <a:p>
            <a:pPr>
              <a:defRPr/>
            </a:pPr>
            <a:fld id="{69223719-E049-754C-AC71-DAF81A8EEE82}" type="datetimeFigureOut">
              <a:rPr lang="en-US"/>
              <a:pPr>
                <a:defRPr/>
              </a:pPr>
              <a:t>8/25/2026</a:t>
            </a:fld>
            <a:endParaRPr lang="en-US"/>
          </a:p>
        </p:txBody>
      </p:sp>
      <p:sp>
        <p:nvSpPr>
          <p:cNvPr id="6" name="Footer Placeholder 4">
            <a:extLst>
              <a:ext uri="{FF2B5EF4-FFF2-40B4-BE49-F238E27FC236}">
                <a16:creationId xmlns:a16="http://schemas.microsoft.com/office/drawing/2014/main" id="{42BC0597-303E-0EAE-0B1F-E24C6A72326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79AA548-5397-BBBB-F8BC-A3F0C99107DE}"/>
              </a:ext>
            </a:extLst>
          </p:cNvPr>
          <p:cNvSpPr>
            <a:spLocks noGrp="1"/>
          </p:cNvSpPr>
          <p:nvPr>
            <p:ph type="sldNum" sz="quarter" idx="12"/>
          </p:nvPr>
        </p:nvSpPr>
        <p:spPr/>
        <p:txBody>
          <a:bodyPr/>
          <a:lstStyle>
            <a:lvl1pPr>
              <a:defRPr/>
            </a:lvl1pPr>
          </a:lstStyle>
          <a:p>
            <a:pPr>
              <a:defRPr/>
            </a:pPr>
            <a:fld id="{B9D9A922-E9F4-D641-8737-84C8EB9BDFE6}" type="slidenum">
              <a:rPr lang="en-US"/>
              <a:pPr>
                <a:defRPr/>
              </a:pPr>
              <a:t>‹#›</a:t>
            </a:fld>
            <a:endParaRPr lang="en-US"/>
          </a:p>
        </p:txBody>
      </p:sp>
    </p:spTree>
    <p:extLst>
      <p:ext uri="{BB962C8B-B14F-4D97-AF65-F5344CB8AC3E}">
        <p14:creationId xmlns:p14="http://schemas.microsoft.com/office/powerpoint/2010/main" val="898237434"/>
      </p:ext>
    </p:extLst>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ver slide 2">
    <p:bg>
      <p:bgPr>
        <a:solidFill>
          <a:srgbClr val="EAEBEC"/>
        </a:solidFill>
        <a:effectLst/>
      </p:bgPr>
    </p:bg>
    <p:spTree>
      <p:nvGrpSpPr>
        <p:cNvPr id="1" name=""/>
        <p:cNvGrpSpPr/>
        <p:nvPr/>
      </p:nvGrpSpPr>
      <p:grpSpPr>
        <a:xfrm>
          <a:off x="0" y="0"/>
          <a:ext cx="0" cy="0"/>
          <a:chOff x="0" y="0"/>
          <a:chExt cx="0" cy="0"/>
        </a:xfrm>
      </p:grpSpPr>
      <p:pic>
        <p:nvPicPr>
          <p:cNvPr id="4" name="Picture 8">
            <a:extLst>
              <a:ext uri="{FF2B5EF4-FFF2-40B4-BE49-F238E27FC236}">
                <a16:creationId xmlns:a16="http://schemas.microsoft.com/office/drawing/2014/main" id="{E2A0C078-EC0D-7CD4-F77D-57C79B97DC7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04384" y="436563"/>
            <a:ext cx="11573935" cy="651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hasCustomPrompt="1"/>
          </p:nvPr>
        </p:nvSpPr>
        <p:spPr>
          <a:xfrm>
            <a:off x="914400" y="1960879"/>
            <a:ext cx="7696200" cy="1300481"/>
          </a:xfrm>
        </p:spPr>
        <p:txBody>
          <a:bodyPr anchor="b">
            <a:normAutofit/>
          </a:bodyPr>
          <a:lstStyle>
            <a:lvl1pPr algn="l">
              <a:defRPr sz="4400" b="1">
                <a:solidFill>
                  <a:srgbClr val="3E444F"/>
                </a:solidFill>
              </a:defRPr>
            </a:lvl1pPr>
          </a:lstStyle>
          <a:p>
            <a:r>
              <a:rPr lang="en-GB" dirty="0"/>
              <a:t>Click to edit cover slide option 2</a:t>
            </a:r>
            <a:endParaRPr lang="en-US" dirty="0"/>
          </a:p>
        </p:txBody>
      </p:sp>
      <p:sp>
        <p:nvSpPr>
          <p:cNvPr id="3" name="Subtitle 2"/>
          <p:cNvSpPr>
            <a:spLocks noGrp="1"/>
          </p:cNvSpPr>
          <p:nvPr>
            <p:ph type="subTitle" idx="1"/>
          </p:nvPr>
        </p:nvSpPr>
        <p:spPr>
          <a:xfrm>
            <a:off x="914400" y="3515362"/>
            <a:ext cx="8649547" cy="650239"/>
          </a:xfrm>
        </p:spPr>
        <p:txBody>
          <a:bodyPr/>
          <a:lstStyle>
            <a:lvl1pPr marL="0" indent="0" algn="l">
              <a:buNone/>
              <a:defRPr sz="2400">
                <a:solidFill>
                  <a:srgbClr val="00663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Date Placeholder 3">
            <a:extLst>
              <a:ext uri="{FF2B5EF4-FFF2-40B4-BE49-F238E27FC236}">
                <a16:creationId xmlns:a16="http://schemas.microsoft.com/office/drawing/2014/main" id="{A44B556F-EFBB-B5F5-9FCA-2326F3B457FA}"/>
              </a:ext>
            </a:extLst>
          </p:cNvPr>
          <p:cNvSpPr>
            <a:spLocks noGrp="1"/>
          </p:cNvSpPr>
          <p:nvPr>
            <p:ph type="dt" sz="half" idx="10"/>
          </p:nvPr>
        </p:nvSpPr>
        <p:spPr/>
        <p:txBody>
          <a:bodyPr/>
          <a:lstStyle>
            <a:lvl1pPr>
              <a:defRPr/>
            </a:lvl1pPr>
          </a:lstStyle>
          <a:p>
            <a:pPr>
              <a:defRPr/>
            </a:pPr>
            <a:fld id="{231F349C-936A-394C-BE89-7120D04F3330}" type="datetimeFigureOut">
              <a:rPr lang="en-US"/>
              <a:pPr>
                <a:defRPr/>
              </a:pPr>
              <a:t>8/25/2026</a:t>
            </a:fld>
            <a:endParaRPr lang="en-US"/>
          </a:p>
        </p:txBody>
      </p:sp>
      <p:sp>
        <p:nvSpPr>
          <p:cNvPr id="6" name="Footer Placeholder 4">
            <a:extLst>
              <a:ext uri="{FF2B5EF4-FFF2-40B4-BE49-F238E27FC236}">
                <a16:creationId xmlns:a16="http://schemas.microsoft.com/office/drawing/2014/main" id="{1AA4AE88-C9F9-6B59-E236-27F3687530A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FAC3BE3-FCDF-EE6F-EBC3-6290474317B4}"/>
              </a:ext>
            </a:extLst>
          </p:cNvPr>
          <p:cNvSpPr>
            <a:spLocks noGrp="1"/>
          </p:cNvSpPr>
          <p:nvPr>
            <p:ph type="sldNum" sz="quarter" idx="12"/>
          </p:nvPr>
        </p:nvSpPr>
        <p:spPr/>
        <p:txBody>
          <a:bodyPr/>
          <a:lstStyle>
            <a:lvl1pPr>
              <a:defRPr/>
            </a:lvl1pPr>
          </a:lstStyle>
          <a:p>
            <a:pPr>
              <a:defRPr/>
            </a:pPr>
            <a:fld id="{97C0D922-4BE9-694A-9D2E-678181CA53A7}" type="slidenum">
              <a:rPr lang="en-US"/>
              <a:pPr>
                <a:defRPr/>
              </a:pPr>
              <a:t>‹#›</a:t>
            </a:fld>
            <a:endParaRPr lang="en-US"/>
          </a:p>
        </p:txBody>
      </p:sp>
    </p:spTree>
    <p:extLst>
      <p:ext uri="{BB962C8B-B14F-4D97-AF65-F5344CB8AC3E}">
        <p14:creationId xmlns:p14="http://schemas.microsoft.com/office/powerpoint/2010/main" val="2417225348"/>
      </p:ext>
    </p:extLst>
  </p:cSld>
  <p:clrMapOvr>
    <a:masterClrMapping/>
  </p:clrMapOvr>
  <p:transition spd="slow"/>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Acknowledgement of Country">
    <p:spTree>
      <p:nvGrpSpPr>
        <p:cNvPr id="1" name=""/>
        <p:cNvGrpSpPr/>
        <p:nvPr/>
      </p:nvGrpSpPr>
      <p:grpSpPr>
        <a:xfrm>
          <a:off x="0" y="0"/>
          <a:ext cx="0" cy="0"/>
          <a:chOff x="0" y="0"/>
          <a:chExt cx="0" cy="0"/>
        </a:xfrm>
      </p:grpSpPr>
      <p:pic>
        <p:nvPicPr>
          <p:cNvPr id="12" name="Picture 11" descr="A person and person with white paint on their face  AI-generated content may be incorrect.">
            <a:extLst>
              <a:ext uri="{FF2B5EF4-FFF2-40B4-BE49-F238E27FC236}">
                <a16:creationId xmlns:a16="http://schemas.microsoft.com/office/drawing/2014/main" id="{50A83DB4-CFD8-0496-F4CE-F6E0FF6F4E22}"/>
              </a:ext>
            </a:extLst>
          </p:cNvPr>
          <p:cNvPicPr>
            <a:picLocks noChangeAspect="1"/>
          </p:cNvPicPr>
          <p:nvPr userDrawn="1"/>
        </p:nvPicPr>
        <p:blipFill>
          <a:blip r:embed="rId2"/>
          <a:stretch>
            <a:fillRect/>
          </a:stretch>
        </p:blipFill>
        <p:spPr>
          <a:xfrm>
            <a:off x="-158933" y="-970572"/>
            <a:ext cx="12387509" cy="8258339"/>
          </a:xfrm>
          <a:prstGeom prst="rect">
            <a:avLst/>
          </a:prstGeom>
        </p:spPr>
      </p:pic>
      <p:sp>
        <p:nvSpPr>
          <p:cNvPr id="2" name="TextBox 1">
            <a:extLst>
              <a:ext uri="{FF2B5EF4-FFF2-40B4-BE49-F238E27FC236}">
                <a16:creationId xmlns:a16="http://schemas.microsoft.com/office/drawing/2014/main" id="{92A1A020-4ABD-773F-2705-C45356225B97}"/>
              </a:ext>
            </a:extLst>
          </p:cNvPr>
          <p:cNvSpPr txBox="1"/>
          <p:nvPr userDrawn="1"/>
        </p:nvSpPr>
        <p:spPr>
          <a:xfrm>
            <a:off x="9608458" y="0"/>
            <a:ext cx="2583543" cy="215444"/>
          </a:xfrm>
          <a:prstGeom prst="rect">
            <a:avLst/>
          </a:prstGeom>
          <a:noFill/>
        </p:spPr>
        <p:txBody>
          <a:bodyPr wrap="square">
            <a:spAutoFit/>
          </a:bodyPr>
          <a:lstStyle/>
          <a:p>
            <a:pPr algn="r"/>
            <a:r>
              <a:rPr lang="en-US" sz="800">
                <a:solidFill>
                  <a:schemeClr val="bg1"/>
                </a:solidFill>
                <a:effectLst/>
                <a:latin typeface="Arial" panose="020B0604020202020204" pitchFamily="34" charset="0"/>
                <a:ea typeface="Arial Unicode MS" panose="020B0604020202020204" pitchFamily="34" charset="-128"/>
                <a:cs typeface="Arial" panose="020B0604020202020204" pitchFamily="34" charset="0"/>
              </a:rPr>
              <a:t>CRICOS: 00233E | TEQSA: PRV12076</a:t>
            </a:r>
            <a:r>
              <a:rPr lang="en-AU" sz="800">
                <a:solidFill>
                  <a:schemeClr val="bg1"/>
                </a:solidFill>
                <a:effectLst/>
                <a:latin typeface="Arial" panose="020B0604020202020204" pitchFamily="34" charset="0"/>
                <a:cs typeface="Arial" panose="020B0604020202020204" pitchFamily="34" charset="0"/>
              </a:rPr>
              <a:t> </a:t>
            </a:r>
            <a:endParaRPr lang="en-US" sz="800">
              <a:solidFill>
                <a:schemeClr val="bg1"/>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E320F280-4DA3-E748-F639-AEF0F03E5DFA}"/>
              </a:ext>
            </a:extLst>
          </p:cNvPr>
          <p:cNvSpPr/>
          <p:nvPr userDrawn="1"/>
        </p:nvSpPr>
        <p:spPr>
          <a:xfrm>
            <a:off x="5855234" y="3926319"/>
            <a:ext cx="6373342" cy="2857708"/>
          </a:xfrm>
          <a:prstGeom prst="rect">
            <a:avLst/>
          </a:prstGeom>
          <a:solidFill>
            <a:srgbClr val="3331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6" name="Subtitle 34">
            <a:extLst>
              <a:ext uri="{FF2B5EF4-FFF2-40B4-BE49-F238E27FC236}">
                <a16:creationId xmlns:a16="http://schemas.microsoft.com/office/drawing/2014/main" id="{203B24DD-5FD9-2739-C7E8-A61FAA4BF5AB}"/>
              </a:ext>
            </a:extLst>
          </p:cNvPr>
          <p:cNvSpPr txBox="1">
            <a:spLocks/>
          </p:cNvSpPr>
          <p:nvPr userDrawn="1"/>
        </p:nvSpPr>
        <p:spPr>
          <a:xfrm>
            <a:off x="5855234" y="4656705"/>
            <a:ext cx="6373342" cy="2208116"/>
          </a:xfrm>
          <a:prstGeom prst="rect">
            <a:avLst/>
          </a:prstGeom>
          <a:solidFill>
            <a:schemeClr val="bg1"/>
          </a:solidFill>
          <a:effectLst>
            <a:outerShdw blurRad="190500" dist="38100" dir="13500000" algn="br" rotWithShape="0">
              <a:prstClr val="black">
                <a:alpha val="15000"/>
              </a:prstClr>
            </a:outerShdw>
          </a:effectLst>
        </p:spPr>
        <p:txBody>
          <a:bodyPr vert="horz" lIns="324000" tIns="240000" rIns="240000" bIns="240000" rtlCol="0" anchor="t">
            <a:noAutofit/>
          </a:bodyPr>
          <a:lstStyle>
            <a:lvl1pPr marL="228600" indent="-228600" algn="l" defTabSz="914400" rtl="0" eaLnBrk="1" latinLnBrk="0" hangingPunct="1">
              <a:lnSpc>
                <a:spcPct val="110000"/>
              </a:lnSpc>
              <a:spcBef>
                <a:spcPts val="1000"/>
              </a:spcBef>
              <a:spcAft>
                <a:spcPts val="600"/>
              </a:spcAft>
              <a:buFont typeface="Arial" panose="020B0604020202020204" pitchFamily="34" charset="0"/>
              <a:buChar char="•"/>
              <a:defRPr sz="1600" b="0" i="0" kern="1200">
                <a:solidFill>
                  <a:schemeClr val="tx1"/>
                </a:solidFill>
                <a:latin typeface="Griffith Sans Text" pitchFamily="2" charset="77"/>
                <a:ea typeface="+mn-ea"/>
                <a:cs typeface="+mn-cs"/>
              </a:defRPr>
            </a:lvl1pPr>
            <a:lvl2pPr marL="685800" indent="-228600" algn="l" defTabSz="914400" rtl="0" eaLnBrk="1" latinLnBrk="0" hangingPunct="1">
              <a:lnSpc>
                <a:spcPct val="110000"/>
              </a:lnSpc>
              <a:spcBef>
                <a:spcPts val="500"/>
              </a:spcBef>
              <a:spcAft>
                <a:spcPts val="600"/>
              </a:spcAft>
              <a:buFont typeface="Arial" panose="020B0604020202020204" pitchFamily="34" charset="0"/>
              <a:buChar char="•"/>
              <a:defRPr sz="1600" b="0" i="0" kern="1200">
                <a:solidFill>
                  <a:schemeClr val="tx1"/>
                </a:solidFill>
                <a:latin typeface="Griffith Sans Text" pitchFamily="2" charset="77"/>
                <a:ea typeface="+mn-ea"/>
                <a:cs typeface="+mn-cs"/>
              </a:defRPr>
            </a:lvl2pPr>
            <a:lvl3pPr marL="1143000" indent="-228600" algn="l" defTabSz="914400" rtl="0" eaLnBrk="1" latinLnBrk="0" hangingPunct="1">
              <a:lnSpc>
                <a:spcPct val="110000"/>
              </a:lnSpc>
              <a:spcBef>
                <a:spcPts val="500"/>
              </a:spcBef>
              <a:spcAft>
                <a:spcPts val="600"/>
              </a:spcAft>
              <a:buFont typeface="Arial" panose="020B0604020202020204" pitchFamily="34" charset="0"/>
              <a:buChar char="•"/>
              <a:defRPr sz="1600" b="0" i="0" kern="1200">
                <a:solidFill>
                  <a:schemeClr val="tx1"/>
                </a:solidFill>
                <a:latin typeface="Griffith Sans Text" pitchFamily="2" charset="77"/>
                <a:ea typeface="+mn-ea"/>
                <a:cs typeface="+mn-cs"/>
              </a:defRPr>
            </a:lvl3pPr>
            <a:lvl4pPr marL="1600200" indent="-228600" algn="l" defTabSz="914400" rtl="0" eaLnBrk="1" latinLnBrk="0" hangingPunct="1">
              <a:lnSpc>
                <a:spcPct val="110000"/>
              </a:lnSpc>
              <a:spcBef>
                <a:spcPts val="500"/>
              </a:spcBef>
              <a:spcAft>
                <a:spcPts val="600"/>
              </a:spcAft>
              <a:buFont typeface="Arial" panose="020B0604020202020204" pitchFamily="34" charset="0"/>
              <a:buChar char="•"/>
              <a:defRPr sz="1600" b="0" i="0" kern="1200">
                <a:solidFill>
                  <a:schemeClr val="tx1"/>
                </a:solidFill>
                <a:latin typeface="Griffith Sans Text" pitchFamily="2" charset="77"/>
                <a:ea typeface="+mn-ea"/>
                <a:cs typeface="+mn-cs"/>
              </a:defRPr>
            </a:lvl4pPr>
            <a:lvl5pPr marL="2057400" indent="-228600" algn="l" defTabSz="914400" rtl="0" eaLnBrk="1" latinLnBrk="0" hangingPunct="1">
              <a:lnSpc>
                <a:spcPct val="110000"/>
              </a:lnSpc>
              <a:spcBef>
                <a:spcPts val="500"/>
              </a:spcBef>
              <a:spcAft>
                <a:spcPts val="600"/>
              </a:spcAft>
              <a:buFont typeface="Arial" panose="020B0604020202020204" pitchFamily="34" charset="0"/>
              <a:buChar char="•"/>
              <a:defRPr sz="1600" b="0" i="0" kern="1200">
                <a:solidFill>
                  <a:schemeClr val="tx1"/>
                </a:solidFill>
                <a:latin typeface="Griffith Sans Tex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500"/>
              </a:spcAft>
              <a:buFont typeface="Arial" panose="020B0604020202020204" pitchFamily="34" charset="0"/>
              <a:buNone/>
            </a:pPr>
            <a:r>
              <a:rPr lang="en-US" sz="2133" dirty="0">
                <a:solidFill>
                  <a:schemeClr val="tx1"/>
                </a:solidFill>
                <a:latin typeface="Arial" panose="020B0604020202020204" pitchFamily="34" charset="0"/>
                <a:cs typeface="Arial" panose="020B0604020202020204" pitchFamily="34" charset="0"/>
              </a:rPr>
              <a:t>Griffith University acknowledges the people</a:t>
            </a:r>
            <a:br>
              <a:rPr lang="en-US" sz="2133" dirty="0">
                <a:solidFill>
                  <a:schemeClr val="tx1"/>
                </a:solidFill>
                <a:latin typeface="Arial" panose="020B0604020202020204" pitchFamily="34" charset="0"/>
                <a:cs typeface="Arial" panose="020B0604020202020204" pitchFamily="34" charset="0"/>
              </a:rPr>
            </a:br>
            <a:r>
              <a:rPr lang="en-US" sz="2133" dirty="0">
                <a:solidFill>
                  <a:schemeClr val="tx1"/>
                </a:solidFill>
                <a:latin typeface="Arial" panose="020B0604020202020204" pitchFamily="34" charset="0"/>
                <a:cs typeface="Arial" panose="020B0604020202020204" pitchFamily="34" charset="0"/>
              </a:rPr>
              <a:t>who are the traditional custodians of the land.</a:t>
            </a:r>
            <a:br>
              <a:rPr lang="en-US" sz="2133" dirty="0">
                <a:solidFill>
                  <a:schemeClr val="tx1"/>
                </a:solidFill>
                <a:latin typeface="Arial" panose="020B0604020202020204" pitchFamily="34" charset="0"/>
                <a:cs typeface="Arial" panose="020B0604020202020204" pitchFamily="34" charset="0"/>
              </a:rPr>
            </a:br>
            <a:r>
              <a:rPr lang="en-US" sz="2133" dirty="0">
                <a:solidFill>
                  <a:schemeClr val="tx1"/>
                </a:solidFill>
                <a:latin typeface="Arial" panose="020B0604020202020204" pitchFamily="34" charset="0"/>
                <a:cs typeface="Arial" panose="020B0604020202020204" pitchFamily="34" charset="0"/>
              </a:rPr>
              <a:t>We pay respect to the Elders, past and present,</a:t>
            </a:r>
            <a:br>
              <a:rPr lang="en-US" sz="2133" dirty="0">
                <a:solidFill>
                  <a:schemeClr val="tx1"/>
                </a:solidFill>
                <a:latin typeface="Arial" panose="020B0604020202020204" pitchFamily="34" charset="0"/>
                <a:cs typeface="Arial" panose="020B0604020202020204" pitchFamily="34" charset="0"/>
              </a:rPr>
            </a:br>
            <a:r>
              <a:rPr lang="en-US" sz="2133" dirty="0">
                <a:solidFill>
                  <a:schemeClr val="tx1"/>
                </a:solidFill>
                <a:latin typeface="Arial" panose="020B0604020202020204" pitchFamily="34" charset="0"/>
                <a:cs typeface="Arial" panose="020B0604020202020204" pitchFamily="34" charset="0"/>
              </a:rPr>
              <a:t>and extend that respect to all Aboriginal and</a:t>
            </a:r>
            <a:br>
              <a:rPr lang="en-US" sz="2133" dirty="0">
                <a:solidFill>
                  <a:schemeClr val="tx1"/>
                </a:solidFill>
                <a:latin typeface="Arial" panose="020B0604020202020204" pitchFamily="34" charset="0"/>
                <a:cs typeface="Arial" panose="020B0604020202020204" pitchFamily="34" charset="0"/>
              </a:rPr>
            </a:br>
            <a:r>
              <a:rPr lang="en-US" sz="2133" dirty="0">
                <a:solidFill>
                  <a:schemeClr val="tx1"/>
                </a:solidFill>
                <a:latin typeface="Arial" panose="020B0604020202020204" pitchFamily="34" charset="0"/>
                <a:cs typeface="Arial" panose="020B0604020202020204" pitchFamily="34" charset="0"/>
              </a:rPr>
              <a:t>Torres Strait Islander peoples.</a:t>
            </a:r>
          </a:p>
        </p:txBody>
      </p:sp>
      <p:sp>
        <p:nvSpPr>
          <p:cNvPr id="7" name="Title 11">
            <a:extLst>
              <a:ext uri="{FF2B5EF4-FFF2-40B4-BE49-F238E27FC236}">
                <a16:creationId xmlns:a16="http://schemas.microsoft.com/office/drawing/2014/main" id="{BEF4CFE4-32D7-4009-B9AD-3EB00984DDE8}"/>
              </a:ext>
            </a:extLst>
          </p:cNvPr>
          <p:cNvSpPr>
            <a:spLocks noGrp="1"/>
          </p:cNvSpPr>
          <p:nvPr>
            <p:ph type="title" hasCustomPrompt="1"/>
          </p:nvPr>
        </p:nvSpPr>
        <p:spPr>
          <a:xfrm>
            <a:off x="6016752" y="4055082"/>
            <a:ext cx="6035340" cy="551565"/>
          </a:xfrm>
        </p:spPr>
        <p:txBody>
          <a:bodyPr lIns="180000" tIns="125999" rIns="180000" bIns="180000">
            <a:normAutofit/>
          </a:bodyPr>
          <a:lstStyle>
            <a:lvl1pPr>
              <a:defRPr sz="2400">
                <a:solidFill>
                  <a:schemeClr val="bg1"/>
                </a:solidFill>
                <a:latin typeface="Arial" panose="020B0604020202020204" pitchFamily="34" charset="0"/>
                <a:cs typeface="Arial" panose="020B0604020202020204" pitchFamily="34" charset="0"/>
              </a:defRPr>
            </a:lvl1pPr>
          </a:lstStyle>
          <a:p>
            <a:r>
              <a:rPr lang="en-GB" dirty="0"/>
              <a:t>Acknowledgement of Country</a:t>
            </a:r>
            <a:endParaRPr lang="en-US" dirty="0"/>
          </a:p>
        </p:txBody>
      </p:sp>
      <p:sp>
        <p:nvSpPr>
          <p:cNvPr id="3" name="Oval 2">
            <a:extLst>
              <a:ext uri="{FF2B5EF4-FFF2-40B4-BE49-F238E27FC236}">
                <a16:creationId xmlns:a16="http://schemas.microsoft.com/office/drawing/2014/main" id="{6E386771-FFB7-E9F2-0E3C-CFEFD013FFC3}"/>
              </a:ext>
            </a:extLst>
          </p:cNvPr>
          <p:cNvSpPr/>
          <p:nvPr userDrawn="1"/>
        </p:nvSpPr>
        <p:spPr>
          <a:xfrm>
            <a:off x="10280275" y="3768903"/>
            <a:ext cx="330200" cy="330200"/>
          </a:xfrm>
          <a:prstGeom prst="ellipse">
            <a:avLst/>
          </a:prstGeom>
          <a:solidFill>
            <a:srgbClr val="F8AF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3A2F5BFA-55F0-E095-C69A-DB1421172711}"/>
              </a:ext>
            </a:extLst>
          </p:cNvPr>
          <p:cNvSpPr/>
          <p:nvPr userDrawn="1"/>
        </p:nvSpPr>
        <p:spPr>
          <a:xfrm>
            <a:off x="10712074" y="3768903"/>
            <a:ext cx="330200" cy="330200"/>
          </a:xfrm>
          <a:prstGeom prst="ellipse">
            <a:avLst/>
          </a:prstGeom>
          <a:solidFill>
            <a:srgbClr val="66BF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66BFCC"/>
              </a:solidFill>
            </a:endParaRPr>
          </a:p>
        </p:txBody>
      </p:sp>
      <p:sp>
        <p:nvSpPr>
          <p:cNvPr id="9" name="Oval 8">
            <a:extLst>
              <a:ext uri="{FF2B5EF4-FFF2-40B4-BE49-F238E27FC236}">
                <a16:creationId xmlns:a16="http://schemas.microsoft.com/office/drawing/2014/main" id="{A7F21A8C-79E6-2329-7F88-D6CBEE9B7C44}"/>
              </a:ext>
            </a:extLst>
          </p:cNvPr>
          <p:cNvSpPr/>
          <p:nvPr userDrawn="1"/>
        </p:nvSpPr>
        <p:spPr>
          <a:xfrm>
            <a:off x="11139642" y="3768903"/>
            <a:ext cx="330200" cy="330200"/>
          </a:xfrm>
          <a:prstGeom prst="ellipse">
            <a:avLst/>
          </a:prstGeom>
          <a:solidFill>
            <a:srgbClr val="684D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2BCCDC59-62B1-7579-5A31-CBCAC8A076B5}"/>
              </a:ext>
            </a:extLst>
          </p:cNvPr>
          <p:cNvSpPr/>
          <p:nvPr userDrawn="1"/>
        </p:nvSpPr>
        <p:spPr>
          <a:xfrm>
            <a:off x="11567210" y="3768903"/>
            <a:ext cx="330200" cy="330200"/>
          </a:xfrm>
          <a:prstGeom prst="ellipse">
            <a:avLst/>
          </a:prstGeom>
          <a:solidFill>
            <a:srgbClr val="B04E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554783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2008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Bullet Pointed text and Picture (Righ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C645FC1-8F83-57F6-9E4A-F46C5B8B9250}"/>
              </a:ext>
            </a:extLst>
          </p:cNvPr>
          <p:cNvSpPr>
            <a:spLocks noGrp="1"/>
          </p:cNvSpPr>
          <p:nvPr>
            <p:ph type="pic" idx="1"/>
          </p:nvPr>
        </p:nvSpPr>
        <p:spPr>
          <a:xfrm>
            <a:off x="9006840" y="0"/>
            <a:ext cx="3185160" cy="68579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8" name="Footer Placeholder 3">
            <a:extLst>
              <a:ext uri="{FF2B5EF4-FFF2-40B4-BE49-F238E27FC236}">
                <a16:creationId xmlns:a16="http://schemas.microsoft.com/office/drawing/2014/main" id="{9A193FBE-F0C5-548C-E1DD-183C7845785D}"/>
              </a:ext>
            </a:extLst>
          </p:cNvPr>
          <p:cNvSpPr>
            <a:spLocks noGrp="1"/>
          </p:cNvSpPr>
          <p:nvPr>
            <p:ph type="ftr" sz="quarter" idx="11"/>
          </p:nvPr>
        </p:nvSpPr>
        <p:spPr>
          <a:xfrm>
            <a:off x="417576" y="6356350"/>
            <a:ext cx="4114800" cy="365125"/>
          </a:xfrm>
        </p:spPr>
        <p:txBody>
          <a:bodyPr/>
          <a:lstStyle>
            <a:lvl1pPr algn="l">
              <a:defRPr/>
            </a:lvl1pPr>
          </a:lstStyle>
          <a:p>
            <a:pPr algn="l"/>
            <a:r>
              <a:rPr lang="en-US" dirty="0"/>
              <a:t>The Voice of Queenslanders with Disability</a:t>
            </a:r>
          </a:p>
        </p:txBody>
      </p:sp>
      <p:sp>
        <p:nvSpPr>
          <p:cNvPr id="9" name="Slide Number Placeholder 4">
            <a:extLst>
              <a:ext uri="{FF2B5EF4-FFF2-40B4-BE49-F238E27FC236}">
                <a16:creationId xmlns:a16="http://schemas.microsoft.com/office/drawing/2014/main" id="{0F79169F-9788-C9D7-D8FA-9190ACD130FF}"/>
              </a:ext>
            </a:extLst>
          </p:cNvPr>
          <p:cNvSpPr>
            <a:spLocks noGrp="1"/>
          </p:cNvSpPr>
          <p:nvPr>
            <p:ph type="sldNum" sz="quarter" idx="12"/>
          </p:nvPr>
        </p:nvSpPr>
        <p:spPr>
          <a:xfrm>
            <a:off x="9031224" y="6356350"/>
            <a:ext cx="2743200" cy="365125"/>
          </a:xfrm>
        </p:spPr>
        <p:txBody>
          <a:bodyPr/>
          <a:lstStyle>
            <a:lvl1pPr>
              <a:defRPr>
                <a:solidFill>
                  <a:schemeClr val="bg1"/>
                </a:solidFill>
              </a:defRPr>
            </a:lvl1pPr>
          </a:lstStyle>
          <a:p>
            <a:fld id="{80B71FE5-7FF0-A149-B5A0-7FC2CAE2D4AE}" type="slidenum">
              <a:rPr lang="en-US" smtClean="0"/>
              <a:pPr/>
              <a:t>‹#›</a:t>
            </a:fld>
            <a:endParaRPr lang="en-US" dirty="0"/>
          </a:p>
        </p:txBody>
      </p:sp>
      <p:sp>
        <p:nvSpPr>
          <p:cNvPr id="10" name="Title 1">
            <a:extLst>
              <a:ext uri="{FF2B5EF4-FFF2-40B4-BE49-F238E27FC236}">
                <a16:creationId xmlns:a16="http://schemas.microsoft.com/office/drawing/2014/main" id="{3E15F39B-7A04-809A-01F7-2E9128B1881A}"/>
              </a:ext>
            </a:extLst>
          </p:cNvPr>
          <p:cNvSpPr>
            <a:spLocks noGrp="1"/>
          </p:cNvSpPr>
          <p:nvPr>
            <p:ph type="title"/>
          </p:nvPr>
        </p:nvSpPr>
        <p:spPr>
          <a:xfrm>
            <a:off x="417576" y="317331"/>
            <a:ext cx="8004048" cy="852488"/>
          </a:xfrm>
        </p:spPr>
        <p:txBody>
          <a:bodyPr/>
          <a:lstStyle>
            <a:lvl1pPr>
              <a:defRPr>
                <a:solidFill>
                  <a:srgbClr val="EC5B85"/>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11" name="Rectangle 10">
            <a:extLst>
              <a:ext uri="{FF2B5EF4-FFF2-40B4-BE49-F238E27FC236}">
                <a16:creationId xmlns:a16="http://schemas.microsoft.com/office/drawing/2014/main" id="{95E082A0-306B-4E61-49D5-39326D131665}"/>
              </a:ext>
            </a:extLst>
          </p:cNvPr>
          <p:cNvSpPr/>
          <p:nvPr userDrawn="1"/>
        </p:nvSpPr>
        <p:spPr>
          <a:xfrm>
            <a:off x="557784" y="1088136"/>
            <a:ext cx="1737360" cy="81683"/>
          </a:xfrm>
          <a:prstGeom prst="rect">
            <a:avLst/>
          </a:prstGeom>
          <a:solidFill>
            <a:srgbClr val="F8AF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
            <a:extLst>
              <a:ext uri="{FF2B5EF4-FFF2-40B4-BE49-F238E27FC236}">
                <a16:creationId xmlns:a16="http://schemas.microsoft.com/office/drawing/2014/main" id="{FC1B5B02-1E95-6F28-FA3F-A26C264E72D5}"/>
              </a:ext>
            </a:extLst>
          </p:cNvPr>
          <p:cNvSpPr>
            <a:spLocks noGrp="1"/>
          </p:cNvSpPr>
          <p:nvPr>
            <p:ph idx="13" hasCustomPrompt="1"/>
          </p:nvPr>
        </p:nvSpPr>
        <p:spPr>
          <a:xfrm>
            <a:off x="417576" y="1423967"/>
            <a:ext cx="8004048" cy="4351338"/>
          </a:xfrm>
          <a:prstGeom prst="rect">
            <a:avLst/>
          </a:prstGeom>
        </p:spPr>
        <p:txBody>
          <a:bodyPr vert="horz" lIns="91440" tIns="45720" rIns="91440" bIns="45720" rtlCol="0">
            <a:normAutofit/>
          </a:bodyPr>
          <a:lstStyle>
            <a:lvl1pPr marL="225425" indent="-225425">
              <a:buClr>
                <a:srgbClr val="684D93"/>
              </a:buClr>
              <a:buFont typeface="Arial" panose="020B0604020202020204" pitchFamily="34" charset="0"/>
              <a:buChar char="•"/>
              <a:tabLst/>
              <a:defRPr sz="3200"/>
            </a:lvl1pPr>
            <a:lvl2pPr marL="715963" indent="-258763">
              <a:buClr>
                <a:srgbClr val="66BFCC"/>
              </a:buClr>
              <a:buFont typeface="Arial" panose="020B0604020202020204" pitchFamily="34" charset="0"/>
              <a:buChar char="•"/>
              <a:tabLst/>
              <a:defRPr sz="2800"/>
            </a:lvl2pPr>
            <a:lvl3pPr marL="1114425" indent="-200025">
              <a:buClr>
                <a:srgbClr val="F8AF72"/>
              </a:buClr>
              <a:buFont typeface="Arial" panose="020B0604020202020204" pitchFamily="34" charset="0"/>
              <a:buChar char="•"/>
              <a:tabLst/>
              <a:defRPr sz="2400"/>
            </a:lvl3pPr>
            <a:lvl4pPr marL="1558925" indent="-187325">
              <a:buClr>
                <a:srgbClr val="EC5B85"/>
              </a:buClr>
              <a:buFont typeface="Arial" panose="020B0604020202020204" pitchFamily="34" charset="0"/>
              <a:buChar char="•"/>
              <a:tabLst/>
              <a:defRPr sz="2000"/>
            </a:lvl4pPr>
            <a:lvl5pPr marL="2049463" indent="-220663">
              <a:buClr>
                <a:srgbClr val="333167"/>
              </a:buClr>
              <a:buFont typeface="Arial" panose="020B0604020202020204" pitchFamily="34" charset="0"/>
              <a:buChar char="•"/>
              <a:tabLst/>
              <a:defRPr sz="2000"/>
            </a:lvl5pPr>
          </a:lstStyle>
          <a:p>
            <a:pPr lvl="0"/>
            <a:r>
              <a:rPr lang="en-GB" dirty="0"/>
              <a:t>Text here</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7276816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Bullet Pointed text and Large Picture (Righ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C645FC1-8F83-57F6-9E4A-F46C5B8B9250}"/>
              </a:ext>
            </a:extLst>
          </p:cNvPr>
          <p:cNvSpPr>
            <a:spLocks noGrp="1"/>
          </p:cNvSpPr>
          <p:nvPr>
            <p:ph type="pic" idx="1"/>
          </p:nvPr>
        </p:nvSpPr>
        <p:spPr>
          <a:xfrm>
            <a:off x="6513576" y="0"/>
            <a:ext cx="5678424" cy="68579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8" name="Footer Placeholder 3">
            <a:extLst>
              <a:ext uri="{FF2B5EF4-FFF2-40B4-BE49-F238E27FC236}">
                <a16:creationId xmlns:a16="http://schemas.microsoft.com/office/drawing/2014/main" id="{9A193FBE-F0C5-548C-E1DD-183C7845785D}"/>
              </a:ext>
            </a:extLst>
          </p:cNvPr>
          <p:cNvSpPr>
            <a:spLocks noGrp="1"/>
          </p:cNvSpPr>
          <p:nvPr>
            <p:ph type="ftr" sz="quarter" idx="11"/>
          </p:nvPr>
        </p:nvSpPr>
        <p:spPr>
          <a:xfrm>
            <a:off x="417576" y="6356350"/>
            <a:ext cx="4114800" cy="365125"/>
          </a:xfrm>
        </p:spPr>
        <p:txBody>
          <a:bodyPr/>
          <a:lstStyle>
            <a:lvl1pPr algn="l">
              <a:defRPr/>
            </a:lvl1pPr>
          </a:lstStyle>
          <a:p>
            <a:pPr algn="l"/>
            <a:r>
              <a:rPr lang="en-US" dirty="0"/>
              <a:t>The Voice of Queenslanders with Disability</a:t>
            </a:r>
          </a:p>
        </p:txBody>
      </p:sp>
      <p:sp>
        <p:nvSpPr>
          <p:cNvPr id="9" name="Slide Number Placeholder 4">
            <a:extLst>
              <a:ext uri="{FF2B5EF4-FFF2-40B4-BE49-F238E27FC236}">
                <a16:creationId xmlns:a16="http://schemas.microsoft.com/office/drawing/2014/main" id="{0F79169F-9788-C9D7-D8FA-9190ACD130FF}"/>
              </a:ext>
            </a:extLst>
          </p:cNvPr>
          <p:cNvSpPr>
            <a:spLocks noGrp="1"/>
          </p:cNvSpPr>
          <p:nvPr>
            <p:ph type="sldNum" sz="quarter" idx="12"/>
          </p:nvPr>
        </p:nvSpPr>
        <p:spPr>
          <a:xfrm>
            <a:off x="9031224" y="6356350"/>
            <a:ext cx="2743200" cy="365125"/>
          </a:xfrm>
        </p:spPr>
        <p:txBody>
          <a:bodyPr/>
          <a:lstStyle>
            <a:lvl1pPr>
              <a:defRPr>
                <a:solidFill>
                  <a:schemeClr val="bg1"/>
                </a:solidFill>
              </a:defRPr>
            </a:lvl1pPr>
          </a:lstStyle>
          <a:p>
            <a:fld id="{80B71FE5-7FF0-A149-B5A0-7FC2CAE2D4AE}" type="slidenum">
              <a:rPr lang="en-US" smtClean="0"/>
              <a:pPr/>
              <a:t>‹#›</a:t>
            </a:fld>
            <a:endParaRPr lang="en-US" dirty="0"/>
          </a:p>
        </p:txBody>
      </p:sp>
      <p:sp>
        <p:nvSpPr>
          <p:cNvPr id="10" name="Title 1">
            <a:extLst>
              <a:ext uri="{FF2B5EF4-FFF2-40B4-BE49-F238E27FC236}">
                <a16:creationId xmlns:a16="http://schemas.microsoft.com/office/drawing/2014/main" id="{3E15F39B-7A04-809A-01F7-2E9128B1881A}"/>
              </a:ext>
            </a:extLst>
          </p:cNvPr>
          <p:cNvSpPr>
            <a:spLocks noGrp="1"/>
          </p:cNvSpPr>
          <p:nvPr>
            <p:ph type="title"/>
          </p:nvPr>
        </p:nvSpPr>
        <p:spPr>
          <a:xfrm>
            <a:off x="417576" y="438912"/>
            <a:ext cx="5678424" cy="1021430"/>
          </a:xfrm>
        </p:spPr>
        <p:txBody>
          <a:bodyPr/>
          <a:lstStyle>
            <a:lvl1pPr>
              <a:defRPr>
                <a:solidFill>
                  <a:srgbClr val="EC5B85"/>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15" name="Text Placeholder 2">
            <a:extLst>
              <a:ext uri="{FF2B5EF4-FFF2-40B4-BE49-F238E27FC236}">
                <a16:creationId xmlns:a16="http://schemas.microsoft.com/office/drawing/2014/main" id="{FC1B5B02-1E95-6F28-FA3F-A26C264E72D5}"/>
              </a:ext>
            </a:extLst>
          </p:cNvPr>
          <p:cNvSpPr>
            <a:spLocks noGrp="1"/>
          </p:cNvSpPr>
          <p:nvPr>
            <p:ph idx="13" hasCustomPrompt="1"/>
          </p:nvPr>
        </p:nvSpPr>
        <p:spPr>
          <a:xfrm>
            <a:off x="417576" y="2031631"/>
            <a:ext cx="5678424" cy="3743673"/>
          </a:xfrm>
          <a:prstGeom prst="rect">
            <a:avLst/>
          </a:prstGeom>
        </p:spPr>
        <p:txBody>
          <a:bodyPr vert="horz" lIns="91440" tIns="45720" rIns="91440" bIns="45720" rtlCol="0">
            <a:normAutofit/>
          </a:bodyPr>
          <a:lstStyle>
            <a:lvl1pPr marL="225425" indent="-225425">
              <a:buClr>
                <a:srgbClr val="684D93"/>
              </a:buClr>
              <a:buFont typeface="Arial" panose="020B0604020202020204" pitchFamily="34" charset="0"/>
              <a:buChar char="•"/>
              <a:tabLst/>
              <a:defRPr sz="3200"/>
            </a:lvl1pPr>
            <a:lvl2pPr marL="715963" indent="-258763">
              <a:buClr>
                <a:srgbClr val="66BFCC"/>
              </a:buClr>
              <a:buFont typeface="Arial" panose="020B0604020202020204" pitchFamily="34" charset="0"/>
              <a:buChar char="•"/>
              <a:tabLst/>
              <a:defRPr sz="2800"/>
            </a:lvl2pPr>
            <a:lvl3pPr marL="1114425" indent="-200025">
              <a:buClr>
                <a:srgbClr val="F8AF72"/>
              </a:buClr>
              <a:buFont typeface="Arial" panose="020B0604020202020204" pitchFamily="34" charset="0"/>
              <a:buChar char="•"/>
              <a:tabLst/>
              <a:defRPr sz="2400"/>
            </a:lvl3pPr>
            <a:lvl4pPr marL="1558925" indent="-187325">
              <a:buClr>
                <a:srgbClr val="EC5B85"/>
              </a:buClr>
              <a:buFont typeface="Arial" panose="020B0604020202020204" pitchFamily="34" charset="0"/>
              <a:buChar char="•"/>
              <a:tabLst/>
              <a:defRPr sz="2000"/>
            </a:lvl4pPr>
            <a:lvl5pPr marL="2049463" indent="-220663">
              <a:buClr>
                <a:srgbClr val="333167"/>
              </a:buClr>
              <a:buFont typeface="Arial" panose="020B0604020202020204" pitchFamily="34" charset="0"/>
              <a:buChar char="•"/>
              <a:tabLst/>
              <a:defRPr sz="2000"/>
            </a:lvl5pPr>
          </a:lstStyle>
          <a:p>
            <a:pPr lvl="0"/>
            <a:r>
              <a:rPr lang="en-GB" dirty="0"/>
              <a:t>Text here</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0429698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Bullet Pointed text and Picture (Left)(Righ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C645FC1-8F83-57F6-9E4A-F46C5B8B9250}"/>
              </a:ext>
            </a:extLst>
          </p:cNvPr>
          <p:cNvSpPr>
            <a:spLocks noGrp="1"/>
          </p:cNvSpPr>
          <p:nvPr>
            <p:ph type="pic" idx="1"/>
          </p:nvPr>
        </p:nvSpPr>
        <p:spPr>
          <a:xfrm>
            <a:off x="-12192" y="-45720"/>
            <a:ext cx="3185160" cy="693115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8" name="Footer Placeholder 3">
            <a:extLst>
              <a:ext uri="{FF2B5EF4-FFF2-40B4-BE49-F238E27FC236}">
                <a16:creationId xmlns:a16="http://schemas.microsoft.com/office/drawing/2014/main" id="{9A193FBE-F0C5-548C-E1DD-183C7845785D}"/>
              </a:ext>
            </a:extLst>
          </p:cNvPr>
          <p:cNvSpPr>
            <a:spLocks noGrp="1"/>
          </p:cNvSpPr>
          <p:nvPr>
            <p:ph type="ftr" sz="quarter" idx="11"/>
          </p:nvPr>
        </p:nvSpPr>
        <p:spPr>
          <a:xfrm>
            <a:off x="3749040" y="6356350"/>
            <a:ext cx="4114800" cy="365125"/>
          </a:xfrm>
        </p:spPr>
        <p:txBody>
          <a:bodyPr/>
          <a:lstStyle>
            <a:lvl1pPr algn="l">
              <a:defRPr/>
            </a:lvl1pPr>
          </a:lstStyle>
          <a:p>
            <a:pPr algn="l"/>
            <a:r>
              <a:rPr lang="en-US" dirty="0"/>
              <a:t>The Voice of Queenslanders with Disability</a:t>
            </a:r>
          </a:p>
        </p:txBody>
      </p:sp>
      <p:sp>
        <p:nvSpPr>
          <p:cNvPr id="9" name="Slide Number Placeholder 4">
            <a:extLst>
              <a:ext uri="{FF2B5EF4-FFF2-40B4-BE49-F238E27FC236}">
                <a16:creationId xmlns:a16="http://schemas.microsoft.com/office/drawing/2014/main" id="{0F79169F-9788-C9D7-D8FA-9190ACD130FF}"/>
              </a:ext>
            </a:extLst>
          </p:cNvPr>
          <p:cNvSpPr>
            <a:spLocks noGrp="1"/>
          </p:cNvSpPr>
          <p:nvPr>
            <p:ph type="sldNum" sz="quarter" idx="12"/>
          </p:nvPr>
        </p:nvSpPr>
        <p:spPr>
          <a:xfrm>
            <a:off x="9031224" y="6356350"/>
            <a:ext cx="2743200" cy="365125"/>
          </a:xfrm>
        </p:spPr>
        <p:txBody>
          <a:bodyPr/>
          <a:lstStyle>
            <a:lvl1pPr>
              <a:defRPr>
                <a:solidFill>
                  <a:schemeClr val="tx1">
                    <a:lumMod val="65000"/>
                    <a:lumOff val="35000"/>
                  </a:schemeClr>
                </a:solidFill>
              </a:defRPr>
            </a:lvl1pPr>
          </a:lstStyle>
          <a:p>
            <a:fld id="{80B71FE5-7FF0-A149-B5A0-7FC2CAE2D4AE}" type="slidenum">
              <a:rPr lang="en-US" smtClean="0"/>
              <a:pPr/>
              <a:t>‹#›</a:t>
            </a:fld>
            <a:endParaRPr lang="en-US" dirty="0">
              <a:solidFill>
                <a:schemeClr val="tx1">
                  <a:lumMod val="65000"/>
                  <a:lumOff val="35000"/>
                </a:schemeClr>
              </a:solidFill>
            </a:endParaRPr>
          </a:p>
        </p:txBody>
      </p:sp>
      <p:sp>
        <p:nvSpPr>
          <p:cNvPr id="10" name="Title 1">
            <a:extLst>
              <a:ext uri="{FF2B5EF4-FFF2-40B4-BE49-F238E27FC236}">
                <a16:creationId xmlns:a16="http://schemas.microsoft.com/office/drawing/2014/main" id="{3E15F39B-7A04-809A-01F7-2E9128B1881A}"/>
              </a:ext>
            </a:extLst>
          </p:cNvPr>
          <p:cNvSpPr>
            <a:spLocks noGrp="1"/>
          </p:cNvSpPr>
          <p:nvPr>
            <p:ph type="title"/>
          </p:nvPr>
        </p:nvSpPr>
        <p:spPr>
          <a:xfrm>
            <a:off x="3749040" y="317331"/>
            <a:ext cx="8004048" cy="852488"/>
          </a:xfrm>
        </p:spPr>
        <p:txBody>
          <a:bodyPr/>
          <a:lstStyle>
            <a:lvl1pPr>
              <a:defRPr>
                <a:solidFill>
                  <a:srgbClr val="EC5B85"/>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11" name="Rectangle 10">
            <a:extLst>
              <a:ext uri="{FF2B5EF4-FFF2-40B4-BE49-F238E27FC236}">
                <a16:creationId xmlns:a16="http://schemas.microsoft.com/office/drawing/2014/main" id="{95E082A0-306B-4E61-49D5-39326D131665}"/>
              </a:ext>
            </a:extLst>
          </p:cNvPr>
          <p:cNvSpPr/>
          <p:nvPr userDrawn="1"/>
        </p:nvSpPr>
        <p:spPr>
          <a:xfrm>
            <a:off x="3889248" y="1088136"/>
            <a:ext cx="1737360" cy="81683"/>
          </a:xfrm>
          <a:prstGeom prst="rect">
            <a:avLst/>
          </a:prstGeom>
          <a:solidFill>
            <a:srgbClr val="F8AF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
            <a:extLst>
              <a:ext uri="{FF2B5EF4-FFF2-40B4-BE49-F238E27FC236}">
                <a16:creationId xmlns:a16="http://schemas.microsoft.com/office/drawing/2014/main" id="{FC1B5B02-1E95-6F28-FA3F-A26C264E72D5}"/>
              </a:ext>
            </a:extLst>
          </p:cNvPr>
          <p:cNvSpPr>
            <a:spLocks noGrp="1"/>
          </p:cNvSpPr>
          <p:nvPr>
            <p:ph idx="13" hasCustomPrompt="1"/>
          </p:nvPr>
        </p:nvSpPr>
        <p:spPr>
          <a:xfrm>
            <a:off x="3749040" y="1423967"/>
            <a:ext cx="8004048" cy="4351338"/>
          </a:xfrm>
          <a:prstGeom prst="rect">
            <a:avLst/>
          </a:prstGeom>
        </p:spPr>
        <p:txBody>
          <a:bodyPr vert="horz" lIns="91440" tIns="45720" rIns="91440" bIns="45720" rtlCol="0">
            <a:normAutofit/>
          </a:bodyPr>
          <a:lstStyle>
            <a:lvl1pPr marL="225425" indent="-225425">
              <a:buClr>
                <a:srgbClr val="684D93"/>
              </a:buClr>
              <a:buFont typeface="Arial" panose="020B0604020202020204" pitchFamily="34" charset="0"/>
              <a:buChar char="•"/>
              <a:tabLst/>
              <a:defRPr sz="3200"/>
            </a:lvl1pPr>
            <a:lvl2pPr marL="715963" indent="-258763">
              <a:buClr>
                <a:srgbClr val="66BFCC"/>
              </a:buClr>
              <a:buFont typeface="Arial" panose="020B0604020202020204" pitchFamily="34" charset="0"/>
              <a:buChar char="•"/>
              <a:tabLst/>
              <a:defRPr sz="2800"/>
            </a:lvl2pPr>
            <a:lvl3pPr marL="1114425" indent="-200025">
              <a:buClr>
                <a:srgbClr val="F8AF72"/>
              </a:buClr>
              <a:buFont typeface="Arial" panose="020B0604020202020204" pitchFamily="34" charset="0"/>
              <a:buChar char="•"/>
              <a:tabLst/>
              <a:defRPr sz="2400"/>
            </a:lvl3pPr>
            <a:lvl4pPr marL="1558925" indent="-187325">
              <a:buClr>
                <a:srgbClr val="EC5B85"/>
              </a:buClr>
              <a:buFont typeface="Arial" panose="020B0604020202020204" pitchFamily="34" charset="0"/>
              <a:buChar char="•"/>
              <a:tabLst/>
              <a:defRPr sz="2000"/>
            </a:lvl4pPr>
            <a:lvl5pPr marL="2049463" indent="-220663">
              <a:buClr>
                <a:srgbClr val="333167"/>
              </a:buClr>
              <a:buFont typeface="Arial" panose="020B0604020202020204" pitchFamily="34" charset="0"/>
              <a:buChar char="•"/>
              <a:tabLst/>
              <a:defRPr sz="2000"/>
            </a:lvl5pPr>
          </a:lstStyle>
          <a:p>
            <a:pPr lvl="0"/>
            <a:r>
              <a:rPr lang="en-GB" dirty="0"/>
              <a:t>Text here</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919422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8A2AFE3-2157-25E3-C0A8-73B5643AE324}"/>
              </a:ext>
            </a:extLst>
          </p:cNvPr>
          <p:cNvSpPr/>
          <p:nvPr userDrawn="1"/>
        </p:nvSpPr>
        <p:spPr>
          <a:xfrm>
            <a:off x="0" y="0"/>
            <a:ext cx="12192000" cy="6858000"/>
          </a:xfrm>
          <a:prstGeom prst="rect">
            <a:avLst/>
          </a:prstGeom>
          <a:solidFill>
            <a:srgbClr val="3331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516313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rgbClr val="2C3949"/>
        </a:solidFill>
        <a:effectLst/>
      </p:bgPr>
    </p:bg>
    <p:spTree>
      <p:nvGrpSpPr>
        <p:cNvPr id="1" name="Shape 15"/>
        <p:cNvGrpSpPr/>
        <p:nvPr/>
      </p:nvGrpSpPr>
      <p:grpSpPr>
        <a:xfrm>
          <a:off x="0" y="0"/>
          <a:ext cx="0" cy="0"/>
          <a:chOff x="0" y="0"/>
          <a:chExt cx="0" cy="0"/>
        </a:xfrm>
      </p:grpSpPr>
      <p:pic>
        <p:nvPicPr>
          <p:cNvPr id="16" name="Google Shape;16;p12"/>
          <p:cNvPicPr preferRelativeResize="0"/>
          <p:nvPr/>
        </p:nvPicPr>
        <p:blipFill rotWithShape="1">
          <a:blip r:embed="rId2">
            <a:alphaModFix/>
          </a:blip>
          <a:srcRect/>
          <a:stretch/>
        </p:blipFill>
        <p:spPr>
          <a:xfrm>
            <a:off x="0" y="0"/>
            <a:ext cx="12192000" cy="6857999"/>
          </a:xfrm>
          <a:prstGeom prst="rect">
            <a:avLst/>
          </a:prstGeom>
          <a:noFill/>
          <a:ln>
            <a:noFill/>
          </a:ln>
        </p:spPr>
      </p:pic>
      <p:sp>
        <p:nvSpPr>
          <p:cNvPr id="17" name="Google Shape;17;p12"/>
          <p:cNvSpPr txBox="1">
            <a:spLocks noGrp="1"/>
          </p:cNvSpPr>
          <p:nvPr>
            <p:ph type="ctrTitle"/>
          </p:nvPr>
        </p:nvSpPr>
        <p:spPr>
          <a:xfrm>
            <a:off x="5832388" y="692155"/>
            <a:ext cx="6359611" cy="2387600"/>
          </a:xfrm>
          <a:prstGeom prst="rect">
            <a:avLst/>
          </a:prstGeom>
          <a:noFill/>
          <a:ln>
            <a:noFill/>
          </a:ln>
        </p:spPr>
        <p:txBody>
          <a:bodyPr spcFirstLastPara="1" wrap="square" lIns="180000" tIns="180000" rIns="180000" bIns="180000" anchor="ctr" anchorCtr="0">
            <a:normAutofit/>
          </a:bodyPr>
          <a:lstStyle>
            <a:lvl1pPr lvl="0" algn="l">
              <a:lnSpc>
                <a:spcPct val="90000"/>
              </a:lnSpc>
              <a:spcBef>
                <a:spcPts val="0"/>
              </a:spcBef>
              <a:spcAft>
                <a:spcPts val="0"/>
              </a:spcAft>
              <a:buClr>
                <a:srgbClr val="BF4593"/>
              </a:buClr>
              <a:buSzPts val="6000"/>
              <a:buFont typeface="Calibri"/>
              <a:buNone/>
              <a:defRPr sz="6000">
                <a:solidFill>
                  <a:srgbClr val="BF459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12"/>
          <p:cNvSpPr txBox="1">
            <a:spLocks noGrp="1"/>
          </p:cNvSpPr>
          <p:nvPr>
            <p:ph type="subTitle" idx="1"/>
          </p:nvPr>
        </p:nvSpPr>
        <p:spPr>
          <a:xfrm>
            <a:off x="3918244" y="5502898"/>
            <a:ext cx="6359611" cy="809323"/>
          </a:xfrm>
          <a:prstGeom prst="rect">
            <a:avLst/>
          </a:prstGeom>
          <a:noFill/>
          <a:ln>
            <a:noFill/>
          </a:ln>
        </p:spPr>
        <p:txBody>
          <a:bodyPr spcFirstLastPara="1" wrap="square" lIns="180000" tIns="180000" rIns="180000" bIns="180000" anchor="ctr" anchorCtr="0">
            <a:normAutofit/>
          </a:bodyPr>
          <a:lstStyle>
            <a:lvl1pPr lvl="0" algn="l">
              <a:lnSpc>
                <a:spcPct val="90000"/>
              </a:lnSpc>
              <a:spcBef>
                <a:spcPts val="1000"/>
              </a:spcBef>
              <a:spcAft>
                <a:spcPts val="0"/>
              </a:spcAft>
              <a:buClr>
                <a:srgbClr val="2C3949"/>
              </a:buClr>
              <a:buSzPts val="2000"/>
              <a:buNone/>
              <a:defRPr sz="2000">
                <a:solidFill>
                  <a:srgbClr val="2C3949"/>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9" name="Google Shape;19;p12" descr="A picture containing text, aircraft&#10;&#10;Description automatically generated"/>
          <p:cNvPicPr preferRelativeResize="0"/>
          <p:nvPr/>
        </p:nvPicPr>
        <p:blipFill rotWithShape="1">
          <a:blip r:embed="rId3">
            <a:alphaModFix/>
          </a:blip>
          <a:srcRect/>
          <a:stretch/>
        </p:blipFill>
        <p:spPr>
          <a:xfrm>
            <a:off x="8363711" y="-743024"/>
            <a:ext cx="3828288" cy="2182200"/>
          </a:xfrm>
          <a:prstGeom prst="rect">
            <a:avLst/>
          </a:prstGeom>
          <a:noFill/>
          <a:ln>
            <a:noFill/>
          </a:ln>
        </p:spPr>
      </p:pic>
    </p:spTree>
    <p:extLst>
      <p:ext uri="{BB962C8B-B14F-4D97-AF65-F5344CB8AC3E}">
        <p14:creationId xmlns:p14="http://schemas.microsoft.com/office/powerpoint/2010/main" val="37069731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2_Title Slide">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F156BB8-0155-D8E4-59B4-983EE64D0CDF}"/>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46B4EF8-CA26-DB1D-FCBF-CC8D0716B939}"/>
              </a:ext>
            </a:extLst>
          </p:cNvPr>
          <p:cNvSpPr>
            <a:spLocks noGrp="1"/>
          </p:cNvSpPr>
          <p:nvPr>
            <p:ph type="ctrTitle" hasCustomPrompt="1"/>
          </p:nvPr>
        </p:nvSpPr>
        <p:spPr>
          <a:xfrm>
            <a:off x="3567953" y="2432180"/>
            <a:ext cx="8624046" cy="2387600"/>
          </a:xfrm>
          <a:noFill/>
          <a:ln>
            <a:noFill/>
          </a:ln>
        </p:spPr>
        <p:txBody>
          <a:bodyPr lIns="180000" tIns="180000" rIns="180000" bIns="180000" anchor="ctr" anchorCtr="0"/>
          <a:lstStyle>
            <a:lvl1pPr algn="l">
              <a:defRPr sz="6000">
                <a:solidFill>
                  <a:srgbClr val="2C3949"/>
                </a:solidFill>
              </a:defRPr>
            </a:lvl1pPr>
          </a:lstStyle>
          <a:p>
            <a:r>
              <a:rPr lang="en-GB"/>
              <a:t>Click to edit the break up page Master title style</a:t>
            </a:r>
            <a:endParaRPr lang="en-US"/>
          </a:p>
        </p:txBody>
      </p:sp>
      <p:sp>
        <p:nvSpPr>
          <p:cNvPr id="3" name="Subtitle 2">
            <a:extLst>
              <a:ext uri="{FF2B5EF4-FFF2-40B4-BE49-F238E27FC236}">
                <a16:creationId xmlns:a16="http://schemas.microsoft.com/office/drawing/2014/main" id="{6EAF7C40-1B3C-8AFA-DD0D-AA289D9A2BD1}"/>
              </a:ext>
            </a:extLst>
          </p:cNvPr>
          <p:cNvSpPr>
            <a:spLocks noGrp="1"/>
          </p:cNvSpPr>
          <p:nvPr>
            <p:ph type="subTitle" idx="1" hasCustomPrompt="1"/>
          </p:nvPr>
        </p:nvSpPr>
        <p:spPr>
          <a:xfrm>
            <a:off x="3567953" y="4937613"/>
            <a:ext cx="8386117" cy="698113"/>
          </a:xfrm>
          <a:noFill/>
          <a:ln>
            <a:noFill/>
          </a:ln>
        </p:spPr>
        <p:txBody>
          <a:bodyPr lIns="180000" tIns="180000" rIns="180000" bIns="180000"/>
          <a:lstStyle>
            <a:lvl1pPr marL="0" indent="0" algn="l">
              <a:buNone/>
              <a:defRPr sz="2400">
                <a:solidFill>
                  <a:srgbClr val="2C3949"/>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the break-up page subtitle</a:t>
            </a:r>
            <a:endParaRPr lang="en-US"/>
          </a:p>
        </p:txBody>
      </p:sp>
    </p:spTree>
    <p:extLst>
      <p:ext uri="{BB962C8B-B14F-4D97-AF65-F5344CB8AC3E}">
        <p14:creationId xmlns:p14="http://schemas.microsoft.com/office/powerpoint/2010/main" val="1131935044"/>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2_Title Slide">
  <p:cSld name="2_Title Slide">
    <p:bg>
      <p:bgPr>
        <a:solidFill>
          <a:schemeClr val="lt1"/>
        </a:solidFill>
        <a:effectLst/>
      </p:bgPr>
    </p:bg>
    <p:spTree>
      <p:nvGrpSpPr>
        <p:cNvPr id="1" name="Shape 20"/>
        <p:cNvGrpSpPr/>
        <p:nvPr/>
      </p:nvGrpSpPr>
      <p:grpSpPr>
        <a:xfrm>
          <a:off x="0" y="0"/>
          <a:ext cx="0" cy="0"/>
          <a:chOff x="0" y="0"/>
          <a:chExt cx="0" cy="0"/>
        </a:xfrm>
      </p:grpSpPr>
      <p:pic>
        <p:nvPicPr>
          <p:cNvPr id="21" name="Google Shape;21;p13"/>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2" name="Google Shape;22;p13"/>
          <p:cNvSpPr txBox="1">
            <a:spLocks noGrp="1"/>
          </p:cNvSpPr>
          <p:nvPr>
            <p:ph type="ctrTitle"/>
          </p:nvPr>
        </p:nvSpPr>
        <p:spPr>
          <a:xfrm>
            <a:off x="3567953" y="2432180"/>
            <a:ext cx="8624046" cy="2387600"/>
          </a:xfrm>
          <a:prstGeom prst="rect">
            <a:avLst/>
          </a:prstGeom>
          <a:noFill/>
          <a:ln>
            <a:noFill/>
          </a:ln>
        </p:spPr>
        <p:txBody>
          <a:bodyPr spcFirstLastPara="1" wrap="square" lIns="180000" tIns="180000" rIns="180000" bIns="180000" anchor="ctr" anchorCtr="0">
            <a:normAutofit/>
          </a:bodyPr>
          <a:lstStyle>
            <a:lvl1pPr lvl="0" algn="l">
              <a:lnSpc>
                <a:spcPct val="90000"/>
              </a:lnSpc>
              <a:spcBef>
                <a:spcPts val="0"/>
              </a:spcBef>
              <a:spcAft>
                <a:spcPts val="0"/>
              </a:spcAft>
              <a:buClr>
                <a:srgbClr val="2C3949"/>
              </a:buClr>
              <a:buSzPts val="6000"/>
              <a:buFont typeface="Calibri"/>
              <a:buNone/>
              <a:defRPr sz="6000">
                <a:solidFill>
                  <a:srgbClr val="2C3949"/>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3"/>
          <p:cNvSpPr txBox="1">
            <a:spLocks noGrp="1"/>
          </p:cNvSpPr>
          <p:nvPr>
            <p:ph type="subTitle" idx="1"/>
          </p:nvPr>
        </p:nvSpPr>
        <p:spPr>
          <a:xfrm>
            <a:off x="3567953" y="4937613"/>
            <a:ext cx="8386117" cy="698113"/>
          </a:xfrm>
          <a:prstGeom prst="rect">
            <a:avLst/>
          </a:prstGeom>
          <a:noFill/>
          <a:ln>
            <a:noFill/>
          </a:ln>
        </p:spPr>
        <p:txBody>
          <a:bodyPr spcFirstLastPara="1" wrap="square" lIns="180000" tIns="180000" rIns="180000" bIns="180000" anchor="t" anchorCtr="0">
            <a:normAutofit/>
          </a:bodyPr>
          <a:lstStyle>
            <a:lvl1pPr lvl="0" algn="l">
              <a:lnSpc>
                <a:spcPct val="90000"/>
              </a:lnSpc>
              <a:spcBef>
                <a:spcPts val="1000"/>
              </a:spcBef>
              <a:spcAft>
                <a:spcPts val="0"/>
              </a:spcAft>
              <a:buClr>
                <a:srgbClr val="2C3949"/>
              </a:buClr>
              <a:buSzPts val="2400"/>
              <a:buNone/>
              <a:defRPr sz="2400">
                <a:solidFill>
                  <a:srgbClr val="2C3949"/>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28612250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4"/>
        <p:cNvGrpSpPr/>
        <p:nvPr/>
      </p:nvGrpSpPr>
      <p:grpSpPr>
        <a:xfrm>
          <a:off x="0" y="0"/>
          <a:ext cx="0" cy="0"/>
          <a:chOff x="0" y="0"/>
          <a:chExt cx="0" cy="0"/>
        </a:xfrm>
      </p:grpSpPr>
      <p:pic>
        <p:nvPicPr>
          <p:cNvPr id="25" name="Google Shape;25;p14"/>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6" name="Google Shape;26;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14"/>
          <p:cNvSpPr txBox="1">
            <a:spLocks noGrp="1"/>
          </p:cNvSpPr>
          <p:nvPr>
            <p:ph type="body" idx="1"/>
          </p:nvPr>
        </p:nvSpPr>
        <p:spPr>
          <a:xfrm>
            <a:off x="838200" y="1825625"/>
            <a:ext cx="10515600" cy="3775797"/>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9809737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8"/>
        <p:cNvGrpSpPr/>
        <p:nvPr/>
      </p:nvGrpSpPr>
      <p:grpSpPr>
        <a:xfrm>
          <a:off x="0" y="0"/>
          <a:ext cx="0" cy="0"/>
          <a:chOff x="0" y="0"/>
          <a:chExt cx="0" cy="0"/>
        </a:xfrm>
      </p:grpSpPr>
      <p:pic>
        <p:nvPicPr>
          <p:cNvPr id="29" name="Google Shape;29;p15"/>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30" name="Google Shape;30;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5"/>
          <p:cNvSpPr txBox="1">
            <a:spLocks noGrp="1"/>
          </p:cNvSpPr>
          <p:nvPr>
            <p:ph type="body" idx="1"/>
          </p:nvPr>
        </p:nvSpPr>
        <p:spPr>
          <a:xfrm>
            <a:off x="838200" y="1825626"/>
            <a:ext cx="5181600" cy="362101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5"/>
          <p:cNvSpPr txBox="1">
            <a:spLocks noGrp="1"/>
          </p:cNvSpPr>
          <p:nvPr>
            <p:ph type="body" idx="2"/>
          </p:nvPr>
        </p:nvSpPr>
        <p:spPr>
          <a:xfrm>
            <a:off x="6172200" y="1825625"/>
            <a:ext cx="5181600" cy="362101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4012477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3_Title Slide">
  <p:cSld name="3_Title Slide">
    <p:bg>
      <p:bgPr>
        <a:solidFill>
          <a:srgbClr val="2C3949"/>
        </a:solidFill>
        <a:effectLst/>
      </p:bgPr>
    </p:bg>
    <p:spTree>
      <p:nvGrpSpPr>
        <p:cNvPr id="1" name="Shape 33"/>
        <p:cNvGrpSpPr/>
        <p:nvPr/>
      </p:nvGrpSpPr>
      <p:grpSpPr>
        <a:xfrm>
          <a:off x="0" y="0"/>
          <a:ext cx="0" cy="0"/>
          <a:chOff x="0" y="0"/>
          <a:chExt cx="0" cy="0"/>
        </a:xfrm>
      </p:grpSpPr>
      <p:pic>
        <p:nvPicPr>
          <p:cNvPr id="34" name="Google Shape;34;p16"/>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35" name="Google Shape;35;p16"/>
          <p:cNvSpPr>
            <a:spLocks noGrp="1"/>
          </p:cNvSpPr>
          <p:nvPr>
            <p:ph type="pic" idx="2"/>
          </p:nvPr>
        </p:nvSpPr>
        <p:spPr>
          <a:xfrm>
            <a:off x="838200" y="682580"/>
            <a:ext cx="10515600" cy="5318975"/>
          </a:xfrm>
          <a:prstGeom prst="rect">
            <a:avLst/>
          </a:prstGeom>
          <a:noFill/>
          <a:ln>
            <a:noFill/>
          </a:ln>
        </p:spPr>
      </p:sp>
    </p:spTree>
    <p:extLst>
      <p:ext uri="{BB962C8B-B14F-4D97-AF65-F5344CB8AC3E}">
        <p14:creationId xmlns:p14="http://schemas.microsoft.com/office/powerpoint/2010/main" val="16395621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1_Title Only">
  <p:cSld name="1_Title Only">
    <p:spTree>
      <p:nvGrpSpPr>
        <p:cNvPr id="1" name="Shape 36"/>
        <p:cNvGrpSpPr/>
        <p:nvPr/>
      </p:nvGrpSpPr>
      <p:grpSpPr>
        <a:xfrm>
          <a:off x="0" y="0"/>
          <a:ext cx="0" cy="0"/>
          <a:chOff x="0" y="0"/>
          <a:chExt cx="0" cy="0"/>
        </a:xfrm>
      </p:grpSpPr>
      <p:pic>
        <p:nvPicPr>
          <p:cNvPr id="37" name="Google Shape;37;p17"/>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38" name="Google Shape;38;p17"/>
          <p:cNvSpPr>
            <a:spLocks noGrp="1"/>
          </p:cNvSpPr>
          <p:nvPr>
            <p:ph type="chart" idx="2"/>
          </p:nvPr>
        </p:nvSpPr>
        <p:spPr>
          <a:xfrm>
            <a:off x="838199" y="618186"/>
            <a:ext cx="10515599" cy="5357611"/>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0144267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9"/>
        <p:cNvGrpSpPr/>
        <p:nvPr/>
      </p:nvGrpSpPr>
      <p:grpSpPr>
        <a:xfrm>
          <a:off x="0" y="0"/>
          <a:ext cx="0" cy="0"/>
          <a:chOff x="0" y="0"/>
          <a:chExt cx="0" cy="0"/>
        </a:xfrm>
      </p:grpSpPr>
      <p:pic>
        <p:nvPicPr>
          <p:cNvPr id="40" name="Google Shape;40;p18"/>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1" name="Google Shape;41;p1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8"/>
          <p:cNvSpPr txBox="1">
            <a:spLocks noGrp="1"/>
          </p:cNvSpPr>
          <p:nvPr>
            <p:ph type="body" idx="2"/>
          </p:nvPr>
        </p:nvSpPr>
        <p:spPr>
          <a:xfrm>
            <a:off x="839788" y="2505075"/>
            <a:ext cx="5157787" cy="359755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8"/>
          <p:cNvSpPr txBox="1">
            <a:spLocks noGrp="1"/>
          </p:cNvSpPr>
          <p:nvPr>
            <p:ph type="body" idx="4"/>
          </p:nvPr>
        </p:nvSpPr>
        <p:spPr>
          <a:xfrm>
            <a:off x="6172200" y="2505075"/>
            <a:ext cx="5183188" cy="359755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3387527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46"/>
        <p:cNvGrpSpPr/>
        <p:nvPr/>
      </p:nvGrpSpPr>
      <p:grpSpPr>
        <a:xfrm>
          <a:off x="0" y="0"/>
          <a:ext cx="0" cy="0"/>
          <a:chOff x="0" y="0"/>
          <a:chExt cx="0" cy="0"/>
        </a:xfrm>
      </p:grpSpPr>
      <p:pic>
        <p:nvPicPr>
          <p:cNvPr id="47" name="Google Shape;47;p19"/>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8" name="Google Shape;48;p1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 name="Google Shape;49;p1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0" name="Google Shape;50;p1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extLst>
      <p:ext uri="{BB962C8B-B14F-4D97-AF65-F5344CB8AC3E}">
        <p14:creationId xmlns:p14="http://schemas.microsoft.com/office/powerpoint/2010/main" val="21749432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51"/>
        <p:cNvGrpSpPr/>
        <p:nvPr/>
      </p:nvGrpSpPr>
      <p:grpSpPr>
        <a:xfrm>
          <a:off x="0" y="0"/>
          <a:ext cx="0" cy="0"/>
          <a:chOff x="0" y="0"/>
          <a:chExt cx="0" cy="0"/>
        </a:xfrm>
      </p:grpSpPr>
      <p:pic>
        <p:nvPicPr>
          <p:cNvPr id="52" name="Google Shape;52;p20"/>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3" name="Google Shape;53;p2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20"/>
          <p:cNvSpPr>
            <a:spLocks noGrp="1"/>
          </p:cNvSpPr>
          <p:nvPr>
            <p:ph type="pic" idx="2"/>
          </p:nvPr>
        </p:nvSpPr>
        <p:spPr>
          <a:xfrm>
            <a:off x="5183188" y="987425"/>
            <a:ext cx="6172200" cy="4873625"/>
          </a:xfrm>
          <a:prstGeom prst="rect">
            <a:avLst/>
          </a:prstGeom>
          <a:noFill/>
          <a:ln>
            <a:noFill/>
          </a:ln>
        </p:spPr>
      </p:sp>
      <p:sp>
        <p:nvSpPr>
          <p:cNvPr id="55" name="Google Shape;55;p2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extLst>
      <p:ext uri="{BB962C8B-B14F-4D97-AF65-F5344CB8AC3E}">
        <p14:creationId xmlns:p14="http://schemas.microsoft.com/office/powerpoint/2010/main" val="762559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p:cSld name="Title Only">
    <p:bg>
      <p:bgPr>
        <a:solidFill>
          <a:schemeClr val="lt1"/>
        </a:solidFill>
        <a:effectLst/>
      </p:bgPr>
    </p:bg>
    <p:spTree>
      <p:nvGrpSpPr>
        <p:cNvPr id="1" name="Shape 56"/>
        <p:cNvGrpSpPr/>
        <p:nvPr/>
      </p:nvGrpSpPr>
      <p:grpSpPr>
        <a:xfrm>
          <a:off x="0" y="0"/>
          <a:ext cx="0" cy="0"/>
          <a:chOff x="0" y="0"/>
          <a:chExt cx="0" cy="0"/>
        </a:xfrm>
      </p:grpSpPr>
      <p:pic>
        <p:nvPicPr>
          <p:cNvPr id="57" name="Google Shape;57;p21"/>
          <p:cNvPicPr preferRelativeResize="0"/>
          <p:nvPr/>
        </p:nvPicPr>
        <p:blipFill rotWithShape="1">
          <a:blip r:embed="rId2">
            <a:alphaModFix/>
          </a:blip>
          <a:srcRect/>
          <a:stretch/>
        </p:blipFill>
        <p:spPr>
          <a:xfrm>
            <a:off x="0" y="0"/>
            <a:ext cx="12192000" cy="6858000"/>
          </a:xfrm>
          <a:prstGeom prst="rect">
            <a:avLst/>
          </a:prstGeom>
          <a:noFill/>
          <a:ln>
            <a:noFill/>
          </a:ln>
        </p:spPr>
      </p:pic>
    </p:spTree>
    <p:extLst>
      <p:ext uri="{BB962C8B-B14F-4D97-AF65-F5344CB8AC3E}">
        <p14:creationId xmlns:p14="http://schemas.microsoft.com/office/powerpoint/2010/main" val="18196976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over slide 3">
  <p:cSld name="Cover slide 3">
    <p:spTree>
      <p:nvGrpSpPr>
        <p:cNvPr id="1" name="Shape 58"/>
        <p:cNvGrpSpPr/>
        <p:nvPr/>
      </p:nvGrpSpPr>
      <p:grpSpPr>
        <a:xfrm>
          <a:off x="0" y="0"/>
          <a:ext cx="0" cy="0"/>
          <a:chOff x="0" y="0"/>
          <a:chExt cx="0" cy="0"/>
        </a:xfrm>
      </p:grpSpPr>
      <p:pic>
        <p:nvPicPr>
          <p:cNvPr id="59" name="Google Shape;59;p22"/>
          <p:cNvPicPr preferRelativeResize="0"/>
          <p:nvPr/>
        </p:nvPicPr>
        <p:blipFill rotWithShape="1">
          <a:blip r:embed="rId2">
            <a:alphaModFix/>
          </a:blip>
          <a:srcRect/>
          <a:stretch/>
        </p:blipFill>
        <p:spPr>
          <a:xfrm>
            <a:off x="5099052" y="2668589"/>
            <a:ext cx="7080249" cy="3984625"/>
          </a:xfrm>
          <a:prstGeom prst="rect">
            <a:avLst/>
          </a:prstGeom>
          <a:noFill/>
          <a:ln>
            <a:noFill/>
          </a:ln>
        </p:spPr>
      </p:pic>
      <p:sp>
        <p:nvSpPr>
          <p:cNvPr id="60" name="Google Shape;60;p22"/>
          <p:cNvSpPr txBox="1">
            <a:spLocks noGrp="1"/>
          </p:cNvSpPr>
          <p:nvPr>
            <p:ph type="ctrTitle"/>
          </p:nvPr>
        </p:nvSpPr>
        <p:spPr>
          <a:xfrm>
            <a:off x="914400" y="1437480"/>
            <a:ext cx="7696200" cy="130048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663E"/>
              </a:buClr>
              <a:buSzPts val="4400"/>
              <a:buFont typeface="Calibri"/>
              <a:buNone/>
              <a:defRPr sz="4400" b="1">
                <a:solidFill>
                  <a:srgbClr val="00663E"/>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22"/>
          <p:cNvSpPr txBox="1">
            <a:spLocks noGrp="1"/>
          </p:cNvSpPr>
          <p:nvPr>
            <p:ph type="subTitle" idx="1"/>
          </p:nvPr>
        </p:nvSpPr>
        <p:spPr>
          <a:xfrm>
            <a:off x="914400" y="3011627"/>
            <a:ext cx="4383315" cy="1300481"/>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rgbClr val="3E444F"/>
              </a:buClr>
              <a:buSzPts val="2400"/>
              <a:buNone/>
              <a:defRPr sz="2400">
                <a:solidFill>
                  <a:srgbClr val="3E444F"/>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62" name="Google Shape;62;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Calibri"/>
                <a:ea typeface="Calibri"/>
                <a:cs typeface="Calibri"/>
                <a:sym typeface="Calibri"/>
              </a:defRPr>
            </a:lvl1pPr>
            <a:lvl2pPr marL="0" marR="0" lvl="1" indent="0" algn="r">
              <a:spcBef>
                <a:spcPts val="0"/>
              </a:spcBef>
              <a:buNone/>
              <a:defRPr sz="1200" b="0" i="0" u="none" strike="noStrike" cap="none">
                <a:solidFill>
                  <a:srgbClr val="888888"/>
                </a:solidFill>
                <a:latin typeface="Calibri"/>
                <a:ea typeface="Calibri"/>
                <a:cs typeface="Calibri"/>
                <a:sym typeface="Calibri"/>
              </a:defRPr>
            </a:lvl2pPr>
            <a:lvl3pPr marL="0" marR="0" lvl="2" indent="0" algn="r">
              <a:spcBef>
                <a:spcPts val="0"/>
              </a:spcBef>
              <a:buNone/>
              <a:defRPr sz="1200" b="0" i="0" u="none" strike="noStrike" cap="none">
                <a:solidFill>
                  <a:srgbClr val="888888"/>
                </a:solidFill>
                <a:latin typeface="Calibri"/>
                <a:ea typeface="Calibri"/>
                <a:cs typeface="Calibri"/>
                <a:sym typeface="Calibri"/>
              </a:defRPr>
            </a:lvl3pPr>
            <a:lvl4pPr marL="0" marR="0" lvl="3" indent="0" algn="r">
              <a:spcBef>
                <a:spcPts val="0"/>
              </a:spcBef>
              <a:buNone/>
              <a:defRPr sz="1200" b="0" i="0" u="none" strike="noStrike" cap="none">
                <a:solidFill>
                  <a:srgbClr val="888888"/>
                </a:solidFill>
                <a:latin typeface="Calibri"/>
                <a:ea typeface="Calibri"/>
                <a:cs typeface="Calibri"/>
                <a:sym typeface="Calibri"/>
              </a:defRPr>
            </a:lvl4pPr>
            <a:lvl5pPr marL="0" marR="0" lvl="4" indent="0" algn="r">
              <a:spcBef>
                <a:spcPts val="0"/>
              </a:spcBef>
              <a:buNone/>
              <a:defRPr sz="1200" b="0" i="0" u="none" strike="noStrike" cap="none">
                <a:solidFill>
                  <a:srgbClr val="888888"/>
                </a:solidFill>
                <a:latin typeface="Calibri"/>
                <a:ea typeface="Calibri"/>
                <a:cs typeface="Calibri"/>
                <a:sym typeface="Calibri"/>
              </a:defRPr>
            </a:lvl5pPr>
            <a:lvl6pPr marL="0" marR="0" lvl="5" indent="0" algn="r">
              <a:spcBef>
                <a:spcPts val="0"/>
              </a:spcBef>
              <a:buNone/>
              <a:defRPr sz="1200" b="0" i="0" u="none" strike="noStrike" cap="none">
                <a:solidFill>
                  <a:srgbClr val="888888"/>
                </a:solidFill>
                <a:latin typeface="Calibri"/>
                <a:ea typeface="Calibri"/>
                <a:cs typeface="Calibri"/>
                <a:sym typeface="Calibri"/>
              </a:defRPr>
            </a:lvl6pPr>
            <a:lvl7pPr marL="0" marR="0" lvl="6" indent="0" algn="r">
              <a:spcBef>
                <a:spcPts val="0"/>
              </a:spcBef>
              <a:buNone/>
              <a:defRPr sz="1200" b="0" i="0" u="none" strike="noStrike" cap="none">
                <a:solidFill>
                  <a:srgbClr val="888888"/>
                </a:solidFill>
                <a:latin typeface="Calibri"/>
                <a:ea typeface="Calibri"/>
                <a:cs typeface="Calibri"/>
                <a:sym typeface="Calibri"/>
              </a:defRPr>
            </a:lvl7pPr>
            <a:lvl8pPr marL="0" marR="0" lvl="7" indent="0" algn="r">
              <a:spcBef>
                <a:spcPts val="0"/>
              </a:spcBef>
              <a:buNone/>
              <a:defRPr sz="1200" b="0" i="0" u="none" strike="noStrike" cap="none">
                <a:solidFill>
                  <a:srgbClr val="888888"/>
                </a:solidFill>
                <a:latin typeface="Calibri"/>
                <a:ea typeface="Calibri"/>
                <a:cs typeface="Calibri"/>
                <a:sym typeface="Calibri"/>
              </a:defRPr>
            </a:lvl8pPr>
            <a:lvl9pPr marL="0" marR="0" lvl="8" indent="0" algn="r">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AU"/>
              <a:t>‹#›</a:t>
            </a:fld>
            <a:endParaRPr/>
          </a:p>
        </p:txBody>
      </p:sp>
    </p:spTree>
    <p:extLst>
      <p:ext uri="{BB962C8B-B14F-4D97-AF65-F5344CB8AC3E}">
        <p14:creationId xmlns:p14="http://schemas.microsoft.com/office/powerpoint/2010/main" val="15005525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48890B4-4F45-5539-0967-6FC4CC35CA77}"/>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BB0927-170D-DD89-D62C-F626A820AE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F0E11E4-0EF3-4E7E-CF17-C1745DEB95F3}"/>
              </a:ext>
            </a:extLst>
          </p:cNvPr>
          <p:cNvSpPr>
            <a:spLocks noGrp="1"/>
          </p:cNvSpPr>
          <p:nvPr>
            <p:ph idx="1"/>
          </p:nvPr>
        </p:nvSpPr>
        <p:spPr>
          <a:xfrm>
            <a:off x="838200" y="1825625"/>
            <a:ext cx="10515600" cy="37757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1077318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over slide 2">
  <p:cSld name="Cover slide 2">
    <p:bg>
      <p:bgPr>
        <a:solidFill>
          <a:srgbClr val="EAEBEC"/>
        </a:solidFill>
        <a:effectLst/>
      </p:bgPr>
    </p:bg>
    <p:spTree>
      <p:nvGrpSpPr>
        <p:cNvPr id="1" name="Shape 65"/>
        <p:cNvGrpSpPr/>
        <p:nvPr/>
      </p:nvGrpSpPr>
      <p:grpSpPr>
        <a:xfrm>
          <a:off x="0" y="0"/>
          <a:ext cx="0" cy="0"/>
          <a:chOff x="0" y="0"/>
          <a:chExt cx="0" cy="0"/>
        </a:xfrm>
      </p:grpSpPr>
      <p:pic>
        <p:nvPicPr>
          <p:cNvPr id="66" name="Google Shape;66;p23"/>
          <p:cNvPicPr preferRelativeResize="0"/>
          <p:nvPr/>
        </p:nvPicPr>
        <p:blipFill rotWithShape="1">
          <a:blip r:embed="rId2">
            <a:alphaModFix/>
          </a:blip>
          <a:srcRect/>
          <a:stretch/>
        </p:blipFill>
        <p:spPr>
          <a:xfrm>
            <a:off x="-1204384" y="436563"/>
            <a:ext cx="11573935" cy="6513512"/>
          </a:xfrm>
          <a:prstGeom prst="rect">
            <a:avLst/>
          </a:prstGeom>
          <a:noFill/>
          <a:ln>
            <a:noFill/>
          </a:ln>
        </p:spPr>
      </p:pic>
      <p:sp>
        <p:nvSpPr>
          <p:cNvPr id="67" name="Google Shape;67;p23"/>
          <p:cNvSpPr txBox="1">
            <a:spLocks noGrp="1"/>
          </p:cNvSpPr>
          <p:nvPr>
            <p:ph type="ctrTitle"/>
          </p:nvPr>
        </p:nvSpPr>
        <p:spPr>
          <a:xfrm>
            <a:off x="914400" y="1960879"/>
            <a:ext cx="7696200" cy="130048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3E444F"/>
              </a:buClr>
              <a:buSzPts val="4400"/>
              <a:buFont typeface="Calibri"/>
              <a:buNone/>
              <a:defRPr sz="4400" b="1">
                <a:solidFill>
                  <a:srgbClr val="3E444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23"/>
          <p:cNvSpPr txBox="1">
            <a:spLocks noGrp="1"/>
          </p:cNvSpPr>
          <p:nvPr>
            <p:ph type="subTitle" idx="1"/>
          </p:nvPr>
        </p:nvSpPr>
        <p:spPr>
          <a:xfrm>
            <a:off x="914400" y="3515362"/>
            <a:ext cx="8649547" cy="650239"/>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rgbClr val="00663E"/>
              </a:buClr>
              <a:buSzPts val="2400"/>
              <a:buNone/>
              <a:defRPr sz="2400">
                <a:solidFill>
                  <a:srgbClr val="00663E"/>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69" name="Google Shape;69;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888888"/>
                </a:solidFill>
                <a:latin typeface="Calibri"/>
                <a:ea typeface="Calibri"/>
                <a:cs typeface="Calibri"/>
                <a:sym typeface="Calibri"/>
              </a:defRPr>
            </a:lvl1pPr>
            <a:lvl2pPr marL="0" marR="0" lvl="1" indent="0" algn="r">
              <a:spcBef>
                <a:spcPts val="0"/>
              </a:spcBef>
              <a:buNone/>
              <a:defRPr sz="1200" b="0" i="0" u="none" strike="noStrike" cap="none">
                <a:solidFill>
                  <a:srgbClr val="888888"/>
                </a:solidFill>
                <a:latin typeface="Calibri"/>
                <a:ea typeface="Calibri"/>
                <a:cs typeface="Calibri"/>
                <a:sym typeface="Calibri"/>
              </a:defRPr>
            </a:lvl2pPr>
            <a:lvl3pPr marL="0" marR="0" lvl="2" indent="0" algn="r">
              <a:spcBef>
                <a:spcPts val="0"/>
              </a:spcBef>
              <a:buNone/>
              <a:defRPr sz="1200" b="0" i="0" u="none" strike="noStrike" cap="none">
                <a:solidFill>
                  <a:srgbClr val="888888"/>
                </a:solidFill>
                <a:latin typeface="Calibri"/>
                <a:ea typeface="Calibri"/>
                <a:cs typeface="Calibri"/>
                <a:sym typeface="Calibri"/>
              </a:defRPr>
            </a:lvl3pPr>
            <a:lvl4pPr marL="0" marR="0" lvl="3" indent="0" algn="r">
              <a:spcBef>
                <a:spcPts val="0"/>
              </a:spcBef>
              <a:buNone/>
              <a:defRPr sz="1200" b="0" i="0" u="none" strike="noStrike" cap="none">
                <a:solidFill>
                  <a:srgbClr val="888888"/>
                </a:solidFill>
                <a:latin typeface="Calibri"/>
                <a:ea typeface="Calibri"/>
                <a:cs typeface="Calibri"/>
                <a:sym typeface="Calibri"/>
              </a:defRPr>
            </a:lvl4pPr>
            <a:lvl5pPr marL="0" marR="0" lvl="4" indent="0" algn="r">
              <a:spcBef>
                <a:spcPts val="0"/>
              </a:spcBef>
              <a:buNone/>
              <a:defRPr sz="1200" b="0" i="0" u="none" strike="noStrike" cap="none">
                <a:solidFill>
                  <a:srgbClr val="888888"/>
                </a:solidFill>
                <a:latin typeface="Calibri"/>
                <a:ea typeface="Calibri"/>
                <a:cs typeface="Calibri"/>
                <a:sym typeface="Calibri"/>
              </a:defRPr>
            </a:lvl5pPr>
            <a:lvl6pPr marL="0" marR="0" lvl="5" indent="0" algn="r">
              <a:spcBef>
                <a:spcPts val="0"/>
              </a:spcBef>
              <a:buNone/>
              <a:defRPr sz="1200" b="0" i="0" u="none" strike="noStrike" cap="none">
                <a:solidFill>
                  <a:srgbClr val="888888"/>
                </a:solidFill>
                <a:latin typeface="Calibri"/>
                <a:ea typeface="Calibri"/>
                <a:cs typeface="Calibri"/>
                <a:sym typeface="Calibri"/>
              </a:defRPr>
            </a:lvl6pPr>
            <a:lvl7pPr marL="0" marR="0" lvl="6" indent="0" algn="r">
              <a:spcBef>
                <a:spcPts val="0"/>
              </a:spcBef>
              <a:buNone/>
              <a:defRPr sz="1200" b="0" i="0" u="none" strike="noStrike" cap="none">
                <a:solidFill>
                  <a:srgbClr val="888888"/>
                </a:solidFill>
                <a:latin typeface="Calibri"/>
                <a:ea typeface="Calibri"/>
                <a:cs typeface="Calibri"/>
                <a:sym typeface="Calibri"/>
              </a:defRPr>
            </a:lvl7pPr>
            <a:lvl8pPr marL="0" marR="0" lvl="7" indent="0" algn="r">
              <a:spcBef>
                <a:spcPts val="0"/>
              </a:spcBef>
              <a:buNone/>
              <a:defRPr sz="1200" b="0" i="0" u="none" strike="noStrike" cap="none">
                <a:solidFill>
                  <a:srgbClr val="888888"/>
                </a:solidFill>
                <a:latin typeface="Calibri"/>
                <a:ea typeface="Calibri"/>
                <a:cs typeface="Calibri"/>
                <a:sym typeface="Calibri"/>
              </a:defRPr>
            </a:lvl8pPr>
            <a:lvl9pPr marL="0" marR="0" lvl="8" indent="0" algn="r">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AU"/>
              <a:t>‹#›</a:t>
            </a:fld>
            <a:endParaRPr/>
          </a:p>
        </p:txBody>
      </p:sp>
    </p:spTree>
    <p:extLst>
      <p:ext uri="{BB962C8B-B14F-4D97-AF65-F5344CB8AC3E}">
        <p14:creationId xmlns:p14="http://schemas.microsoft.com/office/powerpoint/2010/main" val="19802970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Acknowledgement of Country">
  <p:cSld name="Acknowledgement of Country">
    <p:spTree>
      <p:nvGrpSpPr>
        <p:cNvPr id="1" name="Shape 72"/>
        <p:cNvGrpSpPr/>
        <p:nvPr/>
      </p:nvGrpSpPr>
      <p:grpSpPr>
        <a:xfrm>
          <a:off x="0" y="0"/>
          <a:ext cx="0" cy="0"/>
          <a:chOff x="0" y="0"/>
          <a:chExt cx="0" cy="0"/>
        </a:xfrm>
      </p:grpSpPr>
      <p:pic>
        <p:nvPicPr>
          <p:cNvPr id="73" name="Google Shape;73;p24" descr="A person and person with white paint on their face  AI-generated content may be incorrect."/>
          <p:cNvPicPr preferRelativeResize="0"/>
          <p:nvPr/>
        </p:nvPicPr>
        <p:blipFill rotWithShape="1">
          <a:blip r:embed="rId2">
            <a:alphaModFix/>
          </a:blip>
          <a:srcRect/>
          <a:stretch/>
        </p:blipFill>
        <p:spPr>
          <a:xfrm>
            <a:off x="-158933" y="-970572"/>
            <a:ext cx="12387509" cy="8258339"/>
          </a:xfrm>
          <a:prstGeom prst="rect">
            <a:avLst/>
          </a:prstGeom>
          <a:noFill/>
          <a:ln>
            <a:noFill/>
          </a:ln>
        </p:spPr>
      </p:pic>
      <p:sp>
        <p:nvSpPr>
          <p:cNvPr id="74" name="Google Shape;74;p24"/>
          <p:cNvSpPr txBox="1"/>
          <p:nvPr/>
        </p:nvSpPr>
        <p:spPr>
          <a:xfrm>
            <a:off x="9608458" y="0"/>
            <a:ext cx="2583543" cy="215444"/>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AU" sz="800" b="0" i="0" u="none" strike="noStrike" cap="none">
                <a:solidFill>
                  <a:schemeClr val="lt1"/>
                </a:solidFill>
                <a:latin typeface="Arial"/>
                <a:ea typeface="Arial"/>
                <a:cs typeface="Arial"/>
                <a:sym typeface="Arial"/>
              </a:rPr>
              <a:t>CRICOS: 00233E | TEQSA: PRV12076 </a:t>
            </a:r>
            <a:endParaRPr sz="800" b="0" i="0" u="none" strike="noStrike" cap="none">
              <a:solidFill>
                <a:schemeClr val="lt1"/>
              </a:solidFill>
              <a:latin typeface="Arial"/>
              <a:ea typeface="Arial"/>
              <a:cs typeface="Arial"/>
              <a:sym typeface="Arial"/>
            </a:endParaRPr>
          </a:p>
        </p:txBody>
      </p:sp>
      <p:sp>
        <p:nvSpPr>
          <p:cNvPr id="75" name="Google Shape;75;p24"/>
          <p:cNvSpPr/>
          <p:nvPr/>
        </p:nvSpPr>
        <p:spPr>
          <a:xfrm>
            <a:off x="5855234" y="3926319"/>
            <a:ext cx="6373342" cy="2857708"/>
          </a:xfrm>
          <a:prstGeom prst="rect">
            <a:avLst/>
          </a:prstGeom>
          <a:solidFill>
            <a:srgbClr val="33316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0" i="0" u="none" strike="noStrike" cap="none">
              <a:solidFill>
                <a:schemeClr val="lt1"/>
              </a:solidFill>
              <a:latin typeface="Calibri"/>
              <a:ea typeface="Calibri"/>
              <a:cs typeface="Calibri"/>
              <a:sym typeface="Calibri"/>
            </a:endParaRPr>
          </a:p>
        </p:txBody>
      </p:sp>
      <p:sp>
        <p:nvSpPr>
          <p:cNvPr id="76" name="Google Shape;76;p24"/>
          <p:cNvSpPr txBox="1"/>
          <p:nvPr/>
        </p:nvSpPr>
        <p:spPr>
          <a:xfrm>
            <a:off x="5855234" y="4656705"/>
            <a:ext cx="6373342" cy="2208116"/>
          </a:xfrm>
          <a:prstGeom prst="rect">
            <a:avLst/>
          </a:prstGeom>
          <a:solidFill>
            <a:schemeClr val="lt1"/>
          </a:solidFill>
          <a:ln>
            <a:noFill/>
          </a:ln>
          <a:effectLst>
            <a:outerShdw blurRad="190500" dist="38100" dir="13500000" algn="br" rotWithShape="0">
              <a:srgbClr val="000000">
                <a:alpha val="14902"/>
              </a:srgbClr>
            </a:outerShdw>
          </a:effectLst>
        </p:spPr>
        <p:txBody>
          <a:bodyPr spcFirstLastPara="1" wrap="square" lIns="324000" tIns="240000" rIns="240000" bIns="240000" anchor="t" anchorCtr="0">
            <a:noAutofit/>
          </a:bodyPr>
          <a:lstStyle/>
          <a:p>
            <a:pPr marL="0" marR="0" lvl="0" indent="0" algn="l" rtl="0">
              <a:lnSpc>
                <a:spcPct val="110000"/>
              </a:lnSpc>
              <a:spcBef>
                <a:spcPts val="0"/>
              </a:spcBef>
              <a:spcAft>
                <a:spcPts val="0"/>
              </a:spcAft>
              <a:buClr>
                <a:schemeClr val="dk1"/>
              </a:buClr>
              <a:buSzPts val="2133"/>
              <a:buFont typeface="Arial"/>
              <a:buNone/>
            </a:pPr>
            <a:r>
              <a:rPr lang="en-AU" sz="2133" b="0" i="0" u="none" strike="noStrike" cap="none">
                <a:solidFill>
                  <a:schemeClr val="dk1"/>
                </a:solidFill>
                <a:latin typeface="Arial"/>
                <a:ea typeface="Arial"/>
                <a:cs typeface="Arial"/>
                <a:sym typeface="Arial"/>
              </a:rPr>
              <a:t>Griffith University acknowledges the people</a:t>
            </a:r>
            <a:br>
              <a:rPr lang="en-AU" sz="2133" b="0" i="0" u="none" strike="noStrike" cap="none">
                <a:solidFill>
                  <a:schemeClr val="dk1"/>
                </a:solidFill>
                <a:latin typeface="Arial"/>
                <a:ea typeface="Arial"/>
                <a:cs typeface="Arial"/>
                <a:sym typeface="Arial"/>
              </a:rPr>
            </a:br>
            <a:r>
              <a:rPr lang="en-AU" sz="2133" b="0" i="0" u="none" strike="noStrike" cap="none">
                <a:solidFill>
                  <a:schemeClr val="dk1"/>
                </a:solidFill>
                <a:latin typeface="Arial"/>
                <a:ea typeface="Arial"/>
                <a:cs typeface="Arial"/>
                <a:sym typeface="Arial"/>
              </a:rPr>
              <a:t>who are the traditional custodians of the land.</a:t>
            </a:r>
            <a:br>
              <a:rPr lang="en-AU" sz="2133" b="0" i="0" u="none" strike="noStrike" cap="none">
                <a:solidFill>
                  <a:schemeClr val="dk1"/>
                </a:solidFill>
                <a:latin typeface="Arial"/>
                <a:ea typeface="Arial"/>
                <a:cs typeface="Arial"/>
                <a:sym typeface="Arial"/>
              </a:rPr>
            </a:br>
            <a:r>
              <a:rPr lang="en-AU" sz="2133" b="0" i="0" u="none" strike="noStrike" cap="none">
                <a:solidFill>
                  <a:schemeClr val="dk1"/>
                </a:solidFill>
                <a:latin typeface="Arial"/>
                <a:ea typeface="Arial"/>
                <a:cs typeface="Arial"/>
                <a:sym typeface="Arial"/>
              </a:rPr>
              <a:t>We pay respect to the Elders, past and present,</a:t>
            </a:r>
            <a:br>
              <a:rPr lang="en-AU" sz="2133" b="0" i="0" u="none" strike="noStrike" cap="none">
                <a:solidFill>
                  <a:schemeClr val="dk1"/>
                </a:solidFill>
                <a:latin typeface="Arial"/>
                <a:ea typeface="Arial"/>
                <a:cs typeface="Arial"/>
                <a:sym typeface="Arial"/>
              </a:rPr>
            </a:br>
            <a:r>
              <a:rPr lang="en-AU" sz="2133" b="0" i="0" u="none" strike="noStrike" cap="none">
                <a:solidFill>
                  <a:schemeClr val="dk1"/>
                </a:solidFill>
                <a:latin typeface="Arial"/>
                <a:ea typeface="Arial"/>
                <a:cs typeface="Arial"/>
                <a:sym typeface="Arial"/>
              </a:rPr>
              <a:t>and extend that respect to all Aboriginal and</a:t>
            </a:r>
            <a:br>
              <a:rPr lang="en-AU" sz="2133" b="0" i="0" u="none" strike="noStrike" cap="none">
                <a:solidFill>
                  <a:schemeClr val="dk1"/>
                </a:solidFill>
                <a:latin typeface="Arial"/>
                <a:ea typeface="Arial"/>
                <a:cs typeface="Arial"/>
                <a:sym typeface="Arial"/>
              </a:rPr>
            </a:br>
            <a:r>
              <a:rPr lang="en-AU" sz="2133" b="0" i="0" u="none" strike="noStrike" cap="none">
                <a:solidFill>
                  <a:schemeClr val="dk1"/>
                </a:solidFill>
                <a:latin typeface="Arial"/>
                <a:ea typeface="Arial"/>
                <a:cs typeface="Arial"/>
                <a:sym typeface="Arial"/>
              </a:rPr>
              <a:t>Torres Strait Islander peoples.</a:t>
            </a:r>
            <a:endParaRPr/>
          </a:p>
        </p:txBody>
      </p:sp>
      <p:sp>
        <p:nvSpPr>
          <p:cNvPr id="77" name="Google Shape;77;p24"/>
          <p:cNvSpPr txBox="1">
            <a:spLocks noGrp="1"/>
          </p:cNvSpPr>
          <p:nvPr>
            <p:ph type="title"/>
          </p:nvPr>
        </p:nvSpPr>
        <p:spPr>
          <a:xfrm>
            <a:off x="6016752" y="4055082"/>
            <a:ext cx="6035340" cy="551565"/>
          </a:xfrm>
          <a:prstGeom prst="rect">
            <a:avLst/>
          </a:prstGeom>
          <a:noFill/>
          <a:ln>
            <a:noFill/>
          </a:ln>
        </p:spPr>
        <p:txBody>
          <a:bodyPr spcFirstLastPara="1" wrap="square" lIns="180000" tIns="125975" rIns="180000" bIns="180000" anchor="ctr" anchorCtr="0">
            <a:normAutofit/>
          </a:bodyPr>
          <a:lstStyle>
            <a:lvl1pPr lvl="0" algn="l">
              <a:lnSpc>
                <a:spcPct val="90000"/>
              </a:lnSpc>
              <a:spcBef>
                <a:spcPts val="0"/>
              </a:spcBef>
              <a:spcAft>
                <a:spcPts val="0"/>
              </a:spcAft>
              <a:buClr>
                <a:schemeClr val="lt1"/>
              </a:buClr>
              <a:buSzPts val="2400"/>
              <a:buFont typeface="Arial"/>
              <a:buNone/>
              <a:defRPr sz="24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24"/>
          <p:cNvSpPr/>
          <p:nvPr/>
        </p:nvSpPr>
        <p:spPr>
          <a:xfrm>
            <a:off x="10280275" y="3768903"/>
            <a:ext cx="330200" cy="330200"/>
          </a:xfrm>
          <a:prstGeom prst="ellipse">
            <a:avLst/>
          </a:prstGeom>
          <a:solidFill>
            <a:srgbClr val="F8AF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79" name="Google Shape;79;p24"/>
          <p:cNvSpPr/>
          <p:nvPr/>
        </p:nvSpPr>
        <p:spPr>
          <a:xfrm>
            <a:off x="10712074" y="3768903"/>
            <a:ext cx="330200" cy="330200"/>
          </a:xfrm>
          <a:prstGeom prst="ellipse">
            <a:avLst/>
          </a:prstGeom>
          <a:solidFill>
            <a:srgbClr val="66BFC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66BFCC"/>
              </a:solidFill>
              <a:latin typeface="Calibri"/>
              <a:ea typeface="Calibri"/>
              <a:cs typeface="Calibri"/>
              <a:sym typeface="Calibri"/>
            </a:endParaRPr>
          </a:p>
        </p:txBody>
      </p:sp>
      <p:sp>
        <p:nvSpPr>
          <p:cNvPr id="80" name="Google Shape;80;p24"/>
          <p:cNvSpPr/>
          <p:nvPr/>
        </p:nvSpPr>
        <p:spPr>
          <a:xfrm>
            <a:off x="11139642" y="3768903"/>
            <a:ext cx="330200" cy="330200"/>
          </a:xfrm>
          <a:prstGeom prst="ellipse">
            <a:avLst/>
          </a:prstGeom>
          <a:solidFill>
            <a:srgbClr val="684D9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1" name="Google Shape;81;p24"/>
          <p:cNvSpPr/>
          <p:nvPr/>
        </p:nvSpPr>
        <p:spPr>
          <a:xfrm>
            <a:off x="11567210" y="3768903"/>
            <a:ext cx="330200" cy="330200"/>
          </a:xfrm>
          <a:prstGeom prst="ellipse">
            <a:avLst/>
          </a:prstGeom>
          <a:solidFill>
            <a:srgbClr val="B04E8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286554679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lank Slide" type="blank">
  <p:cSld name="Blank Slide">
    <p:spTree>
      <p:nvGrpSpPr>
        <p:cNvPr id="1" name="Shape 82"/>
        <p:cNvGrpSpPr/>
        <p:nvPr/>
      </p:nvGrpSpPr>
      <p:grpSpPr>
        <a:xfrm>
          <a:off x="0" y="0"/>
          <a:ext cx="0" cy="0"/>
          <a:chOff x="0" y="0"/>
          <a:chExt cx="0" cy="0"/>
        </a:xfrm>
      </p:grpSpPr>
    </p:spTree>
    <p:extLst>
      <p:ext uri="{BB962C8B-B14F-4D97-AF65-F5344CB8AC3E}">
        <p14:creationId xmlns:p14="http://schemas.microsoft.com/office/powerpoint/2010/main" val="4051114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ullet Pointed text and Picture (Right)">
  <p:cSld name="Bullet Pointed text and Picture (Right)">
    <p:spTree>
      <p:nvGrpSpPr>
        <p:cNvPr id="1" name="Shape 83"/>
        <p:cNvGrpSpPr/>
        <p:nvPr/>
      </p:nvGrpSpPr>
      <p:grpSpPr>
        <a:xfrm>
          <a:off x="0" y="0"/>
          <a:ext cx="0" cy="0"/>
          <a:chOff x="0" y="0"/>
          <a:chExt cx="0" cy="0"/>
        </a:xfrm>
      </p:grpSpPr>
      <p:sp>
        <p:nvSpPr>
          <p:cNvPr id="84" name="Google Shape;84;p26"/>
          <p:cNvSpPr>
            <a:spLocks noGrp="1"/>
          </p:cNvSpPr>
          <p:nvPr>
            <p:ph type="pic" idx="2"/>
          </p:nvPr>
        </p:nvSpPr>
        <p:spPr>
          <a:xfrm>
            <a:off x="9006840" y="0"/>
            <a:ext cx="3185160" cy="6857999"/>
          </a:xfrm>
          <a:prstGeom prst="rect">
            <a:avLst/>
          </a:prstGeom>
          <a:noFill/>
          <a:ln>
            <a:noFill/>
          </a:ln>
        </p:spPr>
      </p:sp>
      <p:sp>
        <p:nvSpPr>
          <p:cNvPr id="85" name="Google Shape;85;p26"/>
          <p:cNvSpPr txBox="1">
            <a:spLocks noGrp="1"/>
          </p:cNvSpPr>
          <p:nvPr>
            <p:ph type="ftr" idx="11"/>
          </p:nvPr>
        </p:nvSpPr>
        <p:spPr>
          <a:xfrm>
            <a:off x="417576" y="6356350"/>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26"/>
          <p:cNvSpPr txBox="1">
            <a:spLocks noGrp="1"/>
          </p:cNvSpPr>
          <p:nvPr>
            <p:ph type="sldNum" idx="12"/>
          </p:nvPr>
        </p:nvSpPr>
        <p:spPr>
          <a:xfrm>
            <a:off x="9031224"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chemeClr val="lt1"/>
                </a:solidFill>
                <a:latin typeface="Calibri"/>
                <a:ea typeface="Calibri"/>
                <a:cs typeface="Calibri"/>
                <a:sym typeface="Calibri"/>
              </a:defRPr>
            </a:lvl1pPr>
            <a:lvl2pPr marL="0" lvl="1" indent="0" algn="r">
              <a:spcBef>
                <a:spcPts val="0"/>
              </a:spcBef>
              <a:buNone/>
              <a:defRPr sz="1200" b="0" i="0" u="none" strike="noStrike" cap="none">
                <a:solidFill>
                  <a:schemeClr val="lt1"/>
                </a:solidFill>
                <a:latin typeface="Calibri"/>
                <a:ea typeface="Calibri"/>
                <a:cs typeface="Calibri"/>
                <a:sym typeface="Calibri"/>
              </a:defRPr>
            </a:lvl2pPr>
            <a:lvl3pPr marL="0" lvl="2" indent="0" algn="r">
              <a:spcBef>
                <a:spcPts val="0"/>
              </a:spcBef>
              <a:buNone/>
              <a:defRPr sz="1200" b="0" i="0" u="none" strike="noStrike" cap="none">
                <a:solidFill>
                  <a:schemeClr val="lt1"/>
                </a:solidFill>
                <a:latin typeface="Calibri"/>
                <a:ea typeface="Calibri"/>
                <a:cs typeface="Calibri"/>
                <a:sym typeface="Calibri"/>
              </a:defRPr>
            </a:lvl3pPr>
            <a:lvl4pPr marL="0" lvl="3" indent="0" algn="r">
              <a:spcBef>
                <a:spcPts val="0"/>
              </a:spcBef>
              <a:buNone/>
              <a:defRPr sz="1200" b="0" i="0" u="none" strike="noStrike" cap="none">
                <a:solidFill>
                  <a:schemeClr val="lt1"/>
                </a:solidFill>
                <a:latin typeface="Calibri"/>
                <a:ea typeface="Calibri"/>
                <a:cs typeface="Calibri"/>
                <a:sym typeface="Calibri"/>
              </a:defRPr>
            </a:lvl4pPr>
            <a:lvl5pPr marL="0" lvl="4" indent="0" algn="r">
              <a:spcBef>
                <a:spcPts val="0"/>
              </a:spcBef>
              <a:buNone/>
              <a:defRPr sz="1200" b="0" i="0" u="none" strike="noStrike" cap="none">
                <a:solidFill>
                  <a:schemeClr val="lt1"/>
                </a:solidFill>
                <a:latin typeface="Calibri"/>
                <a:ea typeface="Calibri"/>
                <a:cs typeface="Calibri"/>
                <a:sym typeface="Calibri"/>
              </a:defRPr>
            </a:lvl5pPr>
            <a:lvl6pPr marL="0" lvl="5" indent="0" algn="r">
              <a:spcBef>
                <a:spcPts val="0"/>
              </a:spcBef>
              <a:buNone/>
              <a:defRPr sz="1200" b="0" i="0" u="none" strike="noStrike" cap="none">
                <a:solidFill>
                  <a:schemeClr val="lt1"/>
                </a:solidFill>
                <a:latin typeface="Calibri"/>
                <a:ea typeface="Calibri"/>
                <a:cs typeface="Calibri"/>
                <a:sym typeface="Calibri"/>
              </a:defRPr>
            </a:lvl6pPr>
            <a:lvl7pPr marL="0" lvl="6" indent="0" algn="r">
              <a:spcBef>
                <a:spcPts val="0"/>
              </a:spcBef>
              <a:buNone/>
              <a:defRPr sz="1200" b="0" i="0" u="none" strike="noStrike" cap="none">
                <a:solidFill>
                  <a:schemeClr val="lt1"/>
                </a:solidFill>
                <a:latin typeface="Calibri"/>
                <a:ea typeface="Calibri"/>
                <a:cs typeface="Calibri"/>
                <a:sym typeface="Calibri"/>
              </a:defRPr>
            </a:lvl7pPr>
            <a:lvl8pPr marL="0" lvl="7" indent="0" algn="r">
              <a:spcBef>
                <a:spcPts val="0"/>
              </a:spcBef>
              <a:buNone/>
              <a:defRPr sz="1200" b="0" i="0" u="none" strike="noStrike" cap="none">
                <a:solidFill>
                  <a:schemeClr val="lt1"/>
                </a:solidFill>
                <a:latin typeface="Calibri"/>
                <a:ea typeface="Calibri"/>
                <a:cs typeface="Calibri"/>
                <a:sym typeface="Calibri"/>
              </a:defRPr>
            </a:lvl8pPr>
            <a:lvl9pPr marL="0" lvl="8" indent="0" algn="r">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AU"/>
              <a:t>‹#›</a:t>
            </a:fld>
            <a:endParaRPr/>
          </a:p>
        </p:txBody>
      </p:sp>
      <p:sp>
        <p:nvSpPr>
          <p:cNvPr id="87" name="Google Shape;87;p26"/>
          <p:cNvSpPr txBox="1">
            <a:spLocks noGrp="1"/>
          </p:cNvSpPr>
          <p:nvPr>
            <p:ph type="title"/>
          </p:nvPr>
        </p:nvSpPr>
        <p:spPr>
          <a:xfrm>
            <a:off x="417576" y="317331"/>
            <a:ext cx="8004048" cy="8524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EC5B85"/>
              </a:buClr>
              <a:buSzPts val="4400"/>
              <a:buFont typeface="Arial"/>
              <a:buNone/>
              <a:defRPr>
                <a:solidFill>
                  <a:srgbClr val="EC5B8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26"/>
          <p:cNvSpPr/>
          <p:nvPr/>
        </p:nvSpPr>
        <p:spPr>
          <a:xfrm>
            <a:off x="557784" y="1088136"/>
            <a:ext cx="1737360" cy="81683"/>
          </a:xfrm>
          <a:prstGeom prst="rect">
            <a:avLst/>
          </a:prstGeom>
          <a:solidFill>
            <a:srgbClr val="F8AF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9" name="Google Shape;89;p26"/>
          <p:cNvSpPr txBox="1">
            <a:spLocks noGrp="1"/>
          </p:cNvSpPr>
          <p:nvPr>
            <p:ph type="body" idx="1"/>
          </p:nvPr>
        </p:nvSpPr>
        <p:spPr>
          <a:xfrm>
            <a:off x="417576" y="1423967"/>
            <a:ext cx="8004048" cy="4351338"/>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rgbClr val="684D93"/>
              </a:buClr>
              <a:buSzPts val="3200"/>
              <a:buFont typeface="Arial"/>
              <a:buChar char="•"/>
              <a:defRPr sz="3200"/>
            </a:lvl1pPr>
            <a:lvl2pPr marL="914400" lvl="1" indent="-406400" algn="l">
              <a:lnSpc>
                <a:spcPct val="90000"/>
              </a:lnSpc>
              <a:spcBef>
                <a:spcPts val="500"/>
              </a:spcBef>
              <a:spcAft>
                <a:spcPts val="0"/>
              </a:spcAft>
              <a:buClr>
                <a:srgbClr val="66BFCC"/>
              </a:buClr>
              <a:buSzPts val="2800"/>
              <a:buFont typeface="Arial"/>
              <a:buChar char="•"/>
              <a:defRPr sz="2800"/>
            </a:lvl2pPr>
            <a:lvl3pPr marL="1371600" lvl="2" indent="-381000" algn="l">
              <a:lnSpc>
                <a:spcPct val="90000"/>
              </a:lnSpc>
              <a:spcBef>
                <a:spcPts val="500"/>
              </a:spcBef>
              <a:spcAft>
                <a:spcPts val="0"/>
              </a:spcAft>
              <a:buClr>
                <a:srgbClr val="F8AF72"/>
              </a:buClr>
              <a:buSzPts val="2400"/>
              <a:buFont typeface="Arial"/>
              <a:buChar char="•"/>
              <a:defRPr sz="2400"/>
            </a:lvl3pPr>
            <a:lvl4pPr marL="1828800" lvl="3" indent="-355600" algn="l">
              <a:lnSpc>
                <a:spcPct val="90000"/>
              </a:lnSpc>
              <a:spcBef>
                <a:spcPts val="500"/>
              </a:spcBef>
              <a:spcAft>
                <a:spcPts val="0"/>
              </a:spcAft>
              <a:buClr>
                <a:srgbClr val="EC5B85"/>
              </a:buClr>
              <a:buSzPts val="2000"/>
              <a:buFont typeface="Arial"/>
              <a:buChar char="•"/>
              <a:defRPr sz="2000"/>
            </a:lvl4pPr>
            <a:lvl5pPr marL="2286000" lvl="4" indent="-355600" algn="l">
              <a:lnSpc>
                <a:spcPct val="90000"/>
              </a:lnSpc>
              <a:spcBef>
                <a:spcPts val="500"/>
              </a:spcBef>
              <a:spcAft>
                <a:spcPts val="0"/>
              </a:spcAft>
              <a:buClr>
                <a:srgbClr val="333167"/>
              </a:buClr>
              <a:buSzPts val="2000"/>
              <a:buFont typeface="Arial"/>
              <a:buChar char="•"/>
              <a:defRPr sz="20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7363136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ullet Pointed text and Large Picture (Right)">
  <p:cSld name="Bullet Pointed text and Large Picture (Right)">
    <p:spTree>
      <p:nvGrpSpPr>
        <p:cNvPr id="1" name="Shape 90"/>
        <p:cNvGrpSpPr/>
        <p:nvPr/>
      </p:nvGrpSpPr>
      <p:grpSpPr>
        <a:xfrm>
          <a:off x="0" y="0"/>
          <a:ext cx="0" cy="0"/>
          <a:chOff x="0" y="0"/>
          <a:chExt cx="0" cy="0"/>
        </a:xfrm>
      </p:grpSpPr>
      <p:sp>
        <p:nvSpPr>
          <p:cNvPr id="91" name="Google Shape;91;p27"/>
          <p:cNvSpPr>
            <a:spLocks noGrp="1"/>
          </p:cNvSpPr>
          <p:nvPr>
            <p:ph type="pic" idx="2"/>
          </p:nvPr>
        </p:nvSpPr>
        <p:spPr>
          <a:xfrm>
            <a:off x="6513576" y="0"/>
            <a:ext cx="5678424" cy="6857999"/>
          </a:xfrm>
          <a:prstGeom prst="rect">
            <a:avLst/>
          </a:prstGeom>
          <a:noFill/>
          <a:ln>
            <a:noFill/>
          </a:ln>
        </p:spPr>
      </p:sp>
      <p:sp>
        <p:nvSpPr>
          <p:cNvPr id="92" name="Google Shape;92;p27"/>
          <p:cNvSpPr txBox="1">
            <a:spLocks noGrp="1"/>
          </p:cNvSpPr>
          <p:nvPr>
            <p:ph type="ftr" idx="11"/>
          </p:nvPr>
        </p:nvSpPr>
        <p:spPr>
          <a:xfrm>
            <a:off x="417576" y="6356350"/>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27"/>
          <p:cNvSpPr txBox="1">
            <a:spLocks noGrp="1"/>
          </p:cNvSpPr>
          <p:nvPr>
            <p:ph type="sldNum" idx="12"/>
          </p:nvPr>
        </p:nvSpPr>
        <p:spPr>
          <a:xfrm>
            <a:off x="9031224"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chemeClr val="lt1"/>
                </a:solidFill>
                <a:latin typeface="Calibri"/>
                <a:ea typeface="Calibri"/>
                <a:cs typeface="Calibri"/>
                <a:sym typeface="Calibri"/>
              </a:defRPr>
            </a:lvl1pPr>
            <a:lvl2pPr marL="0" lvl="1" indent="0" algn="r">
              <a:spcBef>
                <a:spcPts val="0"/>
              </a:spcBef>
              <a:buNone/>
              <a:defRPr sz="1200" b="0" i="0" u="none" strike="noStrike" cap="none">
                <a:solidFill>
                  <a:schemeClr val="lt1"/>
                </a:solidFill>
                <a:latin typeface="Calibri"/>
                <a:ea typeface="Calibri"/>
                <a:cs typeface="Calibri"/>
                <a:sym typeface="Calibri"/>
              </a:defRPr>
            </a:lvl2pPr>
            <a:lvl3pPr marL="0" lvl="2" indent="0" algn="r">
              <a:spcBef>
                <a:spcPts val="0"/>
              </a:spcBef>
              <a:buNone/>
              <a:defRPr sz="1200" b="0" i="0" u="none" strike="noStrike" cap="none">
                <a:solidFill>
                  <a:schemeClr val="lt1"/>
                </a:solidFill>
                <a:latin typeface="Calibri"/>
                <a:ea typeface="Calibri"/>
                <a:cs typeface="Calibri"/>
                <a:sym typeface="Calibri"/>
              </a:defRPr>
            </a:lvl3pPr>
            <a:lvl4pPr marL="0" lvl="3" indent="0" algn="r">
              <a:spcBef>
                <a:spcPts val="0"/>
              </a:spcBef>
              <a:buNone/>
              <a:defRPr sz="1200" b="0" i="0" u="none" strike="noStrike" cap="none">
                <a:solidFill>
                  <a:schemeClr val="lt1"/>
                </a:solidFill>
                <a:latin typeface="Calibri"/>
                <a:ea typeface="Calibri"/>
                <a:cs typeface="Calibri"/>
                <a:sym typeface="Calibri"/>
              </a:defRPr>
            </a:lvl4pPr>
            <a:lvl5pPr marL="0" lvl="4" indent="0" algn="r">
              <a:spcBef>
                <a:spcPts val="0"/>
              </a:spcBef>
              <a:buNone/>
              <a:defRPr sz="1200" b="0" i="0" u="none" strike="noStrike" cap="none">
                <a:solidFill>
                  <a:schemeClr val="lt1"/>
                </a:solidFill>
                <a:latin typeface="Calibri"/>
                <a:ea typeface="Calibri"/>
                <a:cs typeface="Calibri"/>
                <a:sym typeface="Calibri"/>
              </a:defRPr>
            </a:lvl5pPr>
            <a:lvl6pPr marL="0" lvl="5" indent="0" algn="r">
              <a:spcBef>
                <a:spcPts val="0"/>
              </a:spcBef>
              <a:buNone/>
              <a:defRPr sz="1200" b="0" i="0" u="none" strike="noStrike" cap="none">
                <a:solidFill>
                  <a:schemeClr val="lt1"/>
                </a:solidFill>
                <a:latin typeface="Calibri"/>
                <a:ea typeface="Calibri"/>
                <a:cs typeface="Calibri"/>
                <a:sym typeface="Calibri"/>
              </a:defRPr>
            </a:lvl6pPr>
            <a:lvl7pPr marL="0" lvl="6" indent="0" algn="r">
              <a:spcBef>
                <a:spcPts val="0"/>
              </a:spcBef>
              <a:buNone/>
              <a:defRPr sz="1200" b="0" i="0" u="none" strike="noStrike" cap="none">
                <a:solidFill>
                  <a:schemeClr val="lt1"/>
                </a:solidFill>
                <a:latin typeface="Calibri"/>
                <a:ea typeface="Calibri"/>
                <a:cs typeface="Calibri"/>
                <a:sym typeface="Calibri"/>
              </a:defRPr>
            </a:lvl7pPr>
            <a:lvl8pPr marL="0" lvl="7" indent="0" algn="r">
              <a:spcBef>
                <a:spcPts val="0"/>
              </a:spcBef>
              <a:buNone/>
              <a:defRPr sz="1200" b="0" i="0" u="none" strike="noStrike" cap="none">
                <a:solidFill>
                  <a:schemeClr val="lt1"/>
                </a:solidFill>
                <a:latin typeface="Calibri"/>
                <a:ea typeface="Calibri"/>
                <a:cs typeface="Calibri"/>
                <a:sym typeface="Calibri"/>
              </a:defRPr>
            </a:lvl8pPr>
            <a:lvl9pPr marL="0" lvl="8" indent="0" algn="r">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AU"/>
              <a:t>‹#›</a:t>
            </a:fld>
            <a:endParaRPr/>
          </a:p>
        </p:txBody>
      </p:sp>
      <p:sp>
        <p:nvSpPr>
          <p:cNvPr id="94" name="Google Shape;94;p27"/>
          <p:cNvSpPr txBox="1">
            <a:spLocks noGrp="1"/>
          </p:cNvSpPr>
          <p:nvPr>
            <p:ph type="title"/>
          </p:nvPr>
        </p:nvSpPr>
        <p:spPr>
          <a:xfrm>
            <a:off x="417576" y="438912"/>
            <a:ext cx="5678424" cy="102143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EC5B85"/>
              </a:buClr>
              <a:buSzPts val="4400"/>
              <a:buFont typeface="Arial"/>
              <a:buNone/>
              <a:defRPr>
                <a:solidFill>
                  <a:srgbClr val="EC5B8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5" name="Google Shape;95;p27"/>
          <p:cNvSpPr txBox="1">
            <a:spLocks noGrp="1"/>
          </p:cNvSpPr>
          <p:nvPr>
            <p:ph type="body" idx="1"/>
          </p:nvPr>
        </p:nvSpPr>
        <p:spPr>
          <a:xfrm>
            <a:off x="417576" y="2031631"/>
            <a:ext cx="5678424" cy="3743673"/>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rgbClr val="684D93"/>
              </a:buClr>
              <a:buSzPts val="3200"/>
              <a:buFont typeface="Arial"/>
              <a:buChar char="•"/>
              <a:defRPr sz="3200"/>
            </a:lvl1pPr>
            <a:lvl2pPr marL="914400" lvl="1" indent="-406400" algn="l">
              <a:lnSpc>
                <a:spcPct val="90000"/>
              </a:lnSpc>
              <a:spcBef>
                <a:spcPts val="500"/>
              </a:spcBef>
              <a:spcAft>
                <a:spcPts val="0"/>
              </a:spcAft>
              <a:buClr>
                <a:srgbClr val="66BFCC"/>
              </a:buClr>
              <a:buSzPts val="2800"/>
              <a:buFont typeface="Arial"/>
              <a:buChar char="•"/>
              <a:defRPr sz="2800"/>
            </a:lvl2pPr>
            <a:lvl3pPr marL="1371600" lvl="2" indent="-381000" algn="l">
              <a:lnSpc>
                <a:spcPct val="90000"/>
              </a:lnSpc>
              <a:spcBef>
                <a:spcPts val="500"/>
              </a:spcBef>
              <a:spcAft>
                <a:spcPts val="0"/>
              </a:spcAft>
              <a:buClr>
                <a:srgbClr val="F8AF72"/>
              </a:buClr>
              <a:buSzPts val="2400"/>
              <a:buFont typeface="Arial"/>
              <a:buChar char="•"/>
              <a:defRPr sz="2400"/>
            </a:lvl3pPr>
            <a:lvl4pPr marL="1828800" lvl="3" indent="-355600" algn="l">
              <a:lnSpc>
                <a:spcPct val="90000"/>
              </a:lnSpc>
              <a:spcBef>
                <a:spcPts val="500"/>
              </a:spcBef>
              <a:spcAft>
                <a:spcPts val="0"/>
              </a:spcAft>
              <a:buClr>
                <a:srgbClr val="EC5B85"/>
              </a:buClr>
              <a:buSzPts val="2000"/>
              <a:buFont typeface="Arial"/>
              <a:buChar char="•"/>
              <a:defRPr sz="2000"/>
            </a:lvl4pPr>
            <a:lvl5pPr marL="2286000" lvl="4" indent="-355600" algn="l">
              <a:lnSpc>
                <a:spcPct val="90000"/>
              </a:lnSpc>
              <a:spcBef>
                <a:spcPts val="500"/>
              </a:spcBef>
              <a:spcAft>
                <a:spcPts val="0"/>
              </a:spcAft>
              <a:buClr>
                <a:srgbClr val="333167"/>
              </a:buClr>
              <a:buSzPts val="2000"/>
              <a:buFont typeface="Arial"/>
              <a:buChar char="•"/>
              <a:defRPr sz="20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12366662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ullet Pointed text and Picture (Left)(Right)">
  <p:cSld name="Bullet Pointed text and Picture (Left)(Right)">
    <p:spTree>
      <p:nvGrpSpPr>
        <p:cNvPr id="1" name="Shape 96"/>
        <p:cNvGrpSpPr/>
        <p:nvPr/>
      </p:nvGrpSpPr>
      <p:grpSpPr>
        <a:xfrm>
          <a:off x="0" y="0"/>
          <a:ext cx="0" cy="0"/>
          <a:chOff x="0" y="0"/>
          <a:chExt cx="0" cy="0"/>
        </a:xfrm>
      </p:grpSpPr>
      <p:sp>
        <p:nvSpPr>
          <p:cNvPr id="97" name="Google Shape;97;p28"/>
          <p:cNvSpPr>
            <a:spLocks noGrp="1"/>
          </p:cNvSpPr>
          <p:nvPr>
            <p:ph type="pic" idx="2"/>
          </p:nvPr>
        </p:nvSpPr>
        <p:spPr>
          <a:xfrm>
            <a:off x="-12192" y="-45720"/>
            <a:ext cx="3185160" cy="6931151"/>
          </a:xfrm>
          <a:prstGeom prst="rect">
            <a:avLst/>
          </a:prstGeom>
          <a:noFill/>
          <a:ln>
            <a:noFill/>
          </a:ln>
        </p:spPr>
      </p:sp>
      <p:sp>
        <p:nvSpPr>
          <p:cNvPr id="98" name="Google Shape;98;p28"/>
          <p:cNvSpPr txBox="1">
            <a:spLocks noGrp="1"/>
          </p:cNvSpPr>
          <p:nvPr>
            <p:ph type="ftr" idx="11"/>
          </p:nvPr>
        </p:nvSpPr>
        <p:spPr>
          <a:xfrm>
            <a:off x="3749040" y="6356350"/>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8"/>
          <p:cNvSpPr txBox="1">
            <a:spLocks noGrp="1"/>
          </p:cNvSpPr>
          <p:nvPr>
            <p:ph type="sldNum" idx="12"/>
          </p:nvPr>
        </p:nvSpPr>
        <p:spPr>
          <a:xfrm>
            <a:off x="9031224"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rgbClr val="595959"/>
                </a:solidFill>
                <a:latin typeface="Calibri"/>
                <a:ea typeface="Calibri"/>
                <a:cs typeface="Calibri"/>
                <a:sym typeface="Calibri"/>
              </a:defRPr>
            </a:lvl1pPr>
            <a:lvl2pPr marL="0" lvl="1" indent="0" algn="r">
              <a:spcBef>
                <a:spcPts val="0"/>
              </a:spcBef>
              <a:buNone/>
              <a:defRPr sz="1200" b="0" i="0" u="none" strike="noStrike" cap="none">
                <a:solidFill>
                  <a:srgbClr val="595959"/>
                </a:solidFill>
                <a:latin typeface="Calibri"/>
                <a:ea typeface="Calibri"/>
                <a:cs typeface="Calibri"/>
                <a:sym typeface="Calibri"/>
              </a:defRPr>
            </a:lvl2pPr>
            <a:lvl3pPr marL="0" lvl="2" indent="0" algn="r">
              <a:spcBef>
                <a:spcPts val="0"/>
              </a:spcBef>
              <a:buNone/>
              <a:defRPr sz="1200" b="0" i="0" u="none" strike="noStrike" cap="none">
                <a:solidFill>
                  <a:srgbClr val="595959"/>
                </a:solidFill>
                <a:latin typeface="Calibri"/>
                <a:ea typeface="Calibri"/>
                <a:cs typeface="Calibri"/>
                <a:sym typeface="Calibri"/>
              </a:defRPr>
            </a:lvl3pPr>
            <a:lvl4pPr marL="0" lvl="3" indent="0" algn="r">
              <a:spcBef>
                <a:spcPts val="0"/>
              </a:spcBef>
              <a:buNone/>
              <a:defRPr sz="1200" b="0" i="0" u="none" strike="noStrike" cap="none">
                <a:solidFill>
                  <a:srgbClr val="595959"/>
                </a:solidFill>
                <a:latin typeface="Calibri"/>
                <a:ea typeface="Calibri"/>
                <a:cs typeface="Calibri"/>
                <a:sym typeface="Calibri"/>
              </a:defRPr>
            </a:lvl4pPr>
            <a:lvl5pPr marL="0" lvl="4" indent="0" algn="r">
              <a:spcBef>
                <a:spcPts val="0"/>
              </a:spcBef>
              <a:buNone/>
              <a:defRPr sz="1200" b="0" i="0" u="none" strike="noStrike" cap="none">
                <a:solidFill>
                  <a:srgbClr val="595959"/>
                </a:solidFill>
                <a:latin typeface="Calibri"/>
                <a:ea typeface="Calibri"/>
                <a:cs typeface="Calibri"/>
                <a:sym typeface="Calibri"/>
              </a:defRPr>
            </a:lvl5pPr>
            <a:lvl6pPr marL="0" lvl="5" indent="0" algn="r">
              <a:spcBef>
                <a:spcPts val="0"/>
              </a:spcBef>
              <a:buNone/>
              <a:defRPr sz="1200" b="0" i="0" u="none" strike="noStrike" cap="none">
                <a:solidFill>
                  <a:srgbClr val="595959"/>
                </a:solidFill>
                <a:latin typeface="Calibri"/>
                <a:ea typeface="Calibri"/>
                <a:cs typeface="Calibri"/>
                <a:sym typeface="Calibri"/>
              </a:defRPr>
            </a:lvl6pPr>
            <a:lvl7pPr marL="0" lvl="6" indent="0" algn="r">
              <a:spcBef>
                <a:spcPts val="0"/>
              </a:spcBef>
              <a:buNone/>
              <a:defRPr sz="1200" b="0" i="0" u="none" strike="noStrike" cap="none">
                <a:solidFill>
                  <a:srgbClr val="595959"/>
                </a:solidFill>
                <a:latin typeface="Calibri"/>
                <a:ea typeface="Calibri"/>
                <a:cs typeface="Calibri"/>
                <a:sym typeface="Calibri"/>
              </a:defRPr>
            </a:lvl7pPr>
            <a:lvl8pPr marL="0" lvl="7" indent="0" algn="r">
              <a:spcBef>
                <a:spcPts val="0"/>
              </a:spcBef>
              <a:buNone/>
              <a:defRPr sz="1200" b="0" i="0" u="none" strike="noStrike" cap="none">
                <a:solidFill>
                  <a:srgbClr val="595959"/>
                </a:solidFill>
                <a:latin typeface="Calibri"/>
                <a:ea typeface="Calibri"/>
                <a:cs typeface="Calibri"/>
                <a:sym typeface="Calibri"/>
              </a:defRPr>
            </a:lvl8pPr>
            <a:lvl9pPr marL="0" lvl="8" indent="0" algn="r">
              <a:spcBef>
                <a:spcPts val="0"/>
              </a:spcBef>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AU"/>
              <a:t>‹#›</a:t>
            </a:fld>
            <a:endParaRPr/>
          </a:p>
        </p:txBody>
      </p:sp>
      <p:sp>
        <p:nvSpPr>
          <p:cNvPr id="100" name="Google Shape;100;p28"/>
          <p:cNvSpPr txBox="1">
            <a:spLocks noGrp="1"/>
          </p:cNvSpPr>
          <p:nvPr>
            <p:ph type="title"/>
          </p:nvPr>
        </p:nvSpPr>
        <p:spPr>
          <a:xfrm>
            <a:off x="3749040" y="317331"/>
            <a:ext cx="8004048" cy="8524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EC5B85"/>
              </a:buClr>
              <a:buSzPts val="4400"/>
              <a:buFont typeface="Arial"/>
              <a:buNone/>
              <a:defRPr>
                <a:solidFill>
                  <a:srgbClr val="EC5B8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1" name="Google Shape;101;p28"/>
          <p:cNvSpPr/>
          <p:nvPr/>
        </p:nvSpPr>
        <p:spPr>
          <a:xfrm>
            <a:off x="3889248" y="1088136"/>
            <a:ext cx="1737360" cy="81683"/>
          </a:xfrm>
          <a:prstGeom prst="rect">
            <a:avLst/>
          </a:prstGeom>
          <a:solidFill>
            <a:srgbClr val="F8AF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2" name="Google Shape;102;p28"/>
          <p:cNvSpPr txBox="1">
            <a:spLocks noGrp="1"/>
          </p:cNvSpPr>
          <p:nvPr>
            <p:ph type="body" idx="1"/>
          </p:nvPr>
        </p:nvSpPr>
        <p:spPr>
          <a:xfrm>
            <a:off x="3749040" y="1423967"/>
            <a:ext cx="8004048" cy="4351338"/>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rgbClr val="684D93"/>
              </a:buClr>
              <a:buSzPts val="3200"/>
              <a:buFont typeface="Arial"/>
              <a:buChar char="•"/>
              <a:defRPr sz="3200"/>
            </a:lvl1pPr>
            <a:lvl2pPr marL="914400" lvl="1" indent="-406400" algn="l">
              <a:lnSpc>
                <a:spcPct val="90000"/>
              </a:lnSpc>
              <a:spcBef>
                <a:spcPts val="500"/>
              </a:spcBef>
              <a:spcAft>
                <a:spcPts val="0"/>
              </a:spcAft>
              <a:buClr>
                <a:srgbClr val="66BFCC"/>
              </a:buClr>
              <a:buSzPts val="2800"/>
              <a:buFont typeface="Arial"/>
              <a:buChar char="•"/>
              <a:defRPr sz="2800"/>
            </a:lvl2pPr>
            <a:lvl3pPr marL="1371600" lvl="2" indent="-381000" algn="l">
              <a:lnSpc>
                <a:spcPct val="90000"/>
              </a:lnSpc>
              <a:spcBef>
                <a:spcPts val="500"/>
              </a:spcBef>
              <a:spcAft>
                <a:spcPts val="0"/>
              </a:spcAft>
              <a:buClr>
                <a:srgbClr val="F8AF72"/>
              </a:buClr>
              <a:buSzPts val="2400"/>
              <a:buFont typeface="Arial"/>
              <a:buChar char="•"/>
              <a:defRPr sz="2400"/>
            </a:lvl3pPr>
            <a:lvl4pPr marL="1828800" lvl="3" indent="-355600" algn="l">
              <a:lnSpc>
                <a:spcPct val="90000"/>
              </a:lnSpc>
              <a:spcBef>
                <a:spcPts val="500"/>
              </a:spcBef>
              <a:spcAft>
                <a:spcPts val="0"/>
              </a:spcAft>
              <a:buClr>
                <a:srgbClr val="EC5B85"/>
              </a:buClr>
              <a:buSzPts val="2000"/>
              <a:buFont typeface="Arial"/>
              <a:buChar char="•"/>
              <a:defRPr sz="2000"/>
            </a:lvl4pPr>
            <a:lvl5pPr marL="2286000" lvl="4" indent="-355600" algn="l">
              <a:lnSpc>
                <a:spcPct val="90000"/>
              </a:lnSpc>
              <a:spcBef>
                <a:spcPts val="500"/>
              </a:spcBef>
              <a:spcAft>
                <a:spcPts val="0"/>
              </a:spcAft>
              <a:buClr>
                <a:srgbClr val="333167"/>
              </a:buClr>
              <a:buSzPts val="2000"/>
              <a:buFont typeface="Arial"/>
              <a:buChar char="•"/>
              <a:defRPr sz="20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50873144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103"/>
        <p:cNvGrpSpPr/>
        <p:nvPr/>
      </p:nvGrpSpPr>
      <p:grpSpPr>
        <a:xfrm>
          <a:off x="0" y="0"/>
          <a:ext cx="0" cy="0"/>
          <a:chOff x="0" y="0"/>
          <a:chExt cx="0" cy="0"/>
        </a:xfrm>
      </p:grpSpPr>
      <p:sp>
        <p:nvSpPr>
          <p:cNvPr id="104" name="Google Shape;104;p29"/>
          <p:cNvSpPr/>
          <p:nvPr/>
        </p:nvSpPr>
        <p:spPr>
          <a:xfrm>
            <a:off x="0" y="0"/>
            <a:ext cx="12192000" cy="6858000"/>
          </a:xfrm>
          <a:prstGeom prst="rect">
            <a:avLst/>
          </a:prstGeom>
          <a:solidFill>
            <a:srgbClr val="33316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57647442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2C3949"/>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710F39A-706D-94AC-385C-D04C923F9CCD}"/>
              </a:ext>
            </a:extLst>
          </p:cNvPr>
          <p:cNvPicPr>
            <a:picLocks noChangeAspect="1"/>
          </p:cNvPicPr>
          <p:nvPr userDrawn="1"/>
        </p:nvPicPr>
        <p:blipFill>
          <a:blip r:embed="rId2"/>
          <a:stretch>
            <a:fillRect/>
          </a:stretch>
        </p:blipFill>
        <p:spPr>
          <a:xfrm>
            <a:off x="0" y="0"/>
            <a:ext cx="12192000" cy="6857999"/>
          </a:xfrm>
          <a:prstGeom prst="rect">
            <a:avLst/>
          </a:prstGeom>
        </p:spPr>
      </p:pic>
      <p:sp>
        <p:nvSpPr>
          <p:cNvPr id="2" name="Title 1">
            <a:extLst>
              <a:ext uri="{FF2B5EF4-FFF2-40B4-BE49-F238E27FC236}">
                <a16:creationId xmlns:a16="http://schemas.microsoft.com/office/drawing/2014/main" id="{B46B4EF8-CA26-DB1D-FCBF-CC8D0716B939}"/>
              </a:ext>
            </a:extLst>
          </p:cNvPr>
          <p:cNvSpPr>
            <a:spLocks noGrp="1"/>
          </p:cNvSpPr>
          <p:nvPr>
            <p:ph type="ctrTitle" hasCustomPrompt="1"/>
          </p:nvPr>
        </p:nvSpPr>
        <p:spPr>
          <a:xfrm>
            <a:off x="5832388" y="692155"/>
            <a:ext cx="6359611" cy="2387600"/>
          </a:xfrm>
          <a:noFill/>
        </p:spPr>
        <p:txBody>
          <a:bodyPr lIns="180000" tIns="180000" rIns="180000" bIns="180000" anchor="ctr" anchorCtr="0"/>
          <a:lstStyle>
            <a:lvl1pPr algn="l">
              <a:defRPr sz="6000">
                <a:solidFill>
                  <a:srgbClr val="BF4593"/>
                </a:solidFill>
              </a:defRPr>
            </a:lvl1pPr>
          </a:lstStyle>
          <a:p>
            <a:r>
              <a:rPr lang="en-GB"/>
              <a:t>Click to edit the Master title style</a:t>
            </a:r>
            <a:endParaRPr lang="en-US"/>
          </a:p>
        </p:txBody>
      </p:sp>
      <p:sp>
        <p:nvSpPr>
          <p:cNvPr id="3" name="Subtitle 2">
            <a:extLst>
              <a:ext uri="{FF2B5EF4-FFF2-40B4-BE49-F238E27FC236}">
                <a16:creationId xmlns:a16="http://schemas.microsoft.com/office/drawing/2014/main" id="{6EAF7C40-1B3C-8AFA-DD0D-AA289D9A2BD1}"/>
              </a:ext>
            </a:extLst>
          </p:cNvPr>
          <p:cNvSpPr>
            <a:spLocks noGrp="1"/>
          </p:cNvSpPr>
          <p:nvPr>
            <p:ph type="subTitle" idx="1"/>
          </p:nvPr>
        </p:nvSpPr>
        <p:spPr>
          <a:xfrm>
            <a:off x="3918244" y="5502898"/>
            <a:ext cx="6359611" cy="809323"/>
          </a:xfrm>
          <a:noFill/>
        </p:spPr>
        <p:txBody>
          <a:bodyPr lIns="180000" tIns="180000" rIns="180000" bIns="180000" anchor="ctr" anchorCtr="0">
            <a:normAutofit/>
          </a:bodyPr>
          <a:lstStyle>
            <a:lvl1pPr marL="0" indent="0" algn="l">
              <a:buNone/>
              <a:defRPr sz="2000">
                <a:solidFill>
                  <a:srgbClr val="2C3949"/>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3" name="Picture 12" descr="A picture containing text, aircraft&#10;&#10;Description automatically generated">
            <a:extLst>
              <a:ext uri="{FF2B5EF4-FFF2-40B4-BE49-F238E27FC236}">
                <a16:creationId xmlns:a16="http://schemas.microsoft.com/office/drawing/2014/main" id="{F271F5AA-C123-5F45-71C7-9D0521FA847E}"/>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363711" y="-743024"/>
            <a:ext cx="3828288" cy="2182200"/>
          </a:xfrm>
          <a:prstGeom prst="rect">
            <a:avLst/>
          </a:prstGeom>
        </p:spPr>
      </p:pic>
    </p:spTree>
    <p:extLst>
      <p:ext uri="{BB962C8B-B14F-4D97-AF65-F5344CB8AC3E}">
        <p14:creationId xmlns:p14="http://schemas.microsoft.com/office/powerpoint/2010/main" val="3822770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2_Title Slide">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F156BB8-0155-D8E4-59B4-983EE64D0CDF}"/>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46B4EF8-CA26-DB1D-FCBF-CC8D0716B939}"/>
              </a:ext>
            </a:extLst>
          </p:cNvPr>
          <p:cNvSpPr>
            <a:spLocks noGrp="1"/>
          </p:cNvSpPr>
          <p:nvPr>
            <p:ph type="ctrTitle" hasCustomPrompt="1"/>
          </p:nvPr>
        </p:nvSpPr>
        <p:spPr>
          <a:xfrm>
            <a:off x="3567953" y="2432180"/>
            <a:ext cx="8624046" cy="2387600"/>
          </a:xfrm>
          <a:noFill/>
          <a:ln>
            <a:noFill/>
          </a:ln>
        </p:spPr>
        <p:txBody>
          <a:bodyPr lIns="180000" tIns="180000" rIns="180000" bIns="180000" anchor="ctr" anchorCtr="0"/>
          <a:lstStyle>
            <a:lvl1pPr algn="l">
              <a:defRPr sz="6000">
                <a:solidFill>
                  <a:srgbClr val="2C3949"/>
                </a:solidFill>
              </a:defRPr>
            </a:lvl1pPr>
          </a:lstStyle>
          <a:p>
            <a:r>
              <a:rPr lang="en-GB"/>
              <a:t>Click to edit the break up page Master title style</a:t>
            </a:r>
            <a:endParaRPr lang="en-US"/>
          </a:p>
        </p:txBody>
      </p:sp>
      <p:sp>
        <p:nvSpPr>
          <p:cNvPr id="3" name="Subtitle 2">
            <a:extLst>
              <a:ext uri="{FF2B5EF4-FFF2-40B4-BE49-F238E27FC236}">
                <a16:creationId xmlns:a16="http://schemas.microsoft.com/office/drawing/2014/main" id="{6EAF7C40-1B3C-8AFA-DD0D-AA289D9A2BD1}"/>
              </a:ext>
            </a:extLst>
          </p:cNvPr>
          <p:cNvSpPr>
            <a:spLocks noGrp="1"/>
          </p:cNvSpPr>
          <p:nvPr>
            <p:ph type="subTitle" idx="1" hasCustomPrompt="1"/>
          </p:nvPr>
        </p:nvSpPr>
        <p:spPr>
          <a:xfrm>
            <a:off x="3567953" y="4937613"/>
            <a:ext cx="8386117" cy="698113"/>
          </a:xfrm>
          <a:noFill/>
          <a:ln>
            <a:noFill/>
          </a:ln>
        </p:spPr>
        <p:txBody>
          <a:bodyPr lIns="180000" tIns="180000" rIns="180000" bIns="180000"/>
          <a:lstStyle>
            <a:lvl1pPr marL="0" indent="0" algn="l">
              <a:buNone/>
              <a:defRPr sz="2400">
                <a:solidFill>
                  <a:srgbClr val="2C3949"/>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the break-up page subtitle</a:t>
            </a:r>
            <a:endParaRPr lang="en-US"/>
          </a:p>
        </p:txBody>
      </p:sp>
    </p:spTree>
    <p:extLst>
      <p:ext uri="{BB962C8B-B14F-4D97-AF65-F5344CB8AC3E}">
        <p14:creationId xmlns:p14="http://schemas.microsoft.com/office/powerpoint/2010/main" val="483398578"/>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48890B4-4F45-5539-0967-6FC4CC35CA77}"/>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BB0927-170D-DD89-D62C-F626A820AE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F0E11E4-0EF3-4E7E-CF17-C1745DEB95F3}"/>
              </a:ext>
            </a:extLst>
          </p:cNvPr>
          <p:cNvSpPr>
            <a:spLocks noGrp="1"/>
          </p:cNvSpPr>
          <p:nvPr>
            <p:ph idx="1"/>
          </p:nvPr>
        </p:nvSpPr>
        <p:spPr>
          <a:xfrm>
            <a:off x="838200" y="1825625"/>
            <a:ext cx="10515600" cy="37757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83570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9E0124C-8D33-2BE3-EAAA-1CF5A05FE5D9}"/>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1654D4F-1EB6-9606-AB3F-6DE270D1695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E97BC03-9DC9-6E9D-57EB-A29379E748B7}"/>
              </a:ext>
            </a:extLst>
          </p:cNvPr>
          <p:cNvSpPr>
            <a:spLocks noGrp="1"/>
          </p:cNvSpPr>
          <p:nvPr>
            <p:ph sz="half" idx="1"/>
          </p:nvPr>
        </p:nvSpPr>
        <p:spPr>
          <a:xfrm>
            <a:off x="838200" y="1825626"/>
            <a:ext cx="5181600" cy="362101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F8314C6-EB3E-A497-FFA4-CF21A8A6533C}"/>
              </a:ext>
            </a:extLst>
          </p:cNvPr>
          <p:cNvSpPr>
            <a:spLocks noGrp="1"/>
          </p:cNvSpPr>
          <p:nvPr>
            <p:ph sz="half" idx="2"/>
          </p:nvPr>
        </p:nvSpPr>
        <p:spPr>
          <a:xfrm>
            <a:off x="6172200" y="1825625"/>
            <a:ext cx="5181600" cy="3621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9399096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9E0124C-8D33-2BE3-EAAA-1CF5A05FE5D9}"/>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1654D4F-1EB6-9606-AB3F-6DE270D1695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E97BC03-9DC9-6E9D-57EB-A29379E748B7}"/>
              </a:ext>
            </a:extLst>
          </p:cNvPr>
          <p:cNvSpPr>
            <a:spLocks noGrp="1"/>
          </p:cNvSpPr>
          <p:nvPr>
            <p:ph sz="half" idx="1"/>
          </p:nvPr>
        </p:nvSpPr>
        <p:spPr>
          <a:xfrm>
            <a:off x="838200" y="1825626"/>
            <a:ext cx="5181600" cy="362101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F8314C6-EB3E-A497-FFA4-CF21A8A6533C}"/>
              </a:ext>
            </a:extLst>
          </p:cNvPr>
          <p:cNvSpPr>
            <a:spLocks noGrp="1"/>
          </p:cNvSpPr>
          <p:nvPr>
            <p:ph sz="half" idx="2"/>
          </p:nvPr>
        </p:nvSpPr>
        <p:spPr>
          <a:xfrm>
            <a:off x="6172200" y="1825625"/>
            <a:ext cx="5181600" cy="3621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623312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2C3949"/>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00427DC-9DB0-1605-147A-CEC196303CDE}"/>
              </a:ext>
            </a:extLst>
          </p:cNvPr>
          <p:cNvPicPr>
            <a:picLocks noChangeAspect="1"/>
          </p:cNvPicPr>
          <p:nvPr userDrawn="1"/>
        </p:nvPicPr>
        <p:blipFill>
          <a:blip r:embed="rId2"/>
          <a:srcRect/>
          <a:stretch/>
        </p:blipFill>
        <p:spPr>
          <a:xfrm>
            <a:off x="0" y="0"/>
            <a:ext cx="12192000" cy="6858000"/>
          </a:xfrm>
          <a:prstGeom prst="rect">
            <a:avLst/>
          </a:prstGeom>
        </p:spPr>
      </p:pic>
      <p:sp>
        <p:nvSpPr>
          <p:cNvPr id="10" name="Picture Placeholder 9">
            <a:extLst>
              <a:ext uri="{FF2B5EF4-FFF2-40B4-BE49-F238E27FC236}">
                <a16:creationId xmlns:a16="http://schemas.microsoft.com/office/drawing/2014/main" id="{AC851450-06D4-6BF1-BE87-3E8E619505E4}"/>
              </a:ext>
            </a:extLst>
          </p:cNvPr>
          <p:cNvSpPr>
            <a:spLocks noGrp="1"/>
          </p:cNvSpPr>
          <p:nvPr>
            <p:ph type="pic" sz="quarter" idx="10"/>
          </p:nvPr>
        </p:nvSpPr>
        <p:spPr>
          <a:xfrm>
            <a:off x="838200" y="682580"/>
            <a:ext cx="10515600" cy="5318975"/>
          </a:xfrm>
        </p:spPr>
        <p:txBody>
          <a:bodyPr/>
          <a:lstStyle/>
          <a:p>
            <a:r>
              <a:rPr lang="en-US"/>
              <a:t>Click icon to add picture</a:t>
            </a:r>
          </a:p>
        </p:txBody>
      </p:sp>
    </p:spTree>
    <p:extLst>
      <p:ext uri="{BB962C8B-B14F-4D97-AF65-F5344CB8AC3E}">
        <p14:creationId xmlns:p14="http://schemas.microsoft.com/office/powerpoint/2010/main" val="69638547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6899D3B-C1CA-F28B-4293-1CCEB7387CA6}"/>
              </a:ext>
            </a:extLst>
          </p:cNvPr>
          <p:cNvPicPr>
            <a:picLocks noChangeAspect="1"/>
          </p:cNvPicPr>
          <p:nvPr userDrawn="1"/>
        </p:nvPicPr>
        <p:blipFill>
          <a:blip r:embed="rId2"/>
          <a:srcRect/>
          <a:stretch/>
        </p:blipFill>
        <p:spPr>
          <a:xfrm>
            <a:off x="0" y="0"/>
            <a:ext cx="12192000" cy="6858000"/>
          </a:xfrm>
          <a:prstGeom prst="rect">
            <a:avLst/>
          </a:prstGeom>
        </p:spPr>
      </p:pic>
      <p:sp>
        <p:nvSpPr>
          <p:cNvPr id="5" name="Chart Placeholder 4">
            <a:extLst>
              <a:ext uri="{FF2B5EF4-FFF2-40B4-BE49-F238E27FC236}">
                <a16:creationId xmlns:a16="http://schemas.microsoft.com/office/drawing/2014/main" id="{EEBC7DF9-DBF6-87D2-F142-3D7C0A77BB65}"/>
              </a:ext>
            </a:extLst>
          </p:cNvPr>
          <p:cNvSpPr>
            <a:spLocks noGrp="1"/>
          </p:cNvSpPr>
          <p:nvPr>
            <p:ph type="chart" sz="quarter" idx="12"/>
          </p:nvPr>
        </p:nvSpPr>
        <p:spPr>
          <a:xfrm>
            <a:off x="838199" y="618186"/>
            <a:ext cx="10515599" cy="5357611"/>
          </a:xfrm>
        </p:spPr>
        <p:txBody>
          <a:bodyPr/>
          <a:lstStyle/>
          <a:p>
            <a:r>
              <a:rPr lang="en-US"/>
              <a:t>Click icon to add chart</a:t>
            </a:r>
          </a:p>
        </p:txBody>
      </p:sp>
    </p:spTree>
    <p:extLst>
      <p:ext uri="{BB962C8B-B14F-4D97-AF65-F5344CB8AC3E}">
        <p14:creationId xmlns:p14="http://schemas.microsoft.com/office/powerpoint/2010/main" val="393954071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6488F40-B9F3-958E-98DB-C284D4F8E7AC}"/>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453F92A-87FB-A326-B33B-6F44FA20914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051C59C-C745-ADAB-95A3-39EBF5027F4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F06EF04-73DE-5C55-B4C3-2B5ED89619ED}"/>
              </a:ext>
            </a:extLst>
          </p:cNvPr>
          <p:cNvSpPr>
            <a:spLocks noGrp="1"/>
          </p:cNvSpPr>
          <p:nvPr>
            <p:ph sz="half" idx="2"/>
          </p:nvPr>
        </p:nvSpPr>
        <p:spPr>
          <a:xfrm>
            <a:off x="839788" y="2505075"/>
            <a:ext cx="5157787" cy="35975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5EB6B5E-C359-6121-CDD4-7F17B883C2C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F5E0BD7-70EF-1748-D322-F3A1E7AEACF5}"/>
              </a:ext>
            </a:extLst>
          </p:cNvPr>
          <p:cNvSpPr>
            <a:spLocks noGrp="1"/>
          </p:cNvSpPr>
          <p:nvPr>
            <p:ph sz="quarter" idx="4"/>
          </p:nvPr>
        </p:nvSpPr>
        <p:spPr>
          <a:xfrm>
            <a:off x="6172200" y="2505075"/>
            <a:ext cx="5183188" cy="35975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1598335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DDC1147-7CDE-ADB4-13A0-B27EE57CC865}"/>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B5194D7-2F30-71DC-E873-2DF04EBE77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DA71E34-2789-2F38-8DC1-25DFF52859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73D68B7-FCD1-9062-7C31-C0E54D8C5B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26372749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70A837B-64B5-8023-5C5A-C402BEB257E7}"/>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5B21B93-F884-FE93-446C-E89C6620D9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7C59FF-3D16-87ED-C0A1-B461B9059C2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6C74C53-9A30-361E-A513-9870A8129C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63540435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885E606-15D4-66A4-9337-5DFDED5BE004}"/>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279404010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Cover slide 3">
    <p:spTree>
      <p:nvGrpSpPr>
        <p:cNvPr id="1" name=""/>
        <p:cNvGrpSpPr/>
        <p:nvPr/>
      </p:nvGrpSpPr>
      <p:grpSpPr>
        <a:xfrm>
          <a:off x="0" y="0"/>
          <a:ext cx="0" cy="0"/>
          <a:chOff x="0" y="0"/>
          <a:chExt cx="0" cy="0"/>
        </a:xfrm>
      </p:grpSpPr>
      <p:pic>
        <p:nvPicPr>
          <p:cNvPr id="4" name="Picture 8">
            <a:extLst>
              <a:ext uri="{FF2B5EF4-FFF2-40B4-BE49-F238E27FC236}">
                <a16:creationId xmlns:a16="http://schemas.microsoft.com/office/drawing/2014/main" id="{03ECFEB9-8950-3296-5E1F-855217AC624F}"/>
              </a:ext>
            </a:extLst>
          </p:cNvPr>
          <p:cNvPicPr>
            <a:picLocks noChangeAspect="1" noChangeArrowheads="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5099052" y="2668589"/>
            <a:ext cx="7080249" cy="398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hasCustomPrompt="1"/>
          </p:nvPr>
        </p:nvSpPr>
        <p:spPr>
          <a:xfrm>
            <a:off x="914400" y="1437480"/>
            <a:ext cx="7696200" cy="1300481"/>
          </a:xfrm>
        </p:spPr>
        <p:txBody>
          <a:bodyPr anchor="b">
            <a:normAutofit/>
          </a:bodyPr>
          <a:lstStyle>
            <a:lvl1pPr algn="l">
              <a:defRPr sz="4400" b="1">
                <a:solidFill>
                  <a:srgbClr val="00663E"/>
                </a:solidFill>
              </a:defRPr>
            </a:lvl1pPr>
          </a:lstStyle>
          <a:p>
            <a:r>
              <a:rPr lang="en-GB" dirty="0"/>
              <a:t>Click to edit cover slide option 3</a:t>
            </a:r>
            <a:endParaRPr lang="en-US" dirty="0"/>
          </a:p>
        </p:txBody>
      </p:sp>
      <p:sp>
        <p:nvSpPr>
          <p:cNvPr id="3" name="Subtitle 2"/>
          <p:cNvSpPr>
            <a:spLocks noGrp="1"/>
          </p:cNvSpPr>
          <p:nvPr>
            <p:ph type="subTitle" idx="1"/>
          </p:nvPr>
        </p:nvSpPr>
        <p:spPr>
          <a:xfrm>
            <a:off x="914400" y="3011627"/>
            <a:ext cx="4383315" cy="1300481"/>
          </a:xfrm>
        </p:spPr>
        <p:txBody>
          <a:bodyPr/>
          <a:lstStyle>
            <a:lvl1pPr marL="0" indent="0" algn="l">
              <a:buNone/>
              <a:defRPr sz="2400">
                <a:solidFill>
                  <a:srgbClr val="3E444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Date Placeholder 3">
            <a:extLst>
              <a:ext uri="{FF2B5EF4-FFF2-40B4-BE49-F238E27FC236}">
                <a16:creationId xmlns:a16="http://schemas.microsoft.com/office/drawing/2014/main" id="{55389550-5E08-19F9-9565-17B018DAB18E}"/>
              </a:ext>
            </a:extLst>
          </p:cNvPr>
          <p:cNvSpPr>
            <a:spLocks noGrp="1"/>
          </p:cNvSpPr>
          <p:nvPr>
            <p:ph type="dt" sz="half" idx="10"/>
          </p:nvPr>
        </p:nvSpPr>
        <p:spPr/>
        <p:txBody>
          <a:bodyPr/>
          <a:lstStyle>
            <a:lvl1pPr>
              <a:defRPr/>
            </a:lvl1pPr>
          </a:lstStyle>
          <a:p>
            <a:pPr>
              <a:defRPr/>
            </a:pPr>
            <a:fld id="{69223719-E049-754C-AC71-DAF81A8EEE82}" type="datetimeFigureOut">
              <a:rPr lang="en-US"/>
              <a:pPr>
                <a:defRPr/>
              </a:pPr>
              <a:t>8/25/2026</a:t>
            </a:fld>
            <a:endParaRPr lang="en-US"/>
          </a:p>
        </p:txBody>
      </p:sp>
      <p:sp>
        <p:nvSpPr>
          <p:cNvPr id="6" name="Footer Placeholder 4">
            <a:extLst>
              <a:ext uri="{FF2B5EF4-FFF2-40B4-BE49-F238E27FC236}">
                <a16:creationId xmlns:a16="http://schemas.microsoft.com/office/drawing/2014/main" id="{42BC0597-303E-0EAE-0B1F-E24C6A72326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79AA548-5397-BBBB-F8BC-A3F0C99107DE}"/>
              </a:ext>
            </a:extLst>
          </p:cNvPr>
          <p:cNvSpPr>
            <a:spLocks noGrp="1"/>
          </p:cNvSpPr>
          <p:nvPr>
            <p:ph type="sldNum" sz="quarter" idx="12"/>
          </p:nvPr>
        </p:nvSpPr>
        <p:spPr/>
        <p:txBody>
          <a:bodyPr/>
          <a:lstStyle>
            <a:lvl1pPr>
              <a:defRPr/>
            </a:lvl1pPr>
          </a:lstStyle>
          <a:p>
            <a:pPr>
              <a:defRPr/>
            </a:pPr>
            <a:fld id="{B9D9A922-E9F4-D641-8737-84C8EB9BDFE6}" type="slidenum">
              <a:rPr lang="en-US"/>
              <a:pPr>
                <a:defRPr/>
              </a:pPr>
              <a:t>‹#›</a:t>
            </a:fld>
            <a:endParaRPr lang="en-US"/>
          </a:p>
        </p:txBody>
      </p:sp>
    </p:spTree>
    <p:extLst>
      <p:ext uri="{BB962C8B-B14F-4D97-AF65-F5344CB8AC3E}">
        <p14:creationId xmlns:p14="http://schemas.microsoft.com/office/powerpoint/2010/main" val="3968926557"/>
      </p:ext>
    </p:extLst>
  </p:cSld>
  <p:clrMapOvr>
    <a:masterClrMapping/>
  </p:clrMapOvr>
  <p:transition spd="slow"/>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Cover slide 2">
    <p:bg>
      <p:bgPr>
        <a:solidFill>
          <a:srgbClr val="EAEBEC"/>
        </a:solidFill>
        <a:effectLst/>
      </p:bgPr>
    </p:bg>
    <p:spTree>
      <p:nvGrpSpPr>
        <p:cNvPr id="1" name=""/>
        <p:cNvGrpSpPr/>
        <p:nvPr/>
      </p:nvGrpSpPr>
      <p:grpSpPr>
        <a:xfrm>
          <a:off x="0" y="0"/>
          <a:ext cx="0" cy="0"/>
          <a:chOff x="0" y="0"/>
          <a:chExt cx="0" cy="0"/>
        </a:xfrm>
      </p:grpSpPr>
      <p:pic>
        <p:nvPicPr>
          <p:cNvPr id="4" name="Picture 8">
            <a:extLst>
              <a:ext uri="{FF2B5EF4-FFF2-40B4-BE49-F238E27FC236}">
                <a16:creationId xmlns:a16="http://schemas.microsoft.com/office/drawing/2014/main" id="{E2A0C078-EC0D-7CD4-F77D-57C79B97DC7D}"/>
              </a:ext>
            </a:extLst>
          </p:cNvPr>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204384" y="436563"/>
            <a:ext cx="11573935" cy="651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hasCustomPrompt="1"/>
          </p:nvPr>
        </p:nvSpPr>
        <p:spPr>
          <a:xfrm>
            <a:off x="914400" y="1960879"/>
            <a:ext cx="7696200" cy="1300481"/>
          </a:xfrm>
        </p:spPr>
        <p:txBody>
          <a:bodyPr anchor="b">
            <a:normAutofit/>
          </a:bodyPr>
          <a:lstStyle>
            <a:lvl1pPr algn="l">
              <a:defRPr sz="4400" b="1">
                <a:solidFill>
                  <a:srgbClr val="3E444F"/>
                </a:solidFill>
              </a:defRPr>
            </a:lvl1pPr>
          </a:lstStyle>
          <a:p>
            <a:r>
              <a:rPr lang="en-GB" dirty="0"/>
              <a:t>Click to edit cover slide option 2</a:t>
            </a:r>
            <a:endParaRPr lang="en-US" dirty="0"/>
          </a:p>
        </p:txBody>
      </p:sp>
      <p:sp>
        <p:nvSpPr>
          <p:cNvPr id="3" name="Subtitle 2"/>
          <p:cNvSpPr>
            <a:spLocks noGrp="1"/>
          </p:cNvSpPr>
          <p:nvPr>
            <p:ph type="subTitle" idx="1"/>
          </p:nvPr>
        </p:nvSpPr>
        <p:spPr>
          <a:xfrm>
            <a:off x="914400" y="3515362"/>
            <a:ext cx="8649547" cy="650239"/>
          </a:xfrm>
        </p:spPr>
        <p:txBody>
          <a:bodyPr/>
          <a:lstStyle>
            <a:lvl1pPr marL="0" indent="0" algn="l">
              <a:buNone/>
              <a:defRPr sz="2400">
                <a:solidFill>
                  <a:srgbClr val="00663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Date Placeholder 3">
            <a:extLst>
              <a:ext uri="{FF2B5EF4-FFF2-40B4-BE49-F238E27FC236}">
                <a16:creationId xmlns:a16="http://schemas.microsoft.com/office/drawing/2014/main" id="{A44B556F-EFBB-B5F5-9FCA-2326F3B457FA}"/>
              </a:ext>
            </a:extLst>
          </p:cNvPr>
          <p:cNvSpPr>
            <a:spLocks noGrp="1"/>
          </p:cNvSpPr>
          <p:nvPr>
            <p:ph type="dt" sz="half" idx="10"/>
          </p:nvPr>
        </p:nvSpPr>
        <p:spPr/>
        <p:txBody>
          <a:bodyPr/>
          <a:lstStyle>
            <a:lvl1pPr>
              <a:defRPr/>
            </a:lvl1pPr>
          </a:lstStyle>
          <a:p>
            <a:pPr>
              <a:defRPr/>
            </a:pPr>
            <a:fld id="{231F349C-936A-394C-BE89-7120D04F3330}" type="datetimeFigureOut">
              <a:rPr lang="en-US"/>
              <a:pPr>
                <a:defRPr/>
              </a:pPr>
              <a:t>8/25/2026</a:t>
            </a:fld>
            <a:endParaRPr lang="en-US"/>
          </a:p>
        </p:txBody>
      </p:sp>
      <p:sp>
        <p:nvSpPr>
          <p:cNvPr id="6" name="Footer Placeholder 4">
            <a:extLst>
              <a:ext uri="{FF2B5EF4-FFF2-40B4-BE49-F238E27FC236}">
                <a16:creationId xmlns:a16="http://schemas.microsoft.com/office/drawing/2014/main" id="{1AA4AE88-C9F9-6B59-E236-27F3687530A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FAC3BE3-FCDF-EE6F-EBC3-6290474317B4}"/>
              </a:ext>
            </a:extLst>
          </p:cNvPr>
          <p:cNvSpPr>
            <a:spLocks noGrp="1"/>
          </p:cNvSpPr>
          <p:nvPr>
            <p:ph type="sldNum" sz="quarter" idx="12"/>
          </p:nvPr>
        </p:nvSpPr>
        <p:spPr/>
        <p:txBody>
          <a:bodyPr/>
          <a:lstStyle>
            <a:lvl1pPr>
              <a:defRPr/>
            </a:lvl1pPr>
          </a:lstStyle>
          <a:p>
            <a:pPr>
              <a:defRPr/>
            </a:pPr>
            <a:fld id="{97C0D922-4BE9-694A-9D2E-678181CA53A7}" type="slidenum">
              <a:rPr lang="en-US"/>
              <a:pPr>
                <a:defRPr/>
              </a:pPr>
              <a:t>‹#›</a:t>
            </a:fld>
            <a:endParaRPr lang="en-US"/>
          </a:p>
        </p:txBody>
      </p:sp>
    </p:spTree>
    <p:extLst>
      <p:ext uri="{BB962C8B-B14F-4D97-AF65-F5344CB8AC3E}">
        <p14:creationId xmlns:p14="http://schemas.microsoft.com/office/powerpoint/2010/main" val="3917316638"/>
      </p:ext>
    </p:extLst>
  </p:cSld>
  <p:clrMapOvr>
    <a:masterClrMapping/>
  </p:clrMapOvr>
  <p:transition spd="slow"/>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Acknowledgement of Country">
    <p:spTree>
      <p:nvGrpSpPr>
        <p:cNvPr id="1" name=""/>
        <p:cNvGrpSpPr/>
        <p:nvPr/>
      </p:nvGrpSpPr>
      <p:grpSpPr>
        <a:xfrm>
          <a:off x="0" y="0"/>
          <a:ext cx="0" cy="0"/>
          <a:chOff x="0" y="0"/>
          <a:chExt cx="0" cy="0"/>
        </a:xfrm>
      </p:grpSpPr>
      <p:pic>
        <p:nvPicPr>
          <p:cNvPr id="12" name="Picture 11" descr="A person and person with white paint on their face  AI-generated content may be incorrect.">
            <a:extLst>
              <a:ext uri="{FF2B5EF4-FFF2-40B4-BE49-F238E27FC236}">
                <a16:creationId xmlns:a16="http://schemas.microsoft.com/office/drawing/2014/main" id="{50A83DB4-CFD8-0496-F4CE-F6E0FF6F4E2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58933" y="-970572"/>
            <a:ext cx="12387509" cy="8258339"/>
          </a:xfrm>
          <a:prstGeom prst="rect">
            <a:avLst/>
          </a:prstGeom>
        </p:spPr>
      </p:pic>
      <p:sp>
        <p:nvSpPr>
          <p:cNvPr id="2" name="TextBox 1">
            <a:extLst>
              <a:ext uri="{FF2B5EF4-FFF2-40B4-BE49-F238E27FC236}">
                <a16:creationId xmlns:a16="http://schemas.microsoft.com/office/drawing/2014/main" id="{92A1A020-4ABD-773F-2705-C45356225B97}"/>
              </a:ext>
            </a:extLst>
          </p:cNvPr>
          <p:cNvSpPr txBox="1"/>
          <p:nvPr userDrawn="1"/>
        </p:nvSpPr>
        <p:spPr>
          <a:xfrm>
            <a:off x="9608458" y="0"/>
            <a:ext cx="2583543" cy="215444"/>
          </a:xfrm>
          <a:prstGeom prst="rect">
            <a:avLst/>
          </a:prstGeom>
          <a:noFill/>
        </p:spPr>
        <p:txBody>
          <a:bodyPr wrap="square">
            <a:spAutoFit/>
          </a:bodyPr>
          <a:lstStyle/>
          <a:p>
            <a:pPr algn="r"/>
            <a:r>
              <a:rPr lang="en-US" sz="800">
                <a:solidFill>
                  <a:schemeClr val="bg1"/>
                </a:solidFill>
                <a:effectLst/>
                <a:latin typeface="Arial" panose="020B0604020202020204" pitchFamily="34" charset="0"/>
                <a:ea typeface="Arial Unicode MS" panose="020B0604020202020204" pitchFamily="34" charset="-128"/>
                <a:cs typeface="Arial" panose="020B0604020202020204" pitchFamily="34" charset="0"/>
              </a:rPr>
              <a:t>CRICOS: 00233E | TEQSA: PRV12076</a:t>
            </a:r>
            <a:r>
              <a:rPr lang="en-AU" sz="800">
                <a:solidFill>
                  <a:schemeClr val="bg1"/>
                </a:solidFill>
                <a:effectLst/>
                <a:latin typeface="Arial" panose="020B0604020202020204" pitchFamily="34" charset="0"/>
                <a:cs typeface="Arial" panose="020B0604020202020204" pitchFamily="34" charset="0"/>
              </a:rPr>
              <a:t> </a:t>
            </a:r>
            <a:endParaRPr lang="en-US" sz="800">
              <a:solidFill>
                <a:schemeClr val="bg1"/>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E320F280-4DA3-E748-F639-AEF0F03E5DFA}"/>
              </a:ext>
            </a:extLst>
          </p:cNvPr>
          <p:cNvSpPr/>
          <p:nvPr userDrawn="1"/>
        </p:nvSpPr>
        <p:spPr>
          <a:xfrm>
            <a:off x="5855234" y="3926319"/>
            <a:ext cx="6373342" cy="2857708"/>
          </a:xfrm>
          <a:prstGeom prst="rect">
            <a:avLst/>
          </a:prstGeom>
          <a:solidFill>
            <a:srgbClr val="3331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6" name="Subtitle 34">
            <a:extLst>
              <a:ext uri="{FF2B5EF4-FFF2-40B4-BE49-F238E27FC236}">
                <a16:creationId xmlns:a16="http://schemas.microsoft.com/office/drawing/2014/main" id="{203B24DD-5FD9-2739-C7E8-A61FAA4BF5AB}"/>
              </a:ext>
            </a:extLst>
          </p:cNvPr>
          <p:cNvSpPr txBox="1">
            <a:spLocks/>
          </p:cNvSpPr>
          <p:nvPr userDrawn="1"/>
        </p:nvSpPr>
        <p:spPr>
          <a:xfrm>
            <a:off x="5855234" y="4656705"/>
            <a:ext cx="6373342" cy="2208116"/>
          </a:xfrm>
          <a:prstGeom prst="rect">
            <a:avLst/>
          </a:prstGeom>
          <a:solidFill>
            <a:schemeClr val="bg1"/>
          </a:solidFill>
          <a:effectLst>
            <a:outerShdw blurRad="190500" dist="38100" dir="13500000" algn="br" rotWithShape="0">
              <a:prstClr val="black">
                <a:alpha val="15000"/>
              </a:prstClr>
            </a:outerShdw>
          </a:effectLst>
        </p:spPr>
        <p:txBody>
          <a:bodyPr vert="horz" lIns="324000" tIns="240000" rIns="240000" bIns="240000" rtlCol="0" anchor="t">
            <a:noAutofit/>
          </a:bodyPr>
          <a:lstStyle>
            <a:lvl1pPr marL="228600" indent="-228600" algn="l" defTabSz="914400" rtl="0" eaLnBrk="1" latinLnBrk="0" hangingPunct="1">
              <a:lnSpc>
                <a:spcPct val="110000"/>
              </a:lnSpc>
              <a:spcBef>
                <a:spcPts val="1000"/>
              </a:spcBef>
              <a:spcAft>
                <a:spcPts val="600"/>
              </a:spcAft>
              <a:buFont typeface="Arial" panose="020B0604020202020204" pitchFamily="34" charset="0"/>
              <a:buChar char="•"/>
              <a:defRPr sz="1600" b="0" i="0" kern="1200">
                <a:solidFill>
                  <a:schemeClr val="tx1"/>
                </a:solidFill>
                <a:latin typeface="Griffith Sans Text" pitchFamily="2" charset="77"/>
                <a:ea typeface="+mn-ea"/>
                <a:cs typeface="+mn-cs"/>
              </a:defRPr>
            </a:lvl1pPr>
            <a:lvl2pPr marL="685800" indent="-228600" algn="l" defTabSz="914400" rtl="0" eaLnBrk="1" latinLnBrk="0" hangingPunct="1">
              <a:lnSpc>
                <a:spcPct val="110000"/>
              </a:lnSpc>
              <a:spcBef>
                <a:spcPts val="500"/>
              </a:spcBef>
              <a:spcAft>
                <a:spcPts val="600"/>
              </a:spcAft>
              <a:buFont typeface="Arial" panose="020B0604020202020204" pitchFamily="34" charset="0"/>
              <a:buChar char="•"/>
              <a:defRPr sz="1600" b="0" i="0" kern="1200">
                <a:solidFill>
                  <a:schemeClr val="tx1"/>
                </a:solidFill>
                <a:latin typeface="Griffith Sans Text" pitchFamily="2" charset="77"/>
                <a:ea typeface="+mn-ea"/>
                <a:cs typeface="+mn-cs"/>
              </a:defRPr>
            </a:lvl2pPr>
            <a:lvl3pPr marL="1143000" indent="-228600" algn="l" defTabSz="914400" rtl="0" eaLnBrk="1" latinLnBrk="0" hangingPunct="1">
              <a:lnSpc>
                <a:spcPct val="110000"/>
              </a:lnSpc>
              <a:spcBef>
                <a:spcPts val="500"/>
              </a:spcBef>
              <a:spcAft>
                <a:spcPts val="600"/>
              </a:spcAft>
              <a:buFont typeface="Arial" panose="020B0604020202020204" pitchFamily="34" charset="0"/>
              <a:buChar char="•"/>
              <a:defRPr sz="1600" b="0" i="0" kern="1200">
                <a:solidFill>
                  <a:schemeClr val="tx1"/>
                </a:solidFill>
                <a:latin typeface="Griffith Sans Text" pitchFamily="2" charset="77"/>
                <a:ea typeface="+mn-ea"/>
                <a:cs typeface="+mn-cs"/>
              </a:defRPr>
            </a:lvl3pPr>
            <a:lvl4pPr marL="1600200" indent="-228600" algn="l" defTabSz="914400" rtl="0" eaLnBrk="1" latinLnBrk="0" hangingPunct="1">
              <a:lnSpc>
                <a:spcPct val="110000"/>
              </a:lnSpc>
              <a:spcBef>
                <a:spcPts val="500"/>
              </a:spcBef>
              <a:spcAft>
                <a:spcPts val="600"/>
              </a:spcAft>
              <a:buFont typeface="Arial" panose="020B0604020202020204" pitchFamily="34" charset="0"/>
              <a:buChar char="•"/>
              <a:defRPr sz="1600" b="0" i="0" kern="1200">
                <a:solidFill>
                  <a:schemeClr val="tx1"/>
                </a:solidFill>
                <a:latin typeface="Griffith Sans Text" pitchFamily="2" charset="77"/>
                <a:ea typeface="+mn-ea"/>
                <a:cs typeface="+mn-cs"/>
              </a:defRPr>
            </a:lvl4pPr>
            <a:lvl5pPr marL="2057400" indent="-228600" algn="l" defTabSz="914400" rtl="0" eaLnBrk="1" latinLnBrk="0" hangingPunct="1">
              <a:lnSpc>
                <a:spcPct val="110000"/>
              </a:lnSpc>
              <a:spcBef>
                <a:spcPts val="500"/>
              </a:spcBef>
              <a:spcAft>
                <a:spcPts val="600"/>
              </a:spcAft>
              <a:buFont typeface="Arial" panose="020B0604020202020204" pitchFamily="34" charset="0"/>
              <a:buChar char="•"/>
              <a:defRPr sz="1600" b="0" i="0" kern="1200">
                <a:solidFill>
                  <a:schemeClr val="tx1"/>
                </a:solidFill>
                <a:latin typeface="Griffith Sans Tex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500"/>
              </a:spcAft>
              <a:buFont typeface="Arial" panose="020B0604020202020204" pitchFamily="34" charset="0"/>
              <a:buNone/>
            </a:pPr>
            <a:r>
              <a:rPr lang="en-US" sz="2133" dirty="0">
                <a:solidFill>
                  <a:schemeClr val="tx1"/>
                </a:solidFill>
                <a:latin typeface="Arial" panose="020B0604020202020204" pitchFamily="34" charset="0"/>
                <a:cs typeface="Arial" panose="020B0604020202020204" pitchFamily="34" charset="0"/>
              </a:rPr>
              <a:t>Griffith University acknowledges the people</a:t>
            </a:r>
            <a:br>
              <a:rPr lang="en-US" sz="2133" dirty="0">
                <a:solidFill>
                  <a:schemeClr val="tx1"/>
                </a:solidFill>
                <a:latin typeface="Arial" panose="020B0604020202020204" pitchFamily="34" charset="0"/>
                <a:cs typeface="Arial" panose="020B0604020202020204" pitchFamily="34" charset="0"/>
              </a:rPr>
            </a:br>
            <a:r>
              <a:rPr lang="en-US" sz="2133" dirty="0">
                <a:solidFill>
                  <a:schemeClr val="tx1"/>
                </a:solidFill>
                <a:latin typeface="Arial" panose="020B0604020202020204" pitchFamily="34" charset="0"/>
                <a:cs typeface="Arial" panose="020B0604020202020204" pitchFamily="34" charset="0"/>
              </a:rPr>
              <a:t>who are the traditional custodians of the land.</a:t>
            </a:r>
            <a:br>
              <a:rPr lang="en-US" sz="2133" dirty="0">
                <a:solidFill>
                  <a:schemeClr val="tx1"/>
                </a:solidFill>
                <a:latin typeface="Arial" panose="020B0604020202020204" pitchFamily="34" charset="0"/>
                <a:cs typeface="Arial" panose="020B0604020202020204" pitchFamily="34" charset="0"/>
              </a:rPr>
            </a:br>
            <a:r>
              <a:rPr lang="en-US" sz="2133" dirty="0">
                <a:solidFill>
                  <a:schemeClr val="tx1"/>
                </a:solidFill>
                <a:latin typeface="Arial" panose="020B0604020202020204" pitchFamily="34" charset="0"/>
                <a:cs typeface="Arial" panose="020B0604020202020204" pitchFamily="34" charset="0"/>
              </a:rPr>
              <a:t>We pay respect to the Elders, past and present,</a:t>
            </a:r>
            <a:br>
              <a:rPr lang="en-US" sz="2133" dirty="0">
                <a:solidFill>
                  <a:schemeClr val="tx1"/>
                </a:solidFill>
                <a:latin typeface="Arial" panose="020B0604020202020204" pitchFamily="34" charset="0"/>
                <a:cs typeface="Arial" panose="020B0604020202020204" pitchFamily="34" charset="0"/>
              </a:rPr>
            </a:br>
            <a:r>
              <a:rPr lang="en-US" sz="2133" dirty="0">
                <a:solidFill>
                  <a:schemeClr val="tx1"/>
                </a:solidFill>
                <a:latin typeface="Arial" panose="020B0604020202020204" pitchFamily="34" charset="0"/>
                <a:cs typeface="Arial" panose="020B0604020202020204" pitchFamily="34" charset="0"/>
              </a:rPr>
              <a:t>and extend that respect to all Aboriginal and</a:t>
            </a:r>
            <a:br>
              <a:rPr lang="en-US" sz="2133" dirty="0">
                <a:solidFill>
                  <a:schemeClr val="tx1"/>
                </a:solidFill>
                <a:latin typeface="Arial" panose="020B0604020202020204" pitchFamily="34" charset="0"/>
                <a:cs typeface="Arial" panose="020B0604020202020204" pitchFamily="34" charset="0"/>
              </a:rPr>
            </a:br>
            <a:r>
              <a:rPr lang="en-US" sz="2133" dirty="0">
                <a:solidFill>
                  <a:schemeClr val="tx1"/>
                </a:solidFill>
                <a:latin typeface="Arial" panose="020B0604020202020204" pitchFamily="34" charset="0"/>
                <a:cs typeface="Arial" panose="020B0604020202020204" pitchFamily="34" charset="0"/>
              </a:rPr>
              <a:t>Torres Strait Islander peoples.</a:t>
            </a:r>
          </a:p>
        </p:txBody>
      </p:sp>
      <p:sp>
        <p:nvSpPr>
          <p:cNvPr id="7" name="Title 11">
            <a:extLst>
              <a:ext uri="{FF2B5EF4-FFF2-40B4-BE49-F238E27FC236}">
                <a16:creationId xmlns:a16="http://schemas.microsoft.com/office/drawing/2014/main" id="{BEF4CFE4-32D7-4009-B9AD-3EB00984DDE8}"/>
              </a:ext>
            </a:extLst>
          </p:cNvPr>
          <p:cNvSpPr>
            <a:spLocks noGrp="1"/>
          </p:cNvSpPr>
          <p:nvPr>
            <p:ph type="title" hasCustomPrompt="1"/>
          </p:nvPr>
        </p:nvSpPr>
        <p:spPr>
          <a:xfrm>
            <a:off x="6016752" y="4055082"/>
            <a:ext cx="6035340" cy="551565"/>
          </a:xfrm>
        </p:spPr>
        <p:txBody>
          <a:bodyPr lIns="180000" tIns="125999" rIns="180000" bIns="180000">
            <a:normAutofit/>
          </a:bodyPr>
          <a:lstStyle>
            <a:lvl1pPr>
              <a:defRPr sz="2400">
                <a:solidFill>
                  <a:schemeClr val="bg1"/>
                </a:solidFill>
                <a:latin typeface="Arial" panose="020B0604020202020204" pitchFamily="34" charset="0"/>
                <a:cs typeface="Arial" panose="020B0604020202020204" pitchFamily="34" charset="0"/>
              </a:defRPr>
            </a:lvl1pPr>
          </a:lstStyle>
          <a:p>
            <a:r>
              <a:rPr lang="en-GB" dirty="0"/>
              <a:t>Acknowledgement of Country</a:t>
            </a:r>
            <a:endParaRPr lang="en-US" dirty="0"/>
          </a:p>
        </p:txBody>
      </p:sp>
      <p:sp>
        <p:nvSpPr>
          <p:cNvPr id="3" name="Oval 2">
            <a:extLst>
              <a:ext uri="{FF2B5EF4-FFF2-40B4-BE49-F238E27FC236}">
                <a16:creationId xmlns:a16="http://schemas.microsoft.com/office/drawing/2014/main" id="{6E386771-FFB7-E9F2-0E3C-CFEFD013FFC3}"/>
              </a:ext>
            </a:extLst>
          </p:cNvPr>
          <p:cNvSpPr/>
          <p:nvPr userDrawn="1"/>
        </p:nvSpPr>
        <p:spPr>
          <a:xfrm>
            <a:off x="10280275" y="3768903"/>
            <a:ext cx="330200" cy="330200"/>
          </a:xfrm>
          <a:prstGeom prst="ellipse">
            <a:avLst/>
          </a:prstGeom>
          <a:solidFill>
            <a:srgbClr val="F8AF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3A2F5BFA-55F0-E095-C69A-DB1421172711}"/>
              </a:ext>
            </a:extLst>
          </p:cNvPr>
          <p:cNvSpPr/>
          <p:nvPr userDrawn="1"/>
        </p:nvSpPr>
        <p:spPr>
          <a:xfrm>
            <a:off x="10712074" y="3768903"/>
            <a:ext cx="330200" cy="330200"/>
          </a:xfrm>
          <a:prstGeom prst="ellipse">
            <a:avLst/>
          </a:prstGeom>
          <a:solidFill>
            <a:srgbClr val="66BF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66BFCC"/>
              </a:solidFill>
            </a:endParaRPr>
          </a:p>
        </p:txBody>
      </p:sp>
      <p:sp>
        <p:nvSpPr>
          <p:cNvPr id="9" name="Oval 8">
            <a:extLst>
              <a:ext uri="{FF2B5EF4-FFF2-40B4-BE49-F238E27FC236}">
                <a16:creationId xmlns:a16="http://schemas.microsoft.com/office/drawing/2014/main" id="{A7F21A8C-79E6-2329-7F88-D6CBEE9B7C44}"/>
              </a:ext>
            </a:extLst>
          </p:cNvPr>
          <p:cNvSpPr/>
          <p:nvPr userDrawn="1"/>
        </p:nvSpPr>
        <p:spPr>
          <a:xfrm>
            <a:off x="11139642" y="3768903"/>
            <a:ext cx="330200" cy="330200"/>
          </a:xfrm>
          <a:prstGeom prst="ellipse">
            <a:avLst/>
          </a:prstGeom>
          <a:solidFill>
            <a:srgbClr val="684D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2BCCDC59-62B1-7579-5A31-CBCAC8A076B5}"/>
              </a:ext>
            </a:extLst>
          </p:cNvPr>
          <p:cNvSpPr/>
          <p:nvPr userDrawn="1"/>
        </p:nvSpPr>
        <p:spPr>
          <a:xfrm>
            <a:off x="11567210" y="3768903"/>
            <a:ext cx="330200" cy="330200"/>
          </a:xfrm>
          <a:prstGeom prst="ellipse">
            <a:avLst/>
          </a:prstGeom>
          <a:solidFill>
            <a:srgbClr val="B04E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722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2C3949"/>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00427DC-9DB0-1605-147A-CEC196303CDE}"/>
              </a:ext>
            </a:extLst>
          </p:cNvPr>
          <p:cNvPicPr>
            <a:picLocks noChangeAspect="1"/>
          </p:cNvPicPr>
          <p:nvPr userDrawn="1"/>
        </p:nvPicPr>
        <p:blipFill>
          <a:blip r:embed="rId2"/>
          <a:srcRect/>
          <a:stretch/>
        </p:blipFill>
        <p:spPr>
          <a:xfrm>
            <a:off x="0" y="0"/>
            <a:ext cx="12192000" cy="6858000"/>
          </a:xfrm>
          <a:prstGeom prst="rect">
            <a:avLst/>
          </a:prstGeom>
        </p:spPr>
      </p:pic>
      <p:sp>
        <p:nvSpPr>
          <p:cNvPr id="10" name="Picture Placeholder 9">
            <a:extLst>
              <a:ext uri="{FF2B5EF4-FFF2-40B4-BE49-F238E27FC236}">
                <a16:creationId xmlns:a16="http://schemas.microsoft.com/office/drawing/2014/main" id="{AC851450-06D4-6BF1-BE87-3E8E619505E4}"/>
              </a:ext>
            </a:extLst>
          </p:cNvPr>
          <p:cNvSpPr>
            <a:spLocks noGrp="1"/>
          </p:cNvSpPr>
          <p:nvPr>
            <p:ph type="pic" sz="quarter" idx="10"/>
          </p:nvPr>
        </p:nvSpPr>
        <p:spPr>
          <a:xfrm>
            <a:off x="838200" y="682580"/>
            <a:ext cx="10515600" cy="5318975"/>
          </a:xfrm>
        </p:spPr>
        <p:txBody>
          <a:bodyPr/>
          <a:lstStyle/>
          <a:p>
            <a:r>
              <a:rPr lang="en-US"/>
              <a:t>Click icon to add picture</a:t>
            </a:r>
          </a:p>
        </p:txBody>
      </p:sp>
    </p:spTree>
    <p:extLst>
      <p:ext uri="{BB962C8B-B14F-4D97-AF65-F5344CB8AC3E}">
        <p14:creationId xmlns:p14="http://schemas.microsoft.com/office/powerpoint/2010/main" val="385923043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197867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Bullet Pointed text and Large Picture (Righ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C645FC1-8F83-57F6-9E4A-F46C5B8B9250}"/>
              </a:ext>
            </a:extLst>
          </p:cNvPr>
          <p:cNvSpPr>
            <a:spLocks noGrp="1"/>
          </p:cNvSpPr>
          <p:nvPr>
            <p:ph type="pic" idx="1"/>
          </p:nvPr>
        </p:nvSpPr>
        <p:spPr>
          <a:xfrm>
            <a:off x="6513576" y="0"/>
            <a:ext cx="5678424" cy="68579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8" name="Footer Placeholder 3">
            <a:extLst>
              <a:ext uri="{FF2B5EF4-FFF2-40B4-BE49-F238E27FC236}">
                <a16:creationId xmlns:a16="http://schemas.microsoft.com/office/drawing/2014/main" id="{9A193FBE-F0C5-548C-E1DD-183C7845785D}"/>
              </a:ext>
            </a:extLst>
          </p:cNvPr>
          <p:cNvSpPr>
            <a:spLocks noGrp="1"/>
          </p:cNvSpPr>
          <p:nvPr>
            <p:ph type="ftr" sz="quarter" idx="11"/>
          </p:nvPr>
        </p:nvSpPr>
        <p:spPr>
          <a:xfrm>
            <a:off x="417576" y="6356350"/>
            <a:ext cx="4114800" cy="365125"/>
          </a:xfrm>
        </p:spPr>
        <p:txBody>
          <a:bodyPr/>
          <a:lstStyle>
            <a:lvl1pPr algn="l">
              <a:defRPr/>
            </a:lvl1pPr>
          </a:lstStyle>
          <a:p>
            <a:pPr algn="l"/>
            <a:r>
              <a:rPr lang="en-US" dirty="0"/>
              <a:t>The Voice of Queenslanders with Disability</a:t>
            </a:r>
          </a:p>
        </p:txBody>
      </p:sp>
      <p:sp>
        <p:nvSpPr>
          <p:cNvPr id="9" name="Slide Number Placeholder 4">
            <a:extLst>
              <a:ext uri="{FF2B5EF4-FFF2-40B4-BE49-F238E27FC236}">
                <a16:creationId xmlns:a16="http://schemas.microsoft.com/office/drawing/2014/main" id="{0F79169F-9788-C9D7-D8FA-9190ACD130FF}"/>
              </a:ext>
            </a:extLst>
          </p:cNvPr>
          <p:cNvSpPr>
            <a:spLocks noGrp="1"/>
          </p:cNvSpPr>
          <p:nvPr>
            <p:ph type="sldNum" sz="quarter" idx="12"/>
          </p:nvPr>
        </p:nvSpPr>
        <p:spPr>
          <a:xfrm>
            <a:off x="9031224" y="6356350"/>
            <a:ext cx="2743200" cy="365125"/>
          </a:xfrm>
        </p:spPr>
        <p:txBody>
          <a:bodyPr/>
          <a:lstStyle>
            <a:lvl1pPr>
              <a:defRPr>
                <a:solidFill>
                  <a:schemeClr val="bg1"/>
                </a:solidFill>
              </a:defRPr>
            </a:lvl1pPr>
          </a:lstStyle>
          <a:p>
            <a:fld id="{80B71FE5-7FF0-A149-B5A0-7FC2CAE2D4AE}" type="slidenum">
              <a:rPr lang="en-US" smtClean="0"/>
              <a:pPr/>
              <a:t>‹#›</a:t>
            </a:fld>
            <a:endParaRPr lang="en-US" dirty="0"/>
          </a:p>
        </p:txBody>
      </p:sp>
      <p:sp>
        <p:nvSpPr>
          <p:cNvPr id="10" name="Title 1">
            <a:extLst>
              <a:ext uri="{FF2B5EF4-FFF2-40B4-BE49-F238E27FC236}">
                <a16:creationId xmlns:a16="http://schemas.microsoft.com/office/drawing/2014/main" id="{3E15F39B-7A04-809A-01F7-2E9128B1881A}"/>
              </a:ext>
            </a:extLst>
          </p:cNvPr>
          <p:cNvSpPr>
            <a:spLocks noGrp="1"/>
          </p:cNvSpPr>
          <p:nvPr>
            <p:ph type="title"/>
          </p:nvPr>
        </p:nvSpPr>
        <p:spPr>
          <a:xfrm>
            <a:off x="417576" y="438912"/>
            <a:ext cx="5678424" cy="1021430"/>
          </a:xfrm>
        </p:spPr>
        <p:txBody>
          <a:bodyPr/>
          <a:lstStyle>
            <a:lvl1pPr>
              <a:defRPr>
                <a:solidFill>
                  <a:srgbClr val="EC5B85"/>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15" name="Text Placeholder 2">
            <a:extLst>
              <a:ext uri="{FF2B5EF4-FFF2-40B4-BE49-F238E27FC236}">
                <a16:creationId xmlns:a16="http://schemas.microsoft.com/office/drawing/2014/main" id="{FC1B5B02-1E95-6F28-FA3F-A26C264E72D5}"/>
              </a:ext>
            </a:extLst>
          </p:cNvPr>
          <p:cNvSpPr>
            <a:spLocks noGrp="1"/>
          </p:cNvSpPr>
          <p:nvPr>
            <p:ph idx="13" hasCustomPrompt="1"/>
          </p:nvPr>
        </p:nvSpPr>
        <p:spPr>
          <a:xfrm>
            <a:off x="417576" y="2031631"/>
            <a:ext cx="5678424" cy="3743673"/>
          </a:xfrm>
          <a:prstGeom prst="rect">
            <a:avLst/>
          </a:prstGeom>
        </p:spPr>
        <p:txBody>
          <a:bodyPr vert="horz" lIns="91440" tIns="45720" rIns="91440" bIns="45720" rtlCol="0">
            <a:normAutofit/>
          </a:bodyPr>
          <a:lstStyle>
            <a:lvl1pPr marL="225425" indent="-225425">
              <a:buClr>
                <a:srgbClr val="684D93"/>
              </a:buClr>
              <a:buFont typeface="Arial" panose="020B0604020202020204" pitchFamily="34" charset="0"/>
              <a:buChar char="•"/>
              <a:tabLst/>
              <a:defRPr sz="3200"/>
            </a:lvl1pPr>
            <a:lvl2pPr marL="715963" indent="-258763">
              <a:buClr>
                <a:srgbClr val="66BFCC"/>
              </a:buClr>
              <a:buFont typeface="Arial" panose="020B0604020202020204" pitchFamily="34" charset="0"/>
              <a:buChar char="•"/>
              <a:tabLst/>
              <a:defRPr sz="2800"/>
            </a:lvl2pPr>
            <a:lvl3pPr marL="1114425" indent="-200025">
              <a:buClr>
                <a:srgbClr val="F8AF72"/>
              </a:buClr>
              <a:buFont typeface="Arial" panose="020B0604020202020204" pitchFamily="34" charset="0"/>
              <a:buChar char="•"/>
              <a:tabLst/>
              <a:defRPr sz="2400"/>
            </a:lvl3pPr>
            <a:lvl4pPr marL="1558925" indent="-187325">
              <a:buClr>
                <a:srgbClr val="EC5B85"/>
              </a:buClr>
              <a:buFont typeface="Arial" panose="020B0604020202020204" pitchFamily="34" charset="0"/>
              <a:buChar char="•"/>
              <a:tabLst/>
              <a:defRPr sz="2000"/>
            </a:lvl4pPr>
            <a:lvl5pPr marL="2049463" indent="-220663">
              <a:buClr>
                <a:srgbClr val="333167"/>
              </a:buClr>
              <a:buFont typeface="Arial" panose="020B0604020202020204" pitchFamily="34" charset="0"/>
              <a:buChar char="•"/>
              <a:tabLst/>
              <a:defRPr sz="2000"/>
            </a:lvl5pPr>
          </a:lstStyle>
          <a:p>
            <a:pPr lvl="0"/>
            <a:r>
              <a:rPr lang="en-GB" dirty="0"/>
              <a:t>Text here</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17341888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Bullet Pointed text and Picture (Left)(Righ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C645FC1-8F83-57F6-9E4A-F46C5B8B9250}"/>
              </a:ext>
            </a:extLst>
          </p:cNvPr>
          <p:cNvSpPr>
            <a:spLocks noGrp="1"/>
          </p:cNvSpPr>
          <p:nvPr>
            <p:ph type="pic" idx="1"/>
          </p:nvPr>
        </p:nvSpPr>
        <p:spPr>
          <a:xfrm>
            <a:off x="-12192" y="-45720"/>
            <a:ext cx="3185160" cy="693115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8" name="Footer Placeholder 3">
            <a:extLst>
              <a:ext uri="{FF2B5EF4-FFF2-40B4-BE49-F238E27FC236}">
                <a16:creationId xmlns:a16="http://schemas.microsoft.com/office/drawing/2014/main" id="{9A193FBE-F0C5-548C-E1DD-183C7845785D}"/>
              </a:ext>
            </a:extLst>
          </p:cNvPr>
          <p:cNvSpPr>
            <a:spLocks noGrp="1"/>
          </p:cNvSpPr>
          <p:nvPr>
            <p:ph type="ftr" sz="quarter" idx="11"/>
          </p:nvPr>
        </p:nvSpPr>
        <p:spPr>
          <a:xfrm>
            <a:off x="3749040" y="6356350"/>
            <a:ext cx="4114800" cy="365125"/>
          </a:xfrm>
        </p:spPr>
        <p:txBody>
          <a:bodyPr/>
          <a:lstStyle>
            <a:lvl1pPr algn="l">
              <a:defRPr/>
            </a:lvl1pPr>
          </a:lstStyle>
          <a:p>
            <a:pPr algn="l"/>
            <a:r>
              <a:rPr lang="en-US" dirty="0"/>
              <a:t>The Voice of Queenslanders with Disability</a:t>
            </a:r>
          </a:p>
        </p:txBody>
      </p:sp>
      <p:sp>
        <p:nvSpPr>
          <p:cNvPr id="9" name="Slide Number Placeholder 4">
            <a:extLst>
              <a:ext uri="{FF2B5EF4-FFF2-40B4-BE49-F238E27FC236}">
                <a16:creationId xmlns:a16="http://schemas.microsoft.com/office/drawing/2014/main" id="{0F79169F-9788-C9D7-D8FA-9190ACD130FF}"/>
              </a:ext>
            </a:extLst>
          </p:cNvPr>
          <p:cNvSpPr>
            <a:spLocks noGrp="1"/>
          </p:cNvSpPr>
          <p:nvPr>
            <p:ph type="sldNum" sz="quarter" idx="12"/>
          </p:nvPr>
        </p:nvSpPr>
        <p:spPr>
          <a:xfrm>
            <a:off x="9031224" y="6356350"/>
            <a:ext cx="2743200" cy="365125"/>
          </a:xfrm>
        </p:spPr>
        <p:txBody>
          <a:bodyPr/>
          <a:lstStyle>
            <a:lvl1pPr>
              <a:defRPr>
                <a:solidFill>
                  <a:schemeClr val="tx1">
                    <a:lumMod val="65000"/>
                    <a:lumOff val="35000"/>
                  </a:schemeClr>
                </a:solidFill>
              </a:defRPr>
            </a:lvl1pPr>
          </a:lstStyle>
          <a:p>
            <a:fld id="{80B71FE5-7FF0-A149-B5A0-7FC2CAE2D4AE}" type="slidenum">
              <a:rPr lang="en-US" smtClean="0"/>
              <a:pPr/>
              <a:t>‹#›</a:t>
            </a:fld>
            <a:endParaRPr lang="en-US" dirty="0">
              <a:solidFill>
                <a:schemeClr val="tx1">
                  <a:lumMod val="65000"/>
                  <a:lumOff val="35000"/>
                </a:schemeClr>
              </a:solidFill>
            </a:endParaRPr>
          </a:p>
        </p:txBody>
      </p:sp>
      <p:sp>
        <p:nvSpPr>
          <p:cNvPr id="10" name="Title 1">
            <a:extLst>
              <a:ext uri="{FF2B5EF4-FFF2-40B4-BE49-F238E27FC236}">
                <a16:creationId xmlns:a16="http://schemas.microsoft.com/office/drawing/2014/main" id="{3E15F39B-7A04-809A-01F7-2E9128B1881A}"/>
              </a:ext>
            </a:extLst>
          </p:cNvPr>
          <p:cNvSpPr>
            <a:spLocks noGrp="1"/>
          </p:cNvSpPr>
          <p:nvPr>
            <p:ph type="title"/>
          </p:nvPr>
        </p:nvSpPr>
        <p:spPr>
          <a:xfrm>
            <a:off x="3749040" y="317331"/>
            <a:ext cx="8004048" cy="852488"/>
          </a:xfrm>
        </p:spPr>
        <p:txBody>
          <a:bodyPr/>
          <a:lstStyle>
            <a:lvl1pPr>
              <a:defRPr>
                <a:solidFill>
                  <a:srgbClr val="EC5B85"/>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11" name="Rectangle 10">
            <a:extLst>
              <a:ext uri="{FF2B5EF4-FFF2-40B4-BE49-F238E27FC236}">
                <a16:creationId xmlns:a16="http://schemas.microsoft.com/office/drawing/2014/main" id="{95E082A0-306B-4E61-49D5-39326D131665}"/>
              </a:ext>
            </a:extLst>
          </p:cNvPr>
          <p:cNvSpPr/>
          <p:nvPr userDrawn="1"/>
        </p:nvSpPr>
        <p:spPr>
          <a:xfrm>
            <a:off x="3889248" y="1088136"/>
            <a:ext cx="1737360" cy="81683"/>
          </a:xfrm>
          <a:prstGeom prst="rect">
            <a:avLst/>
          </a:prstGeom>
          <a:solidFill>
            <a:srgbClr val="F8AF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
            <a:extLst>
              <a:ext uri="{FF2B5EF4-FFF2-40B4-BE49-F238E27FC236}">
                <a16:creationId xmlns:a16="http://schemas.microsoft.com/office/drawing/2014/main" id="{FC1B5B02-1E95-6F28-FA3F-A26C264E72D5}"/>
              </a:ext>
            </a:extLst>
          </p:cNvPr>
          <p:cNvSpPr>
            <a:spLocks noGrp="1"/>
          </p:cNvSpPr>
          <p:nvPr>
            <p:ph idx="13" hasCustomPrompt="1"/>
          </p:nvPr>
        </p:nvSpPr>
        <p:spPr>
          <a:xfrm>
            <a:off x="3749040" y="1423967"/>
            <a:ext cx="8004048" cy="4351338"/>
          </a:xfrm>
          <a:prstGeom prst="rect">
            <a:avLst/>
          </a:prstGeom>
        </p:spPr>
        <p:txBody>
          <a:bodyPr vert="horz" lIns="91440" tIns="45720" rIns="91440" bIns="45720" rtlCol="0">
            <a:normAutofit/>
          </a:bodyPr>
          <a:lstStyle>
            <a:lvl1pPr marL="225425" indent="-225425">
              <a:buClr>
                <a:srgbClr val="684D93"/>
              </a:buClr>
              <a:buFont typeface="Arial" panose="020B0604020202020204" pitchFamily="34" charset="0"/>
              <a:buChar char="•"/>
              <a:tabLst/>
              <a:defRPr sz="3200"/>
            </a:lvl1pPr>
            <a:lvl2pPr marL="715963" indent="-258763">
              <a:buClr>
                <a:srgbClr val="66BFCC"/>
              </a:buClr>
              <a:buFont typeface="Arial" panose="020B0604020202020204" pitchFamily="34" charset="0"/>
              <a:buChar char="•"/>
              <a:tabLst/>
              <a:defRPr sz="2800"/>
            </a:lvl2pPr>
            <a:lvl3pPr marL="1114425" indent="-200025">
              <a:buClr>
                <a:srgbClr val="F8AF72"/>
              </a:buClr>
              <a:buFont typeface="Arial" panose="020B0604020202020204" pitchFamily="34" charset="0"/>
              <a:buChar char="•"/>
              <a:tabLst/>
              <a:defRPr sz="2400"/>
            </a:lvl3pPr>
            <a:lvl4pPr marL="1558925" indent="-187325">
              <a:buClr>
                <a:srgbClr val="EC5B85"/>
              </a:buClr>
              <a:buFont typeface="Arial" panose="020B0604020202020204" pitchFamily="34" charset="0"/>
              <a:buChar char="•"/>
              <a:tabLst/>
              <a:defRPr sz="2000"/>
            </a:lvl4pPr>
            <a:lvl5pPr marL="2049463" indent="-220663">
              <a:buClr>
                <a:srgbClr val="333167"/>
              </a:buClr>
              <a:buFont typeface="Arial" panose="020B0604020202020204" pitchFamily="34" charset="0"/>
              <a:buChar char="•"/>
              <a:tabLst/>
              <a:defRPr sz="2000"/>
            </a:lvl5pPr>
          </a:lstStyle>
          <a:p>
            <a:pPr lvl="0"/>
            <a:r>
              <a:rPr lang="en-GB" dirty="0"/>
              <a:t>Text here</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91319371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8A2AFE3-2157-25E3-C0A8-73B5643AE324}"/>
              </a:ext>
            </a:extLst>
          </p:cNvPr>
          <p:cNvSpPr/>
          <p:nvPr userDrawn="1"/>
        </p:nvSpPr>
        <p:spPr>
          <a:xfrm>
            <a:off x="0" y="0"/>
            <a:ext cx="12192000" cy="6858000"/>
          </a:xfrm>
          <a:prstGeom prst="rect">
            <a:avLst/>
          </a:prstGeom>
          <a:solidFill>
            <a:srgbClr val="3331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99685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6899D3B-C1CA-F28B-4293-1CCEB7387CA6}"/>
              </a:ext>
            </a:extLst>
          </p:cNvPr>
          <p:cNvPicPr>
            <a:picLocks noChangeAspect="1"/>
          </p:cNvPicPr>
          <p:nvPr userDrawn="1"/>
        </p:nvPicPr>
        <p:blipFill>
          <a:blip r:embed="rId2"/>
          <a:srcRect/>
          <a:stretch/>
        </p:blipFill>
        <p:spPr>
          <a:xfrm>
            <a:off x="0" y="0"/>
            <a:ext cx="12192000" cy="6858000"/>
          </a:xfrm>
          <a:prstGeom prst="rect">
            <a:avLst/>
          </a:prstGeom>
        </p:spPr>
      </p:pic>
      <p:sp>
        <p:nvSpPr>
          <p:cNvPr id="5" name="Chart Placeholder 4">
            <a:extLst>
              <a:ext uri="{FF2B5EF4-FFF2-40B4-BE49-F238E27FC236}">
                <a16:creationId xmlns:a16="http://schemas.microsoft.com/office/drawing/2014/main" id="{EEBC7DF9-DBF6-87D2-F142-3D7C0A77BB65}"/>
              </a:ext>
            </a:extLst>
          </p:cNvPr>
          <p:cNvSpPr>
            <a:spLocks noGrp="1"/>
          </p:cNvSpPr>
          <p:nvPr>
            <p:ph type="chart" sz="quarter" idx="12"/>
          </p:nvPr>
        </p:nvSpPr>
        <p:spPr>
          <a:xfrm>
            <a:off x="838199" y="618186"/>
            <a:ext cx="10515599" cy="5357611"/>
          </a:xfrm>
        </p:spPr>
        <p:txBody>
          <a:bodyPr/>
          <a:lstStyle/>
          <a:p>
            <a:r>
              <a:rPr lang="en-US"/>
              <a:t>Click icon to add chart</a:t>
            </a:r>
          </a:p>
        </p:txBody>
      </p:sp>
    </p:spTree>
    <p:extLst>
      <p:ext uri="{BB962C8B-B14F-4D97-AF65-F5344CB8AC3E}">
        <p14:creationId xmlns:p14="http://schemas.microsoft.com/office/powerpoint/2010/main" val="2859814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6488F40-B9F3-958E-98DB-C284D4F8E7AC}"/>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453F92A-87FB-A326-B33B-6F44FA20914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051C59C-C745-ADAB-95A3-39EBF5027F4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F06EF04-73DE-5C55-B4C3-2B5ED89619ED}"/>
              </a:ext>
            </a:extLst>
          </p:cNvPr>
          <p:cNvSpPr>
            <a:spLocks noGrp="1"/>
          </p:cNvSpPr>
          <p:nvPr>
            <p:ph sz="half" idx="2"/>
          </p:nvPr>
        </p:nvSpPr>
        <p:spPr>
          <a:xfrm>
            <a:off x="839788" y="2505075"/>
            <a:ext cx="5157787" cy="35975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5EB6B5E-C359-6121-CDD4-7F17B883C2C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F5E0BD7-70EF-1748-D322-F3A1E7AEACF5}"/>
              </a:ext>
            </a:extLst>
          </p:cNvPr>
          <p:cNvSpPr>
            <a:spLocks noGrp="1"/>
          </p:cNvSpPr>
          <p:nvPr>
            <p:ph sz="quarter" idx="4"/>
          </p:nvPr>
        </p:nvSpPr>
        <p:spPr>
          <a:xfrm>
            <a:off x="6172200" y="2505075"/>
            <a:ext cx="5183188" cy="35975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4285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DDC1147-7CDE-ADB4-13A0-B27EE57CC865}"/>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B5194D7-2F30-71DC-E873-2DF04EBE77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DA71E34-2789-2F38-8DC1-25DFF52859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73D68B7-FCD1-9062-7C31-C0E54D8C5B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649063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70A837B-64B5-8023-5C5A-C402BEB257E7}"/>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5B21B93-F884-FE93-446C-E89C6620D9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7C59FF-3D16-87ED-C0A1-B461B9059C2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6C74C53-9A30-361E-A513-9870A8129C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42652060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theme" Target="../theme/theme2.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18" Type="http://schemas.openxmlformats.org/officeDocument/2006/relationships/theme" Target="../theme/theme3.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86EFD5D-FE9E-695A-DF46-3483BC0C6C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86DE859-056F-F8C2-F5D4-0AE23DBCE3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9A0C8E-2FC8-A86D-8B83-0139EBA5C7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AU"/>
              <a:t>Date</a:t>
            </a:r>
            <a:endParaRPr lang="en-US"/>
          </a:p>
        </p:txBody>
      </p:sp>
      <p:sp>
        <p:nvSpPr>
          <p:cNvPr id="5" name="Footer Placeholder 4">
            <a:extLst>
              <a:ext uri="{FF2B5EF4-FFF2-40B4-BE49-F238E27FC236}">
                <a16:creationId xmlns:a16="http://schemas.microsoft.com/office/drawing/2014/main" id="{A4118E8A-F718-02B9-87A7-620115EBED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National Disability Research Partnership</a:t>
            </a:r>
          </a:p>
        </p:txBody>
      </p:sp>
      <p:sp>
        <p:nvSpPr>
          <p:cNvPr id="6" name="Slide Number Placeholder 5">
            <a:extLst>
              <a:ext uri="{FF2B5EF4-FFF2-40B4-BE49-F238E27FC236}">
                <a16:creationId xmlns:a16="http://schemas.microsoft.com/office/drawing/2014/main" id="{E37E21DA-8A8A-5FFD-6337-311F7D5C3AE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1CE39E-190A-C841-A96A-E9F31F7BACF5}" type="slidenum">
              <a:rPr lang="en-US" smtClean="0"/>
              <a:pPr/>
              <a:t>‹#›</a:t>
            </a:fld>
            <a:endParaRPr lang="en-US"/>
          </a:p>
        </p:txBody>
      </p:sp>
    </p:spTree>
    <p:extLst>
      <p:ext uri="{BB962C8B-B14F-4D97-AF65-F5344CB8AC3E}">
        <p14:creationId xmlns:p14="http://schemas.microsoft.com/office/powerpoint/2010/main" val="661116633"/>
      </p:ext>
    </p:extLst>
  </p:cSld>
  <p:clrMap bg1="lt1" tx1="dk1" bg2="lt2" tx2="dk2" accent1="accent1" accent2="accent2" accent3="accent3" accent4="accent4" accent5="accent5" accent6="accent6" hlink="hlink" folHlink="folHlink"/>
  <p:sldLayoutIdLst>
    <p:sldLayoutId id="2147483649" r:id="rId1"/>
    <p:sldLayoutId id="2147483659" r:id="rId2"/>
    <p:sldLayoutId id="2147483650" r:id="rId3"/>
    <p:sldLayoutId id="2147483652" r:id="rId4"/>
    <p:sldLayoutId id="2147483662" r:id="rId5"/>
    <p:sldLayoutId id="2147483660" r:id="rId6"/>
    <p:sldLayoutId id="2147483653" r:id="rId7"/>
    <p:sldLayoutId id="2147483656" r:id="rId8"/>
    <p:sldLayoutId id="2147483657" r:id="rId9"/>
    <p:sldLayoutId id="2147483654" r:id="rId10"/>
    <p:sldLayoutId id="2147483671" r:id="rId11"/>
    <p:sldLayoutId id="2147483672" r:id="rId12"/>
    <p:sldLayoutId id="2147483683" r:id="rId13"/>
    <p:sldLayoutId id="2147483685" r:id="rId14"/>
    <p:sldLayoutId id="2147483686" r:id="rId15"/>
    <p:sldLayoutId id="2147483687" r:id="rId16"/>
    <p:sldLayoutId id="2147483688" r:id="rId17"/>
    <p:sldLayoutId id="2147483689"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AU"/>
              <a:t>‹#›</a:t>
            </a:fld>
            <a:endParaRPr/>
          </a:p>
        </p:txBody>
      </p:sp>
    </p:spTree>
    <p:extLst>
      <p:ext uri="{BB962C8B-B14F-4D97-AF65-F5344CB8AC3E}">
        <p14:creationId xmlns:p14="http://schemas.microsoft.com/office/powerpoint/2010/main" val="357596334"/>
      </p:ext>
    </p:extLst>
  </p:cSld>
  <p:clrMap bg1="lt1" tx1="dk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 id="2147483708"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86EFD5D-FE9E-695A-DF46-3483BC0C6C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86DE859-056F-F8C2-F5D4-0AE23DBCE3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9A0C8E-2FC8-A86D-8B83-0139EBA5C7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AU"/>
              <a:t>Date</a:t>
            </a:r>
            <a:endParaRPr lang="en-US"/>
          </a:p>
        </p:txBody>
      </p:sp>
      <p:sp>
        <p:nvSpPr>
          <p:cNvPr id="5" name="Footer Placeholder 4">
            <a:extLst>
              <a:ext uri="{FF2B5EF4-FFF2-40B4-BE49-F238E27FC236}">
                <a16:creationId xmlns:a16="http://schemas.microsoft.com/office/drawing/2014/main" id="{A4118E8A-F718-02B9-87A7-620115EBED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National Disability Research Partnership</a:t>
            </a:r>
          </a:p>
        </p:txBody>
      </p:sp>
      <p:sp>
        <p:nvSpPr>
          <p:cNvPr id="6" name="Slide Number Placeholder 5">
            <a:extLst>
              <a:ext uri="{FF2B5EF4-FFF2-40B4-BE49-F238E27FC236}">
                <a16:creationId xmlns:a16="http://schemas.microsoft.com/office/drawing/2014/main" id="{E37E21DA-8A8A-5FFD-6337-311F7D5C3AE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1CE39E-190A-C841-A96A-E9F31F7BACF5}" type="slidenum">
              <a:rPr lang="en-US" smtClean="0"/>
              <a:pPr/>
              <a:t>‹#›</a:t>
            </a:fld>
            <a:endParaRPr lang="en-US"/>
          </a:p>
        </p:txBody>
      </p:sp>
    </p:spTree>
    <p:extLst>
      <p:ext uri="{BB962C8B-B14F-4D97-AF65-F5344CB8AC3E}">
        <p14:creationId xmlns:p14="http://schemas.microsoft.com/office/powerpoint/2010/main" val="4066803513"/>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70.xml"/><Relationship Id="rId1" Type="http://schemas.openxmlformats.org/officeDocument/2006/relationships/slideLayout" Target="../slideLayouts/slideLayout5.xml"/><Relationship Id="rId5" Type="http://schemas.openxmlformats.org/officeDocument/2006/relationships/image" Target="../media/image20.emf"/><Relationship Id="rId4" Type="http://schemas.openxmlformats.org/officeDocument/2006/relationships/hyperlink" Target="mailto:Sharon.kerr@unimelb.edu.au" TargetMode="External"/></Relationships>
</file>

<file path=ppt/slides/_rels/slide10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108.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57.emf"/><Relationship Id="rId3" Type="http://schemas.openxmlformats.org/officeDocument/2006/relationships/image" Target="../media/image21.jpeg"/><Relationship Id="rId7" Type="http://schemas.openxmlformats.org/officeDocument/2006/relationships/image" Target="../media/image55.png"/><Relationship Id="rId12" Type="http://schemas.openxmlformats.org/officeDocument/2006/relationships/image" Target="../media/image56.emf"/><Relationship Id="rId2" Type="http://schemas.openxmlformats.org/officeDocument/2006/relationships/notesSlide" Target="../notesSlides/notesSlide74.xml"/><Relationship Id="rId1" Type="http://schemas.openxmlformats.org/officeDocument/2006/relationships/slideLayout" Target="../slideLayouts/slideLayout5.xml"/><Relationship Id="rId6" Type="http://schemas.openxmlformats.org/officeDocument/2006/relationships/hyperlink" Target="https://www.linkedin.com/company/ndrp" TargetMode="External"/><Relationship Id="rId11" Type="http://schemas.openxmlformats.org/officeDocument/2006/relationships/image" Target="../media/image20.emf"/><Relationship Id="rId5" Type="http://schemas.openxmlformats.org/officeDocument/2006/relationships/image" Target="../media/image54.png"/><Relationship Id="rId10" Type="http://schemas.openxmlformats.org/officeDocument/2006/relationships/hyperlink" Target="https://protect.checkpoint.com/v2/___http:/www.ndrp.org.au/___.Y3A0YTpuZHJwOmM6bzowNWY4YjFjZWRkMjQ5YjRmZDY2NWNhMGFjNzEzYzIyNTo2OjljOTQ6YzY0Zjg2MjkzNDY5NmUwNThmMTIyMjZlZWE4ZGEyZTRjMTk4MTgwY2EzOTViY2YxYWE1YWYxZTQwZmRmMDc3ZTpwOlQ6Tg" TargetMode="External"/><Relationship Id="rId4" Type="http://schemas.openxmlformats.org/officeDocument/2006/relationships/hyperlink" Target="https://www.facebook.com/people/National-Disability-Research-Partnership-NDRP/100083814751409/" TargetMode="External"/><Relationship Id="rId9" Type="http://schemas.openxmlformats.org/officeDocument/2006/relationships/hyperlink" Target="mailto:info@ndrp.org.au"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24.pn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0.xml"/><Relationship Id="rId5" Type="http://schemas.openxmlformats.org/officeDocument/2006/relationships/image" Target="../media/image24.png"/><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7.png"/><Relationship Id="rId5" Type="http://schemas.microsoft.com/office/2017/04/relationships/track" Target="../media/track1.vtt"/><Relationship Id="rId4" Type="http://schemas.openxmlformats.org/officeDocument/2006/relationships/notesSlide" Target="../notesSlides/notesSlide14.xml"/></Relationships>
</file>

<file path=ppt/slides/_rels/slide2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slideLayout" Target="../slideLayouts/slideLayout4.xml"/><Relationship Id="rId7" Type="http://schemas.openxmlformats.org/officeDocument/2006/relationships/image" Target="../media/image29.png"/><Relationship Id="rId2" Type="http://schemas.openxmlformats.org/officeDocument/2006/relationships/audio" Target="../media/media2.m4a"/><Relationship Id="rId1" Type="http://schemas.microsoft.com/office/2007/relationships/media" Target="../media/media2.m4a"/><Relationship Id="rId6" Type="http://schemas.microsoft.com/office/2017/04/relationships/track" Target="../media/track2.vtt"/><Relationship Id="rId5" Type="http://schemas.openxmlformats.org/officeDocument/2006/relationships/image" Target="../media/image28.png"/><Relationship Id="rId4" Type="http://schemas.openxmlformats.org/officeDocument/2006/relationships/notesSlide" Target="../notesSlides/notesSlide15.xml"/></Relationships>
</file>

<file path=ppt/slides/_rels/slide23.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slideLayout" Target="../slideLayouts/slideLayout3.xml"/><Relationship Id="rId7" Type="http://schemas.openxmlformats.org/officeDocument/2006/relationships/image" Target="../media/image29.png"/><Relationship Id="rId2" Type="http://schemas.openxmlformats.org/officeDocument/2006/relationships/audio" Target="../media/media3.m4a"/><Relationship Id="rId1" Type="http://schemas.microsoft.com/office/2007/relationships/media" Target="../media/media3.m4a"/><Relationship Id="rId6" Type="http://schemas.microsoft.com/office/2017/04/relationships/track" Target="../media/track3.vtt"/><Relationship Id="rId5" Type="http://schemas.openxmlformats.org/officeDocument/2006/relationships/image" Target="../media/image31.png"/><Relationship Id="rId4" Type="http://schemas.openxmlformats.org/officeDocument/2006/relationships/notesSlide" Target="../notesSlides/notesSlide16.xml"/></Relationships>
</file>

<file path=ppt/slides/_rels/slide24.xml.rels><?xml version="1.0" encoding="UTF-8" standalone="yes"?>
<Relationships xmlns="http://schemas.openxmlformats.org/package/2006/relationships"><Relationship Id="rId8" Type="http://schemas.openxmlformats.org/officeDocument/2006/relationships/image" Target="../media/image33.JPG"/><Relationship Id="rId3" Type="http://schemas.openxmlformats.org/officeDocument/2006/relationships/slideLayout" Target="../slideLayouts/slideLayout3.xml"/><Relationship Id="rId7" Type="http://schemas.openxmlformats.org/officeDocument/2006/relationships/image" Target="../media/image29.png"/><Relationship Id="rId2" Type="http://schemas.openxmlformats.org/officeDocument/2006/relationships/audio" Target="../media/media4.m4a"/><Relationship Id="rId1" Type="http://schemas.microsoft.com/office/2007/relationships/media" Target="../media/media4.m4a"/><Relationship Id="rId6" Type="http://schemas.microsoft.com/office/2017/04/relationships/track" Target="../media/track4.vtt"/><Relationship Id="rId5" Type="http://schemas.openxmlformats.org/officeDocument/2006/relationships/image" Target="../media/image32.png"/><Relationship Id="rId4" Type="http://schemas.openxmlformats.org/officeDocument/2006/relationships/notesSlide" Target="../notesSlides/notesSlide1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2.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1.xml"/></Relationships>
</file>

<file path=ppt/slides/_rels/slide3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0.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2.xml"/><Relationship Id="rId1" Type="http://schemas.openxmlformats.org/officeDocument/2006/relationships/slideLayout" Target="../slideLayouts/slideLayout5.xml"/><Relationship Id="rId5" Type="http://schemas.openxmlformats.org/officeDocument/2006/relationships/image" Target="../media/image20.emf"/><Relationship Id="rId4" Type="http://schemas.openxmlformats.org/officeDocument/2006/relationships/hyperlink" Target="mailto:brightt@unimelb.edu.au"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9.xml"/><Relationship Id="rId1" Type="http://schemas.openxmlformats.org/officeDocument/2006/relationships/slideLayout" Target="../slideLayouts/slideLayout5.xml"/><Relationship Id="rId5" Type="http://schemas.openxmlformats.org/officeDocument/2006/relationships/image" Target="../media/image20.emf"/><Relationship Id="rId4" Type="http://schemas.openxmlformats.org/officeDocument/2006/relationships/hyperlink" Target="mailto:Meredith.prain@ableaustralia.org.au" TargetMode="Externa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7.xml"/><Relationship Id="rId1" Type="http://schemas.openxmlformats.org/officeDocument/2006/relationships/slideLayout" Target="../slideLayouts/slideLayout5.xml"/><Relationship Id="rId5" Type="http://schemas.openxmlformats.org/officeDocument/2006/relationships/image" Target="../media/image20.emf"/><Relationship Id="rId4" Type="http://schemas.openxmlformats.org/officeDocument/2006/relationships/hyperlink" Target="mailto:jessica.moulton@unimelb.edu.au" TargetMode="External"/></Relationships>
</file>

<file path=ppt/slides/_rels/slide6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6.xml"/><Relationship Id="rId1" Type="http://schemas.openxmlformats.org/officeDocument/2006/relationships/slideLayout" Target="../slideLayouts/slideLayout5.xml"/><Relationship Id="rId4" Type="http://schemas.openxmlformats.org/officeDocument/2006/relationships/image" Target="../media/image20.emf"/></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hyperlink" Target="https://www.ndrp.org.au/resources/co-design" TargetMode="External"/><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2" Type="http://schemas.openxmlformats.org/officeDocument/2006/relationships/hyperlink" Target="https://cyda.org.au/advocacy/safety-beyond-barriers/" TargetMode="External"/><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20.emf"/><Relationship Id="rId2" Type="http://schemas.openxmlformats.org/officeDocument/2006/relationships/notesSlide" Target="../notesSlides/notesSlide58.xml"/><Relationship Id="rId1" Type="http://schemas.openxmlformats.org/officeDocument/2006/relationships/slideLayout" Target="../slideLayouts/slideLayout5.xml"/><Relationship Id="rId6" Type="http://schemas.openxmlformats.org/officeDocument/2006/relationships/hyperlink" Target="mailto:madeleinegay@cyda.org.au" TargetMode="External"/><Relationship Id="rId5" Type="http://schemas.openxmlformats.org/officeDocument/2006/relationships/hyperlink" Target="mailto:tessaltman@cyda.org.au" TargetMode="External"/><Relationship Id="rId4" Type="http://schemas.openxmlformats.org/officeDocument/2006/relationships/hyperlink" Target="mailto:lizhudson@cyda.org.au" TargetMode="Externa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38.xml"/></Relationships>
</file>

<file path=ppt/slides/_rels/slide83.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60.xml"/><Relationship Id="rId1" Type="http://schemas.openxmlformats.org/officeDocument/2006/relationships/slideLayout" Target="../slideLayouts/slideLayout51.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9.xml"/></Relationships>
</file>

<file path=ppt/slides/_rels/slide8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62.xml"/><Relationship Id="rId1" Type="http://schemas.openxmlformats.org/officeDocument/2006/relationships/slideLayout" Target="../slideLayouts/slideLayout40.xml"/><Relationship Id="rId4" Type="http://schemas.openxmlformats.org/officeDocument/2006/relationships/image" Target="../media/image45.jpeg"/></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39.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39.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39.xml"/></Relationships>
</file>

<file path=ppt/slides/_rels/slide8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6.xml"/><Relationship Id="rId1" Type="http://schemas.openxmlformats.org/officeDocument/2006/relationships/slideLayout" Target="../slideLayouts/slideLayout41.xml"/><Relationship Id="rId6" Type="http://schemas.openxmlformats.org/officeDocument/2006/relationships/image" Target="../media/image20.emf"/><Relationship Id="rId5" Type="http://schemas.openxmlformats.org/officeDocument/2006/relationships/hyperlink" Target="mailto:r.faragher@uq.edu.au" TargetMode="External"/><Relationship Id="rId4" Type="http://schemas.openxmlformats.org/officeDocument/2006/relationships/hyperlink" Target="mailto:dsrp@uq.edu.au"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67.xml"/><Relationship Id="rId1" Type="http://schemas.openxmlformats.org/officeDocument/2006/relationships/slideLayout" Target="../slideLayouts/slideLayout39.xml"/></Relationships>
</file>

<file path=ppt/slides/_rels/slide9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8.xml"/><Relationship Id="rId1" Type="http://schemas.openxmlformats.org/officeDocument/2006/relationships/slideLayout" Target="../slideLayouts/slideLayout5.xml"/></Relationships>
</file>

<file path=ppt/slides/_rels/slide92.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47.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9.xml"/><Relationship Id="rId1" Type="http://schemas.openxmlformats.org/officeDocument/2006/relationships/slideLayout" Target="../slideLayouts/slideLayout5.xml"/><Relationship Id="rId4" Type="http://schemas.openxmlformats.org/officeDocument/2006/relationships/image" Target="../media/image20.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lide 1&#10;Title: Evidence to action: Exploring knowledge mobilisation 1 May 2025&#10;The lower right-hand side of the slide includes the NDRP logo and the lower half of the slide includes a multi coloured NDRP brand with sweeping lines. &#10;">
            <a:extLst>
              <a:ext uri="{FF2B5EF4-FFF2-40B4-BE49-F238E27FC236}">
                <a16:creationId xmlns:a16="http://schemas.microsoft.com/office/drawing/2014/main" id="{D335F4D6-070B-0B4A-886C-8AB16787022C}"/>
              </a:ext>
            </a:extLst>
          </p:cNvPr>
          <p:cNvPicPr>
            <a:picLocks noChangeAspect="1"/>
          </p:cNvPicPr>
          <p:nvPr/>
        </p:nvPicPr>
        <p:blipFill>
          <a:blip r:embed="rId3"/>
          <a:srcRect/>
          <a:stretch/>
        </p:blipFill>
        <p:spPr>
          <a:xfrm>
            <a:off x="0" y="0"/>
            <a:ext cx="12192000" cy="6858000"/>
          </a:xfrm>
          <a:prstGeom prst="rect">
            <a:avLst/>
          </a:prstGeom>
        </p:spPr>
      </p:pic>
      <p:sp>
        <p:nvSpPr>
          <p:cNvPr id="3" name="Title 2">
            <a:extLst>
              <a:ext uri="{FF2B5EF4-FFF2-40B4-BE49-F238E27FC236}">
                <a16:creationId xmlns:a16="http://schemas.microsoft.com/office/drawing/2014/main" id="{DC86C39C-4EB8-A548-A0C1-36CCE00D5521}"/>
              </a:ext>
            </a:extLst>
          </p:cNvPr>
          <p:cNvSpPr txBox="1">
            <a:spLocks noGrp="1"/>
          </p:cNvSpPr>
          <p:nvPr>
            <p:ph type="title" idx="4294967295"/>
          </p:nvPr>
        </p:nvSpPr>
        <p:spPr>
          <a:xfrm>
            <a:off x="449882" y="522370"/>
            <a:ext cx="11365879" cy="29676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600"/>
              </a:spcAft>
              <a:buClrTx/>
              <a:buSzTx/>
              <a:buFontTx/>
              <a:buNone/>
              <a:tabLst/>
              <a:defRPr/>
            </a:pPr>
            <a:r>
              <a:rPr kumimoji="0" lang="en-AU" sz="6600" b="1"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Evidence to action: </a:t>
            </a:r>
            <a:br>
              <a:rPr kumimoji="0" lang="en-AU" sz="6600" b="1"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br>
            <a:r>
              <a:rPr kumimoji="0" lang="en-US" sz="4800" b="1" i="1"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Impact of investing in research co-design</a:t>
            </a:r>
            <a:br>
              <a:rPr kumimoji="0" lang="en-AU" sz="6600" b="1"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br>
            <a:endParaRPr kumimoji="0" lang="en-AU" sz="1800" b="0" i="1"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endParaRPr>
          </a:p>
          <a:p>
            <a:pPr marL="0" marR="0" lvl="0" indent="0" algn="l" defTabSz="914400" rtl="0" eaLnBrk="1" fontAlgn="auto" latinLnBrk="0" hangingPunct="1">
              <a:lnSpc>
                <a:spcPts val="3880"/>
              </a:lnSpc>
              <a:spcBef>
                <a:spcPts val="0"/>
              </a:spcBef>
              <a:spcAft>
                <a:spcPts val="0"/>
              </a:spcAft>
              <a:buClrTx/>
              <a:buSzTx/>
              <a:buFontTx/>
              <a:buNone/>
              <a:tabLst/>
              <a:defRPr/>
            </a:pPr>
            <a:r>
              <a:rPr kumimoji="0" lang="en-AU" sz="4000" b="0" i="0" u="none" strike="noStrike" kern="100" cap="none" spc="0" normalizeH="0" baseline="0" noProof="0" dirty="0">
                <a:ln>
                  <a:noFill/>
                </a:ln>
                <a:solidFill>
                  <a:srgbClr val="C04693"/>
                </a:solidFill>
                <a:effectLst/>
                <a:uLnTx/>
                <a:uFillTx/>
                <a:latin typeface="Atkinson Hyperlegible" pitchFamily="2" charset="0"/>
                <a:ea typeface="+mn-ea"/>
                <a:cs typeface="Calibri Light" panose="020F0302020204030204" pitchFamily="34" charset="0"/>
              </a:rPr>
              <a:t>24 August 2026</a:t>
            </a:r>
          </a:p>
        </p:txBody>
      </p:sp>
    </p:spTree>
    <p:extLst>
      <p:ext uri="{BB962C8B-B14F-4D97-AF65-F5344CB8AC3E}">
        <p14:creationId xmlns:p14="http://schemas.microsoft.com/office/powerpoint/2010/main" val="42680792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2F061-02FA-DDC7-87DD-1A6815E044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BD3F61-D574-1D87-E4B1-CC6BB27479FB}"/>
              </a:ext>
            </a:extLst>
          </p:cNvPr>
          <p:cNvSpPr>
            <a:spLocks noGrp="1"/>
          </p:cNvSpPr>
          <p:nvPr>
            <p:ph type="title" idx="4294967295"/>
          </p:nvPr>
        </p:nvSpPr>
        <p:spPr>
          <a:xfrm>
            <a:off x="838200" y="200450"/>
            <a:ext cx="10515600" cy="1325563"/>
          </a:xfrm>
        </p:spPr>
        <p:txBody>
          <a:bodyPr/>
          <a:lstStyle/>
          <a:p>
            <a:r>
              <a:rPr lang="en-AU" dirty="0">
                <a:solidFill>
                  <a:srgbClr val="2C3949"/>
                </a:solidFill>
              </a:rPr>
              <a:t>Get in touch</a:t>
            </a:r>
          </a:p>
        </p:txBody>
      </p:sp>
      <p:grpSp>
        <p:nvGrpSpPr>
          <p:cNvPr id="6" name="Group 5" descr="Slide 26&#10;Title: How to engage with the NDRP &#10;Decorative icons and text reads:&#10;• Email: info@ndrp.org.au&#10;• Phone: 03 9000 3813&#10;• Subscribe to our newsletter at www.ndrp.org.au for updates&#10;• Follow us on Facebook and LinkedIn&#10;">
            <a:extLst>
              <a:ext uri="{FF2B5EF4-FFF2-40B4-BE49-F238E27FC236}">
                <a16:creationId xmlns:a16="http://schemas.microsoft.com/office/drawing/2014/main" id="{3B722152-FD81-0426-8D50-C8CE493FFB3D}"/>
              </a:ext>
            </a:extLst>
          </p:cNvPr>
          <p:cNvGrpSpPr/>
          <p:nvPr/>
        </p:nvGrpSpPr>
        <p:grpSpPr>
          <a:xfrm>
            <a:off x="934749" y="1265460"/>
            <a:ext cx="6463361" cy="3496932"/>
            <a:chOff x="966139" y="434392"/>
            <a:chExt cx="6463361" cy="3496932"/>
          </a:xfrm>
        </p:grpSpPr>
        <p:sp>
          <p:nvSpPr>
            <p:cNvPr id="27" name="Text Placeholder 2" descr="Email: info@ndrp.org.au&#10;Phone: 03 9000 3813&#10;Subscribe to our newsletter at www.ndrp.org.au for updates&#10;">
              <a:extLst>
                <a:ext uri="{FF2B5EF4-FFF2-40B4-BE49-F238E27FC236}">
                  <a16:creationId xmlns:a16="http://schemas.microsoft.com/office/drawing/2014/main" id="{836609A4-88E8-4515-A2F3-63033D5AE91B}"/>
                </a:ext>
              </a:extLst>
            </p:cNvPr>
            <p:cNvSpPr txBox="1"/>
            <p:nvPr/>
          </p:nvSpPr>
          <p:spPr>
            <a:xfrm>
              <a:off x="1787185" y="434392"/>
              <a:ext cx="5642315" cy="3496932"/>
            </a:xfrm>
            <a:prstGeom prst="rect">
              <a:avLst/>
            </a:prstGeom>
          </p:spPr>
          <p:txBody>
            <a:bodyPr vert="horz" lIns="91440" tIns="45720" rIns="91440" bIns="45720" numCol="1"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2200"/>
                </a:spcBef>
                <a:spcAft>
                  <a:spcPts val="0"/>
                </a:spcAft>
                <a:buClrTx/>
                <a:buSzTx/>
                <a:buFont typeface="Arial" panose="020B0604020202020204" pitchFamily="34" charset="0"/>
                <a:buNone/>
                <a:tabLst/>
                <a:defRPr/>
              </a:pPr>
              <a:r>
                <a:rPr kumimoji="0" lang="en-AU" sz="24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rPr>
                <a:t>Email: Ellen@skladzienconsulting.com.au</a:t>
              </a:r>
            </a:p>
            <a:p>
              <a:pPr marL="0" marR="0" lvl="0" indent="0" algn="l" defTabSz="914400" rtl="0" eaLnBrk="1" fontAlgn="auto" latinLnBrk="0" hangingPunct="1">
                <a:lnSpc>
                  <a:spcPct val="110000"/>
                </a:lnSpc>
                <a:spcBef>
                  <a:spcPts val="2200"/>
                </a:spcBef>
                <a:spcAft>
                  <a:spcPts val="0"/>
                </a:spcAft>
                <a:buClrTx/>
                <a:buSzTx/>
                <a:buFont typeface="Arial" panose="020B0604020202020204" pitchFamily="34" charset="0"/>
                <a:buNone/>
                <a:tabLst/>
                <a:defRPr/>
              </a:pPr>
              <a:endParaRPr kumimoji="0" lang="en-AU" sz="24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F69F66A6-6A2F-5D11-CC68-D8D81EF6111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66139" y="434392"/>
              <a:ext cx="595935" cy="617737"/>
            </a:xfrm>
            <a:prstGeom prst="rect">
              <a:avLst/>
            </a:prstGeom>
          </p:spPr>
        </p:pic>
      </p:grpSp>
    </p:spTree>
    <p:extLst>
      <p:ext uri="{BB962C8B-B14F-4D97-AF65-F5344CB8AC3E}">
        <p14:creationId xmlns:p14="http://schemas.microsoft.com/office/powerpoint/2010/main" val="221512676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5D801-1B59-67DA-9478-29B17B81CF27}"/>
              </a:ext>
            </a:extLst>
          </p:cNvPr>
          <p:cNvSpPr>
            <a:spLocks noGrp="1"/>
          </p:cNvSpPr>
          <p:nvPr>
            <p:ph type="ctrTitle"/>
          </p:nvPr>
        </p:nvSpPr>
        <p:spPr/>
        <p:txBody>
          <a:bodyPr/>
          <a:lstStyle/>
          <a:p>
            <a:r>
              <a:rPr lang="en-AU" dirty="0"/>
              <a:t>Barriers within Bars </a:t>
            </a:r>
          </a:p>
        </p:txBody>
      </p:sp>
      <p:sp>
        <p:nvSpPr>
          <p:cNvPr id="3" name="Subtitle 2">
            <a:extLst>
              <a:ext uri="{FF2B5EF4-FFF2-40B4-BE49-F238E27FC236}">
                <a16:creationId xmlns:a16="http://schemas.microsoft.com/office/drawing/2014/main" id="{5C84A3E1-CA9C-A68C-598E-D7FA46AD42A6}"/>
              </a:ext>
            </a:extLst>
          </p:cNvPr>
          <p:cNvSpPr>
            <a:spLocks noGrp="1"/>
          </p:cNvSpPr>
          <p:nvPr>
            <p:ph type="subTitle" idx="1"/>
          </p:nvPr>
        </p:nvSpPr>
        <p:spPr/>
        <p:txBody>
          <a:bodyPr>
            <a:noAutofit/>
          </a:bodyPr>
          <a:lstStyle/>
          <a:p>
            <a:r>
              <a:rPr lang="en-AU" sz="1600" dirty="0"/>
              <a:t>A/Prof Sheelagh Daniels-Mayes (University of Melbourne)</a:t>
            </a:r>
          </a:p>
          <a:p>
            <a:r>
              <a:rPr lang="en-AU" sz="1600" dirty="0"/>
              <a:t>Dr Aunty Roslyn </a:t>
            </a:r>
            <a:r>
              <a:rPr lang="en-AU" sz="1600" dirty="0" err="1"/>
              <a:t>Sackley</a:t>
            </a:r>
            <a:r>
              <a:rPr lang="en-AU" sz="1600" dirty="0"/>
              <a:t> (</a:t>
            </a:r>
            <a:r>
              <a:rPr lang="en-AU" sz="1600" dirty="0" err="1"/>
              <a:t>AccessAble</a:t>
            </a:r>
            <a:r>
              <a:rPr lang="en-AU" sz="1600" dirty="0"/>
              <a:t> Braille Enterprises)</a:t>
            </a:r>
          </a:p>
          <a:p>
            <a:r>
              <a:rPr lang="en-AU" sz="1600" dirty="0"/>
              <a:t>Dr Sharon Kerr (University of Melbourne)</a:t>
            </a:r>
          </a:p>
          <a:p>
            <a:r>
              <a:rPr lang="en-AU" sz="1600" dirty="0"/>
              <a:t>Mr Eyayu </a:t>
            </a:r>
            <a:r>
              <a:rPr lang="en-AU" sz="1600" dirty="0" err="1"/>
              <a:t>Kasseye</a:t>
            </a:r>
            <a:r>
              <a:rPr lang="en-AU" sz="1600" dirty="0"/>
              <a:t> Bayu ( PhD Candidate University of Melbourne)</a:t>
            </a:r>
          </a:p>
        </p:txBody>
      </p:sp>
    </p:spTree>
    <p:extLst>
      <p:ext uri="{BB962C8B-B14F-4D97-AF65-F5344CB8AC3E}">
        <p14:creationId xmlns:p14="http://schemas.microsoft.com/office/powerpoint/2010/main" val="308210687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58ED3-A6BA-3180-B0A8-8CFCB94B0FB3}"/>
              </a:ext>
            </a:extLst>
          </p:cNvPr>
          <p:cNvSpPr>
            <a:spLocks noGrp="1"/>
          </p:cNvSpPr>
          <p:nvPr>
            <p:ph type="title"/>
          </p:nvPr>
        </p:nvSpPr>
        <p:spPr/>
        <p:txBody>
          <a:bodyPr/>
          <a:lstStyle/>
          <a:p>
            <a:r>
              <a:rPr lang="en-AU" dirty="0"/>
              <a:t>The challenge</a:t>
            </a:r>
          </a:p>
        </p:txBody>
      </p:sp>
      <p:sp>
        <p:nvSpPr>
          <p:cNvPr id="3" name="Content Placeholder 2">
            <a:extLst>
              <a:ext uri="{FF2B5EF4-FFF2-40B4-BE49-F238E27FC236}">
                <a16:creationId xmlns:a16="http://schemas.microsoft.com/office/drawing/2014/main" id="{C0BE0725-C6D9-6637-C32E-666B1D76A985}"/>
              </a:ext>
            </a:extLst>
          </p:cNvPr>
          <p:cNvSpPr>
            <a:spLocks noGrp="1"/>
          </p:cNvSpPr>
          <p:nvPr>
            <p:ph idx="1"/>
          </p:nvPr>
        </p:nvSpPr>
        <p:spPr/>
        <p:txBody>
          <a:bodyPr>
            <a:normAutofit fontScale="70000" lnSpcReduction="20000"/>
          </a:bodyPr>
          <a:lstStyle/>
          <a:p>
            <a:r>
              <a:rPr lang="en-AU" b="1" dirty="0"/>
              <a:t>The system is failing Indigenous people with disability at every stage of the justice system.</a:t>
            </a:r>
            <a:r>
              <a:rPr lang="en-AU" dirty="0"/>
              <a:t> </a:t>
            </a:r>
            <a:r>
              <a:rPr lang="en-AU" i="1" dirty="0"/>
              <a:t>“Disability is often unrecognised, misunderstood or punished, and prison environments are not designed to meet the needs of people with disability.”</a:t>
            </a:r>
            <a:endParaRPr lang="en-AU" dirty="0"/>
          </a:p>
          <a:p>
            <a:r>
              <a:rPr lang="en-AU" dirty="0"/>
              <a:t>Key challenges:</a:t>
            </a:r>
          </a:p>
          <a:p>
            <a:r>
              <a:rPr lang="en-AU" dirty="0"/>
              <a:t>Indigenous perspective of disability →disability often undiagnosed or supported</a:t>
            </a:r>
          </a:p>
          <a:p>
            <a:pPr lvl="0"/>
            <a:r>
              <a:rPr lang="en-AU" dirty="0"/>
              <a:t>Disability misrecognition → criminalisation rather than support</a:t>
            </a:r>
          </a:p>
          <a:p>
            <a:pPr lvl="0"/>
            <a:r>
              <a:rPr lang="en-AU" dirty="0"/>
              <a:t>High and increasing remand rates</a:t>
            </a:r>
          </a:p>
          <a:p>
            <a:pPr lvl="0"/>
            <a:r>
              <a:rPr lang="en-AU" dirty="0"/>
              <a:t>Culturally unsafe prison healthcare</a:t>
            </a:r>
          </a:p>
          <a:p>
            <a:pPr lvl="0"/>
            <a:r>
              <a:rPr lang="en-AU" dirty="0"/>
              <a:t>Communication barriers affecting safety and justice</a:t>
            </a:r>
          </a:p>
          <a:p>
            <a:pPr lvl="0"/>
            <a:r>
              <a:rPr lang="en-AU" dirty="0"/>
              <a:t>Fragmented reintegration supports</a:t>
            </a:r>
          </a:p>
          <a:p>
            <a:pPr lvl="0"/>
            <a:r>
              <a:rPr lang="en-AU" dirty="0"/>
              <a:t>Almost no research at the intersection of Indigeneity + disability (only 18 studies mapped)</a:t>
            </a:r>
          </a:p>
          <a:p>
            <a:endParaRPr lang="en-AU" dirty="0"/>
          </a:p>
        </p:txBody>
      </p:sp>
    </p:spTree>
    <p:extLst>
      <p:ext uri="{BB962C8B-B14F-4D97-AF65-F5344CB8AC3E}">
        <p14:creationId xmlns:p14="http://schemas.microsoft.com/office/powerpoint/2010/main" val="205340660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6D20C-989B-2F27-8EFC-EFBF104A9955}"/>
              </a:ext>
            </a:extLst>
          </p:cNvPr>
          <p:cNvSpPr>
            <a:spLocks noGrp="1"/>
          </p:cNvSpPr>
          <p:nvPr>
            <p:ph type="title"/>
          </p:nvPr>
        </p:nvSpPr>
        <p:spPr/>
        <p:txBody>
          <a:bodyPr/>
          <a:lstStyle/>
          <a:p>
            <a:r>
              <a:rPr lang="en-AU" dirty="0"/>
              <a:t>What we did</a:t>
            </a:r>
          </a:p>
        </p:txBody>
      </p:sp>
      <p:sp>
        <p:nvSpPr>
          <p:cNvPr id="3" name="Content Placeholder 2">
            <a:extLst>
              <a:ext uri="{FF2B5EF4-FFF2-40B4-BE49-F238E27FC236}">
                <a16:creationId xmlns:a16="http://schemas.microsoft.com/office/drawing/2014/main" id="{27816C68-3707-AB4D-896E-63440DAF5148}"/>
              </a:ext>
            </a:extLst>
          </p:cNvPr>
          <p:cNvSpPr>
            <a:spLocks noGrp="1"/>
          </p:cNvSpPr>
          <p:nvPr>
            <p:ph sz="half" idx="1"/>
          </p:nvPr>
        </p:nvSpPr>
        <p:spPr/>
        <p:txBody>
          <a:bodyPr>
            <a:normAutofit fontScale="70000" lnSpcReduction="20000"/>
          </a:bodyPr>
          <a:lstStyle/>
          <a:p>
            <a:r>
              <a:rPr lang="en-AU" b="1" dirty="0"/>
              <a:t>We began a national conversation and produced the first consolidated evidence synthesis at this intersection.</a:t>
            </a:r>
            <a:endParaRPr lang="en-AU" dirty="0"/>
          </a:p>
          <a:p>
            <a:pPr marL="0" indent="0">
              <a:buNone/>
            </a:pPr>
            <a:r>
              <a:rPr lang="en-AU" dirty="0"/>
              <a:t>Activities:</a:t>
            </a:r>
          </a:p>
          <a:p>
            <a:pPr lvl="0"/>
            <a:r>
              <a:rPr lang="en-AU" dirty="0"/>
              <a:t>Rapid evidence review (177 studies mapped)</a:t>
            </a:r>
          </a:p>
          <a:p>
            <a:pPr lvl="0"/>
            <a:r>
              <a:rPr lang="en-AU" dirty="0"/>
              <a:t>Three co‑design focus groups</a:t>
            </a:r>
          </a:p>
          <a:p>
            <a:pPr lvl="0"/>
            <a:r>
              <a:rPr lang="en-AU" dirty="0"/>
              <a:t>Individual interviews with ATSILS and VALS</a:t>
            </a:r>
          </a:p>
          <a:p>
            <a:pPr lvl="0"/>
            <a:r>
              <a:rPr lang="en-AU" dirty="0"/>
              <a:t>Lived experience validation of emerging themes</a:t>
            </a:r>
          </a:p>
          <a:p>
            <a:pPr lvl="0"/>
            <a:r>
              <a:rPr lang="en-AU" dirty="0"/>
              <a:t>Accessibility embedded: Easy English, alternative formats, Braille production</a:t>
            </a:r>
          </a:p>
          <a:p>
            <a:endParaRPr lang="en-AU" dirty="0"/>
          </a:p>
        </p:txBody>
      </p:sp>
      <p:sp>
        <p:nvSpPr>
          <p:cNvPr id="4" name="Content Placeholder 3">
            <a:extLst>
              <a:ext uri="{FF2B5EF4-FFF2-40B4-BE49-F238E27FC236}">
                <a16:creationId xmlns:a16="http://schemas.microsoft.com/office/drawing/2014/main" id="{AFFF9BDD-0F87-ADE4-1A61-6382AF5D32D8}"/>
              </a:ext>
            </a:extLst>
          </p:cNvPr>
          <p:cNvSpPr>
            <a:spLocks noGrp="1"/>
          </p:cNvSpPr>
          <p:nvPr>
            <p:ph sz="half" idx="2"/>
          </p:nvPr>
        </p:nvSpPr>
        <p:spPr/>
        <p:txBody>
          <a:bodyPr>
            <a:normAutofit fontScale="70000" lnSpcReduction="20000"/>
          </a:bodyPr>
          <a:lstStyle/>
          <a:p>
            <a:pPr marL="0" indent="0">
              <a:buNone/>
            </a:pPr>
            <a:endParaRPr lang="en-AU" i="1" dirty="0"/>
          </a:p>
          <a:p>
            <a:pPr marL="0" indent="0">
              <a:buNone/>
            </a:pPr>
            <a:endParaRPr lang="en-AU" i="1" dirty="0"/>
          </a:p>
          <a:p>
            <a:pPr marL="0" indent="0">
              <a:buNone/>
            </a:pPr>
            <a:endParaRPr lang="en-AU" i="1" dirty="0"/>
          </a:p>
          <a:p>
            <a:pPr marL="0" indent="0">
              <a:buNone/>
            </a:pPr>
            <a:endParaRPr lang="en-AU" i="1" dirty="0"/>
          </a:p>
          <a:p>
            <a:pPr marL="0" indent="0">
              <a:buNone/>
            </a:pPr>
            <a:r>
              <a:rPr lang="en-AU" i="1" dirty="0"/>
              <a:t>The project was led by Indigenous researchers with disability… ensuring cultural authority, disability knowledge and lived experience guided every stage of the work.</a:t>
            </a:r>
            <a:endParaRPr lang="en-AU" dirty="0"/>
          </a:p>
          <a:p>
            <a:endParaRPr lang="en-AU" dirty="0"/>
          </a:p>
        </p:txBody>
      </p:sp>
    </p:spTree>
    <p:extLst>
      <p:ext uri="{BB962C8B-B14F-4D97-AF65-F5344CB8AC3E}">
        <p14:creationId xmlns:p14="http://schemas.microsoft.com/office/powerpoint/2010/main" val="213018549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ACD46-BED4-5F48-DD80-7E264D4C507C}"/>
              </a:ext>
            </a:extLst>
          </p:cNvPr>
          <p:cNvSpPr>
            <a:spLocks noGrp="1"/>
          </p:cNvSpPr>
          <p:nvPr>
            <p:ph type="title"/>
          </p:nvPr>
        </p:nvSpPr>
        <p:spPr/>
        <p:txBody>
          <a:bodyPr/>
          <a:lstStyle/>
          <a:p>
            <a:r>
              <a:rPr lang="en-AU" dirty="0"/>
              <a:t>Final lessons</a:t>
            </a:r>
          </a:p>
        </p:txBody>
      </p:sp>
      <p:sp>
        <p:nvSpPr>
          <p:cNvPr id="7" name="Content Placeholder 6">
            <a:extLst>
              <a:ext uri="{FF2B5EF4-FFF2-40B4-BE49-F238E27FC236}">
                <a16:creationId xmlns:a16="http://schemas.microsoft.com/office/drawing/2014/main" id="{8603F467-3F95-6032-E9F2-E4D1FF699E5A}"/>
              </a:ext>
            </a:extLst>
          </p:cNvPr>
          <p:cNvSpPr>
            <a:spLocks noGrp="1"/>
          </p:cNvSpPr>
          <p:nvPr>
            <p:ph idx="1"/>
          </p:nvPr>
        </p:nvSpPr>
        <p:spPr/>
        <p:txBody>
          <a:bodyPr>
            <a:normAutofit fontScale="85000" lnSpcReduction="10000"/>
          </a:bodyPr>
          <a:lstStyle/>
          <a:p>
            <a:pPr lvl="0"/>
            <a:r>
              <a:rPr lang="en-AU" b="1" dirty="0"/>
              <a:t>We already know what needs to change — but evidence isn’t being acted on.</a:t>
            </a:r>
            <a:r>
              <a:rPr lang="en-AU" dirty="0"/>
              <a:t> </a:t>
            </a:r>
            <a:r>
              <a:rPr lang="en-AU" i="1" dirty="0"/>
              <a:t>“The problem is not a lack of research but a lack of implementation.”</a:t>
            </a:r>
            <a:endParaRPr lang="en-AU" dirty="0"/>
          </a:p>
          <a:p>
            <a:pPr lvl="0"/>
            <a:r>
              <a:rPr lang="en-AU" b="1" dirty="0"/>
              <a:t>Royal Commissions and inquiries repeat the same findings</a:t>
            </a:r>
            <a:r>
              <a:rPr lang="en-AU" dirty="0"/>
              <a:t>, yet disability‑related behaviours continue to be </a:t>
            </a:r>
            <a:r>
              <a:rPr lang="en-AU" b="1" dirty="0"/>
              <a:t>punished rather than supported</a:t>
            </a:r>
            <a:r>
              <a:rPr lang="en-AU" dirty="0"/>
              <a:t>.</a:t>
            </a:r>
          </a:p>
          <a:p>
            <a:pPr lvl="0"/>
            <a:r>
              <a:rPr lang="en-AU" b="1" dirty="0"/>
              <a:t>Future research must extend beyond prisons</a:t>
            </a:r>
            <a:r>
              <a:rPr lang="en-AU" dirty="0"/>
              <a:t> to the full justice pathway — including child protection, out‑of‑home care, school exclusion and early policing.</a:t>
            </a:r>
          </a:p>
          <a:p>
            <a:pPr lvl="0"/>
            <a:r>
              <a:rPr lang="en-AU" b="1" dirty="0"/>
              <a:t>A lifespan approach is essential</a:t>
            </a:r>
            <a:r>
              <a:rPr lang="en-AU" dirty="0"/>
              <a:t>: early system contact sets up predictable pathways into youth justice and adult custody.</a:t>
            </a:r>
          </a:p>
          <a:p>
            <a:pPr lvl="0"/>
            <a:r>
              <a:rPr lang="en-AU" b="1" dirty="0"/>
              <a:t>Indigenous disability leadership must drive the next phase</a:t>
            </a:r>
            <a:r>
              <a:rPr lang="en-AU" dirty="0"/>
              <a:t> to ensure evidence leads to action, not another cycle of ignored recommendations.</a:t>
            </a:r>
          </a:p>
          <a:p>
            <a:endParaRPr lang="en-AU" dirty="0"/>
          </a:p>
        </p:txBody>
      </p:sp>
    </p:spTree>
    <p:extLst>
      <p:ext uri="{BB962C8B-B14F-4D97-AF65-F5344CB8AC3E}">
        <p14:creationId xmlns:p14="http://schemas.microsoft.com/office/powerpoint/2010/main" val="6729101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2F061-02FA-DDC7-87DD-1A6815E044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BD3F61-D574-1D87-E4B1-CC6BB27479FB}"/>
              </a:ext>
            </a:extLst>
          </p:cNvPr>
          <p:cNvSpPr>
            <a:spLocks noGrp="1"/>
          </p:cNvSpPr>
          <p:nvPr>
            <p:ph type="title" idx="4294967295"/>
          </p:nvPr>
        </p:nvSpPr>
        <p:spPr>
          <a:xfrm>
            <a:off x="838200" y="200450"/>
            <a:ext cx="10515600" cy="1325563"/>
          </a:xfrm>
        </p:spPr>
        <p:txBody>
          <a:bodyPr/>
          <a:lstStyle/>
          <a:p>
            <a:r>
              <a:rPr lang="en-AU" dirty="0">
                <a:solidFill>
                  <a:srgbClr val="2C3949"/>
                </a:solidFill>
              </a:rPr>
              <a:t>How to engage with our Research Team</a:t>
            </a:r>
          </a:p>
        </p:txBody>
      </p:sp>
      <p:pic>
        <p:nvPicPr>
          <p:cNvPr id="20" name="Picture 19" descr="A person sitting on grass with a dog">
            <a:extLst>
              <a:ext uri="{FF2B5EF4-FFF2-40B4-BE49-F238E27FC236}">
                <a16:creationId xmlns:a16="http://schemas.microsoft.com/office/drawing/2014/main" id="{EF7BAE69-9177-7331-629D-082CE929C5AC}"/>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4769806" y="1883197"/>
            <a:ext cx="7772400" cy="6074649"/>
          </a:xfrm>
          <a:prstGeom prst="rect">
            <a:avLst/>
          </a:prstGeom>
        </p:spPr>
      </p:pic>
      <p:grpSp>
        <p:nvGrpSpPr>
          <p:cNvPr id="6" name="Group 5" descr="Slide 26&#10;Title: How to engage with the NDRP &#10;Decorative icons and text reads:&#10;• Email: info@ndrp.org.au&#10;• Phone: 03 9000 3813&#10;• Subscribe to our newsletter at www.ndrp.org.au for updates&#10;• Follow us on Facebook and LinkedIn&#10;">
            <a:extLst>
              <a:ext uri="{FF2B5EF4-FFF2-40B4-BE49-F238E27FC236}">
                <a16:creationId xmlns:a16="http://schemas.microsoft.com/office/drawing/2014/main" id="{3B722152-FD81-0426-8D50-C8CE493FFB3D}"/>
              </a:ext>
            </a:extLst>
          </p:cNvPr>
          <p:cNvGrpSpPr/>
          <p:nvPr/>
        </p:nvGrpSpPr>
        <p:grpSpPr>
          <a:xfrm>
            <a:off x="934749" y="1265460"/>
            <a:ext cx="6463361" cy="3496932"/>
            <a:chOff x="966139" y="434392"/>
            <a:chExt cx="6463361" cy="3496932"/>
          </a:xfrm>
        </p:grpSpPr>
        <p:sp>
          <p:nvSpPr>
            <p:cNvPr id="27" name="Text Placeholder 2" descr="Email: info@ndrp.org.au&#10;Phone: 03 9000 3813&#10;Subscribe to our newsletter at www.ndrp.org.au for updates&#10;">
              <a:extLst>
                <a:ext uri="{FF2B5EF4-FFF2-40B4-BE49-F238E27FC236}">
                  <a16:creationId xmlns:a16="http://schemas.microsoft.com/office/drawing/2014/main" id="{836609A4-88E8-4515-A2F3-63033D5AE91B}"/>
                </a:ext>
              </a:extLst>
            </p:cNvPr>
            <p:cNvSpPr txBox="1"/>
            <p:nvPr/>
          </p:nvSpPr>
          <p:spPr>
            <a:xfrm>
              <a:off x="1787185" y="434392"/>
              <a:ext cx="5642315" cy="3496932"/>
            </a:xfrm>
            <a:prstGeom prst="rect">
              <a:avLst/>
            </a:prstGeom>
          </p:spPr>
          <p:txBody>
            <a:bodyPr vert="horz" lIns="91440" tIns="45720" rIns="91440" bIns="45720" numCol="1"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AU" sz="2400" b="0" i="0" u="none" strike="noStrike" kern="1200" cap="none" spc="0" normalizeH="0" baseline="0" noProof="0" dirty="0" err="1">
                  <a:ln>
                    <a:noFill/>
                  </a:ln>
                  <a:solidFill>
                    <a:srgbClr val="44546A">
                      <a:lumMod val="75000"/>
                    </a:srgbClr>
                  </a:solidFill>
                  <a:effectLst/>
                  <a:uLnTx/>
                  <a:uFillTx/>
                  <a:latin typeface="Calibri" panose="020F0502020204030204"/>
                  <a:ea typeface="+mn-ea"/>
                  <a:cs typeface="+mn-cs"/>
                </a:rPr>
                <a:t>Email:</a:t>
              </a:r>
              <a:r>
                <a:rPr kumimoji="0" lang="en-AU" sz="2400" b="0" i="0" u="none" strike="noStrike" kern="1200" cap="none" spc="0" normalizeH="0" baseline="0" noProof="0" dirty="0" err="1">
                  <a:ln>
                    <a:noFill/>
                  </a:ln>
                  <a:solidFill>
                    <a:prstClr val="black"/>
                  </a:solidFill>
                  <a:effectLst/>
                  <a:uLnTx/>
                  <a:uFillTx/>
                  <a:latin typeface="Calibri" panose="020F0502020204030204"/>
                  <a:ea typeface="+mn-ea"/>
                  <a:cs typeface="+mn-cs"/>
                  <a:hlinkClick r:id="rId4"/>
                </a:rPr>
                <a:t>Sharon.kerr@unimelb.edu.au</a:t>
              </a:r>
              <a:endParaRPr kumimoji="0" lang="en-AU"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AU"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AU" sz="2400" b="0" i="0" u="none" strike="noStrike" kern="1200" cap="none" spc="0" normalizeH="0" baseline="0" noProof="0" dirty="0">
                  <a:ln>
                    <a:noFill/>
                  </a:ln>
                  <a:solidFill>
                    <a:prstClr val="black"/>
                  </a:solidFill>
                  <a:effectLst/>
                  <a:uLnTx/>
                  <a:uFillTx/>
                  <a:latin typeface="Calibri" panose="020F0502020204030204"/>
                  <a:ea typeface="+mn-ea"/>
                  <a:cs typeface="+mn-cs"/>
                </a:rPr>
                <a:t>0487104391</a:t>
              </a:r>
            </a:p>
            <a:p>
              <a:pPr marL="0" marR="0" lvl="0" indent="0" algn="l" defTabSz="914400" rtl="0" eaLnBrk="1" fontAlgn="auto" latinLnBrk="0" hangingPunct="1">
                <a:lnSpc>
                  <a:spcPct val="150000"/>
                </a:lnSpc>
                <a:spcBef>
                  <a:spcPts val="2200"/>
                </a:spcBef>
                <a:spcAft>
                  <a:spcPts val="0"/>
                </a:spcAft>
                <a:buClrTx/>
                <a:buSzTx/>
                <a:buFont typeface="Arial" panose="020B0604020202020204" pitchFamily="34" charset="0"/>
                <a:buNone/>
                <a:tabLst/>
                <a:defRPr/>
              </a:pPr>
              <a:endParaRPr kumimoji="0" lang="en-AU" sz="24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10000"/>
                </a:lnSpc>
                <a:spcBef>
                  <a:spcPts val="2200"/>
                </a:spcBef>
                <a:spcAft>
                  <a:spcPts val="0"/>
                </a:spcAft>
                <a:buClrTx/>
                <a:buSzTx/>
                <a:buFont typeface="Arial" panose="020B0604020202020204" pitchFamily="34" charset="0"/>
                <a:buNone/>
                <a:tabLst/>
                <a:defRPr/>
              </a:pPr>
              <a:endParaRPr kumimoji="0" lang="en-AU" sz="24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F69F66A6-6A2F-5D11-CC68-D8D81EF6111A}"/>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966139" y="434392"/>
              <a:ext cx="595935" cy="617737"/>
            </a:xfrm>
            <a:prstGeom prst="rect">
              <a:avLst/>
            </a:prstGeom>
          </p:spPr>
        </p:pic>
      </p:grpSp>
    </p:spTree>
    <p:extLst>
      <p:ext uri="{BB962C8B-B14F-4D97-AF65-F5344CB8AC3E}">
        <p14:creationId xmlns:p14="http://schemas.microsoft.com/office/powerpoint/2010/main" val="214514552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29A0E4-7FE6-4E97-ACC4-09CDD7053829}"/>
            </a:ext>
          </a:extLst>
        </p:cNvPr>
        <p:cNvGrpSpPr/>
        <p:nvPr/>
      </p:nvGrpSpPr>
      <p:grpSpPr>
        <a:xfrm>
          <a:off x="0" y="0"/>
          <a:ext cx="0" cy="0"/>
          <a:chOff x="0" y="0"/>
          <a:chExt cx="0" cy="0"/>
        </a:xfrm>
      </p:grpSpPr>
      <p:pic>
        <p:nvPicPr>
          <p:cNvPr id="5" name="Picture 4" descr="Slide 1&#10;Title: Evidence to action: Exploring knowledge mobilisation 1 May 2025&#10;The lower right-hand side of the slide includes the NDRP logo and the lower half of the slide includes a multi coloured NDRP brand with sweeping lines. &#10;">
            <a:extLst>
              <a:ext uri="{FF2B5EF4-FFF2-40B4-BE49-F238E27FC236}">
                <a16:creationId xmlns:a16="http://schemas.microsoft.com/office/drawing/2014/main" id="{1F416738-5683-EA04-DC0D-93BD3214D447}"/>
              </a:ext>
            </a:extLst>
          </p:cNvPr>
          <p:cNvPicPr>
            <a:picLocks noChangeAspect="1"/>
          </p:cNvPicPr>
          <p:nvPr/>
        </p:nvPicPr>
        <p:blipFill>
          <a:blip r:embed="rId3"/>
          <a:srcRect/>
          <a:stretch/>
        </p:blipFill>
        <p:spPr>
          <a:xfrm>
            <a:off x="0" y="0"/>
            <a:ext cx="12192000" cy="6858000"/>
          </a:xfrm>
          <a:prstGeom prst="rect">
            <a:avLst/>
          </a:prstGeom>
        </p:spPr>
      </p:pic>
      <p:sp>
        <p:nvSpPr>
          <p:cNvPr id="3" name="Title 2">
            <a:extLst>
              <a:ext uri="{FF2B5EF4-FFF2-40B4-BE49-F238E27FC236}">
                <a16:creationId xmlns:a16="http://schemas.microsoft.com/office/drawing/2014/main" id="{FADE263C-1480-77BE-6322-28DEAEAD1D71}"/>
              </a:ext>
            </a:extLst>
          </p:cNvPr>
          <p:cNvSpPr txBox="1">
            <a:spLocks noGrp="1"/>
          </p:cNvSpPr>
          <p:nvPr>
            <p:ph type="title" idx="4294967295"/>
          </p:nvPr>
        </p:nvSpPr>
        <p:spPr>
          <a:xfrm>
            <a:off x="449882" y="522370"/>
            <a:ext cx="11365879" cy="317009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600"/>
              </a:spcAft>
              <a:buClrTx/>
              <a:buSzTx/>
              <a:buFontTx/>
              <a:buNone/>
              <a:tabLst/>
              <a:defRPr/>
            </a:pPr>
            <a:r>
              <a:rPr kumimoji="0" lang="en-AU" sz="5400" b="1"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Evidence to action</a:t>
            </a:r>
            <a:br>
              <a:rPr kumimoji="0" lang="en-AU" sz="5400" b="1"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br>
            <a:r>
              <a:rPr kumimoji="0" lang="en-US" sz="4800" b="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Cross cutting reflections</a:t>
            </a:r>
            <a:br>
              <a:rPr kumimoji="0" lang="en-US" sz="5400" b="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br>
            <a:br>
              <a:rPr kumimoji="0" lang="en-US" sz="5400" b="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br>
            <a:r>
              <a:rPr kumimoji="0" lang="en-US" b="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Facilitator: Mayer Sayers</a:t>
            </a:r>
            <a:endParaRPr kumimoji="0" lang="en-AU" sz="3200" b="0" i="0" u="none" strike="noStrike" kern="100" cap="none" spc="0" normalizeH="0" baseline="0" noProof="0" dirty="0">
              <a:ln>
                <a:noFill/>
              </a:ln>
              <a:solidFill>
                <a:srgbClr val="C04693"/>
              </a:solidFill>
              <a:effectLst/>
              <a:uLnTx/>
              <a:uFillTx/>
              <a:latin typeface="Atkinson Hyperlegible" pitchFamily="2" charset="0"/>
              <a:ea typeface="+mn-ea"/>
              <a:cs typeface="Calibri Light" panose="020F0302020204030204" pitchFamily="34" charset="0"/>
            </a:endParaRPr>
          </a:p>
        </p:txBody>
      </p:sp>
    </p:spTree>
    <p:extLst>
      <p:ext uri="{BB962C8B-B14F-4D97-AF65-F5344CB8AC3E}">
        <p14:creationId xmlns:p14="http://schemas.microsoft.com/office/powerpoint/2010/main" val="137939220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29A0E4-7FE6-4E97-ACC4-09CDD7053829}"/>
            </a:ext>
          </a:extLst>
        </p:cNvPr>
        <p:cNvGrpSpPr/>
        <p:nvPr/>
      </p:nvGrpSpPr>
      <p:grpSpPr>
        <a:xfrm>
          <a:off x="0" y="0"/>
          <a:ext cx="0" cy="0"/>
          <a:chOff x="0" y="0"/>
          <a:chExt cx="0" cy="0"/>
        </a:xfrm>
      </p:grpSpPr>
      <p:pic>
        <p:nvPicPr>
          <p:cNvPr id="5" name="Picture 4" descr="Slide 1&#10;Title: Evidence to action: Exploring knowledge mobilisation 1 May 2025&#10;The lower right-hand side of the slide includes the NDRP logo and the lower half of the slide includes a multi coloured NDRP brand with sweeping lines. &#10;">
            <a:extLst>
              <a:ext uri="{FF2B5EF4-FFF2-40B4-BE49-F238E27FC236}">
                <a16:creationId xmlns:a16="http://schemas.microsoft.com/office/drawing/2014/main" id="{1F416738-5683-EA04-DC0D-93BD3214D447}"/>
              </a:ext>
            </a:extLst>
          </p:cNvPr>
          <p:cNvPicPr>
            <a:picLocks noChangeAspect="1"/>
          </p:cNvPicPr>
          <p:nvPr/>
        </p:nvPicPr>
        <p:blipFill>
          <a:blip r:embed="rId3"/>
          <a:srcRect/>
          <a:stretch/>
        </p:blipFill>
        <p:spPr>
          <a:xfrm>
            <a:off x="0" y="0"/>
            <a:ext cx="12192000" cy="6858000"/>
          </a:xfrm>
          <a:prstGeom prst="rect">
            <a:avLst/>
          </a:prstGeom>
        </p:spPr>
      </p:pic>
      <p:sp>
        <p:nvSpPr>
          <p:cNvPr id="3" name="Title 2">
            <a:extLst>
              <a:ext uri="{FF2B5EF4-FFF2-40B4-BE49-F238E27FC236}">
                <a16:creationId xmlns:a16="http://schemas.microsoft.com/office/drawing/2014/main" id="{FADE263C-1480-77BE-6322-28DEAEAD1D71}"/>
              </a:ext>
            </a:extLst>
          </p:cNvPr>
          <p:cNvSpPr txBox="1">
            <a:spLocks noGrp="1"/>
          </p:cNvSpPr>
          <p:nvPr>
            <p:ph type="title" idx="4294967295"/>
          </p:nvPr>
        </p:nvSpPr>
        <p:spPr>
          <a:xfrm>
            <a:off x="413060" y="343261"/>
            <a:ext cx="11365879" cy="35394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nSpc>
                <a:spcPct val="100000"/>
              </a:lnSpc>
              <a:spcBef>
                <a:spcPts val="0"/>
              </a:spcBef>
              <a:spcAft>
                <a:spcPts val="2600"/>
              </a:spcAft>
              <a:defRPr/>
            </a:pPr>
            <a:r>
              <a:rPr kumimoji="0" lang="en-AU" sz="5400" b="1"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Evidence to action</a:t>
            </a:r>
            <a:br>
              <a:rPr kumimoji="0" lang="en-AU" sz="5400" b="1"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br>
            <a:r>
              <a:rPr lang="en-AU" b="1" dirty="0"/>
              <a:t>What worked well and lessons learned</a:t>
            </a:r>
            <a:br>
              <a:rPr kumimoji="0" lang="en-US" sz="5400" b="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br>
            <a:br>
              <a:rPr kumimoji="0" lang="en-US" sz="5400" b="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br>
            <a:r>
              <a:rPr lang="en-US" sz="3600" kern="100" dirty="0">
                <a:solidFill>
                  <a:srgbClr val="C04693"/>
                </a:solidFill>
                <a:latin typeface="Atkinson Hyperlegible" pitchFamily="2" charset="0"/>
                <a:ea typeface="+mn-ea"/>
                <a:cs typeface="Calibri" panose="020F0502020204030204" pitchFamily="34" charset="0"/>
              </a:rPr>
              <a:t>Panel: Josie Clarke, Tess Bright and Bella White</a:t>
            </a:r>
            <a:br>
              <a:rPr lang="en-US" sz="3600" kern="100" dirty="0">
                <a:solidFill>
                  <a:srgbClr val="C04693"/>
                </a:solidFill>
                <a:latin typeface="Atkinson Hyperlegible" pitchFamily="2" charset="0"/>
                <a:ea typeface="+mn-ea"/>
                <a:cs typeface="Calibri" panose="020F0502020204030204" pitchFamily="34" charset="0"/>
              </a:rPr>
            </a:br>
            <a:r>
              <a:rPr lang="en-US" sz="3600" kern="100" dirty="0">
                <a:solidFill>
                  <a:srgbClr val="C04693"/>
                </a:solidFill>
                <a:latin typeface="Atkinson Hyperlegible" pitchFamily="2" charset="0"/>
                <a:ea typeface="+mn-ea"/>
                <a:cs typeface="Calibri" panose="020F0502020204030204" pitchFamily="34" charset="0"/>
              </a:rPr>
              <a:t>Facilitator: Mayer Sayers</a:t>
            </a:r>
            <a:endParaRPr lang="en-AU" sz="3600" kern="100" dirty="0">
              <a:solidFill>
                <a:srgbClr val="C04693"/>
              </a:solidFill>
              <a:latin typeface="Atkinson Hyperlegible" pitchFamily="2" charset="0"/>
              <a:ea typeface="+mn-ea"/>
              <a:cs typeface="Calibri" panose="020F0502020204030204" pitchFamily="34" charset="0"/>
            </a:endParaRPr>
          </a:p>
        </p:txBody>
      </p:sp>
    </p:spTree>
    <p:extLst>
      <p:ext uri="{BB962C8B-B14F-4D97-AF65-F5344CB8AC3E}">
        <p14:creationId xmlns:p14="http://schemas.microsoft.com/office/powerpoint/2010/main" val="236436630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FDA76A-DBCC-3EEA-BDD4-89A34C718B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6C911D-5847-3DFE-A020-CB0E47522A2B}"/>
              </a:ext>
            </a:extLst>
          </p:cNvPr>
          <p:cNvSpPr>
            <a:spLocks noGrp="1"/>
          </p:cNvSpPr>
          <p:nvPr>
            <p:ph type="title"/>
          </p:nvPr>
        </p:nvSpPr>
        <p:spPr/>
        <p:txBody>
          <a:bodyPr/>
          <a:lstStyle/>
          <a:p>
            <a:r>
              <a:rPr lang="en-US" dirty="0"/>
              <a:t>Final takeaway</a:t>
            </a:r>
          </a:p>
        </p:txBody>
      </p:sp>
      <p:sp>
        <p:nvSpPr>
          <p:cNvPr id="3" name="Content Placeholder 2">
            <a:extLst>
              <a:ext uri="{FF2B5EF4-FFF2-40B4-BE49-F238E27FC236}">
                <a16:creationId xmlns:a16="http://schemas.microsoft.com/office/drawing/2014/main" id="{9955D917-8ED7-D0DF-7CA0-0AD789DEC2A8}"/>
              </a:ext>
            </a:extLst>
          </p:cNvPr>
          <p:cNvSpPr>
            <a:spLocks noGrp="1"/>
          </p:cNvSpPr>
          <p:nvPr>
            <p:ph idx="1"/>
          </p:nvPr>
        </p:nvSpPr>
        <p:spPr/>
        <p:txBody>
          <a:bodyPr>
            <a:noAutofit/>
          </a:bodyPr>
          <a:lstStyle/>
          <a:p>
            <a:pPr marL="0" indent="0">
              <a:lnSpc>
                <a:spcPct val="150000"/>
              </a:lnSpc>
              <a:spcAft>
                <a:spcPts val="800"/>
              </a:spcAft>
              <a:buSzPct val="100000"/>
              <a:buNone/>
              <a:tabLst>
                <a:tab pos="457200" algn="l"/>
              </a:tabLst>
            </a:pPr>
            <a:r>
              <a:rPr lang="en-US" dirty="0"/>
              <a:t>What is one idea or message you want to keep from today?</a:t>
            </a:r>
            <a:br>
              <a:rPr lang="en-US" dirty="0"/>
            </a:br>
            <a:r>
              <a:rPr lang="en-US" dirty="0"/>
              <a:t>✔ Write it in the chat</a:t>
            </a:r>
            <a:br>
              <a:rPr lang="en-US" dirty="0"/>
            </a:br>
            <a:r>
              <a:rPr lang="en-US" dirty="0"/>
              <a:t>✔ One word or short phrase is great</a:t>
            </a:r>
          </a:p>
        </p:txBody>
      </p:sp>
      <p:pic>
        <p:nvPicPr>
          <p:cNvPr id="4" name="Picture 3" descr="A cartoon of a person with her hand on her chin&#10;&#10;AI-generated content may be incorrect.">
            <a:extLst>
              <a:ext uri="{FF2B5EF4-FFF2-40B4-BE49-F238E27FC236}">
                <a16:creationId xmlns:a16="http://schemas.microsoft.com/office/drawing/2014/main" id="{9324B370-6380-8088-3A76-EC4EBBEB1A2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57256" y="2606529"/>
            <a:ext cx="2114559" cy="2880000"/>
          </a:xfrm>
          <a:prstGeom prst="rect">
            <a:avLst/>
          </a:prstGeom>
        </p:spPr>
      </p:pic>
    </p:spTree>
    <p:extLst>
      <p:ext uri="{BB962C8B-B14F-4D97-AF65-F5344CB8AC3E}">
        <p14:creationId xmlns:p14="http://schemas.microsoft.com/office/powerpoint/2010/main" val="420829816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2F061-02FA-DDC7-87DD-1A6815E044FB}"/>
            </a:ext>
          </a:extLst>
        </p:cNvPr>
        <p:cNvGrpSpPr/>
        <p:nvPr/>
      </p:nvGrpSpPr>
      <p:grpSpPr>
        <a:xfrm>
          <a:off x="0" y="0"/>
          <a:ext cx="0" cy="0"/>
          <a:chOff x="0" y="0"/>
          <a:chExt cx="0" cy="0"/>
        </a:xfrm>
      </p:grpSpPr>
      <p:pic>
        <p:nvPicPr>
          <p:cNvPr id="4" name="Picture 3" descr="A colorful lines on a white background">
            <a:extLst>
              <a:ext uri="{FF2B5EF4-FFF2-40B4-BE49-F238E27FC236}">
                <a16:creationId xmlns:a16="http://schemas.microsoft.com/office/drawing/2014/main" id="{1B77F721-8BF4-04D9-62C9-5D420A753E14}"/>
              </a:ext>
            </a:extLst>
          </p:cNvPr>
          <p:cNvPicPr>
            <a:picLocks noChangeAspect="1"/>
          </p:cNvPicPr>
          <p:nvPr/>
        </p:nvPicPr>
        <p:blipFill>
          <a:blip r:embed="rId3"/>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0BD3F61-D574-1D87-E4B1-CC6BB27479FB}"/>
              </a:ext>
            </a:extLst>
          </p:cNvPr>
          <p:cNvSpPr>
            <a:spLocks noGrp="1"/>
          </p:cNvSpPr>
          <p:nvPr>
            <p:ph type="title" idx="4294967295"/>
          </p:nvPr>
        </p:nvSpPr>
        <p:spPr>
          <a:xfrm>
            <a:off x="838200" y="200450"/>
            <a:ext cx="10515600" cy="1325563"/>
          </a:xfrm>
        </p:spPr>
        <p:txBody>
          <a:bodyPr/>
          <a:lstStyle/>
          <a:p>
            <a:r>
              <a:rPr lang="en-AU">
                <a:solidFill>
                  <a:srgbClr val="2C3949"/>
                </a:solidFill>
              </a:rPr>
              <a:t>How to engage with the NDRP</a:t>
            </a:r>
          </a:p>
        </p:txBody>
      </p:sp>
      <p:pic>
        <p:nvPicPr>
          <p:cNvPr id="15" name="Picture 14" descr="A white circle with a letter f in it">
            <a:hlinkClick r:id="rId4"/>
            <a:extLst>
              <a:ext uri="{FF2B5EF4-FFF2-40B4-BE49-F238E27FC236}">
                <a16:creationId xmlns:a16="http://schemas.microsoft.com/office/drawing/2014/main" id="{809CFFB6-D7AC-4A98-3C13-A7405120B71C}"/>
              </a:ext>
              <a:ext uri="{C183D7F6-B498-43B3-948B-1728B52AA6E4}">
                <adec:decorative xmlns:adec="http://schemas.microsoft.com/office/drawing/2017/decorative" val="0"/>
              </a:ext>
            </a:extLst>
          </p:cNvPr>
          <p:cNvPicPr>
            <a:picLocks noChangeAspect="1"/>
          </p:cNvPicPr>
          <p:nvPr/>
        </p:nvPicPr>
        <p:blipFill>
          <a:blip r:embed="rId5"/>
          <a:stretch>
            <a:fillRect/>
          </a:stretch>
        </p:blipFill>
        <p:spPr>
          <a:xfrm>
            <a:off x="152860" y="5581617"/>
            <a:ext cx="781889" cy="781889"/>
          </a:xfrm>
          <a:prstGeom prst="rect">
            <a:avLst/>
          </a:prstGeom>
        </p:spPr>
      </p:pic>
      <p:pic>
        <p:nvPicPr>
          <p:cNvPr id="19" name="Picture 18" descr="A white circle with black letters in it">
            <a:hlinkClick r:id="rId6"/>
            <a:extLst>
              <a:ext uri="{FF2B5EF4-FFF2-40B4-BE49-F238E27FC236}">
                <a16:creationId xmlns:a16="http://schemas.microsoft.com/office/drawing/2014/main" id="{85F74C5D-F094-956B-1078-09C073887A7B}"/>
              </a:ext>
              <a:ext uri="{C183D7F6-B498-43B3-948B-1728B52AA6E4}">
                <adec:decorative xmlns:adec="http://schemas.microsoft.com/office/drawing/2017/decorative" val="0"/>
              </a:ext>
            </a:extLst>
          </p:cNvPr>
          <p:cNvPicPr>
            <a:picLocks noChangeAspect="1"/>
          </p:cNvPicPr>
          <p:nvPr/>
        </p:nvPicPr>
        <p:blipFill>
          <a:blip r:embed="rId7"/>
          <a:stretch>
            <a:fillRect/>
          </a:stretch>
        </p:blipFill>
        <p:spPr>
          <a:xfrm>
            <a:off x="890296" y="5251714"/>
            <a:ext cx="799450" cy="799450"/>
          </a:xfrm>
          <a:prstGeom prst="rect">
            <a:avLst/>
          </a:prstGeom>
        </p:spPr>
      </p:pic>
      <p:pic>
        <p:nvPicPr>
          <p:cNvPr id="20" name="Picture 19" descr="A person sitting on grass with a dog">
            <a:extLst>
              <a:ext uri="{FF2B5EF4-FFF2-40B4-BE49-F238E27FC236}">
                <a16:creationId xmlns:a16="http://schemas.microsoft.com/office/drawing/2014/main" id="{EF7BAE69-9177-7331-629D-082CE929C5AC}"/>
              </a:ext>
              <a:ext uri="{C183D7F6-B498-43B3-948B-1728B52AA6E4}">
                <adec:decorative xmlns:adec="http://schemas.microsoft.com/office/drawing/2017/decorative" val="0"/>
              </a:ext>
            </a:extLst>
          </p:cNvPr>
          <p:cNvPicPr>
            <a:picLocks noChangeAspect="1"/>
          </p:cNvPicPr>
          <p:nvPr/>
        </p:nvPicPr>
        <p:blipFill>
          <a:blip r:embed="rId8"/>
          <a:stretch>
            <a:fillRect/>
          </a:stretch>
        </p:blipFill>
        <p:spPr>
          <a:xfrm>
            <a:off x="4788468" y="1885219"/>
            <a:ext cx="7772400" cy="6074649"/>
          </a:xfrm>
          <a:prstGeom prst="rect">
            <a:avLst/>
          </a:prstGeom>
        </p:spPr>
      </p:pic>
      <p:grpSp>
        <p:nvGrpSpPr>
          <p:cNvPr id="6" name="Group 5" descr="Slide 26&#10;Title: How to engage with the NDRP &#10;Decorative icons and text reads:&#10;• Email: info@ndrp.org.au&#10;• Phone: 03 9000 3813&#10;• Subscribe to our newsletter at www.ndrp.org.au for updates&#10;• Follow us on Facebook and LinkedIn&#10;">
            <a:extLst>
              <a:ext uri="{FF2B5EF4-FFF2-40B4-BE49-F238E27FC236}">
                <a16:creationId xmlns:a16="http://schemas.microsoft.com/office/drawing/2014/main" id="{3B722152-FD81-0426-8D50-C8CE493FFB3D}"/>
              </a:ext>
            </a:extLst>
          </p:cNvPr>
          <p:cNvGrpSpPr/>
          <p:nvPr/>
        </p:nvGrpSpPr>
        <p:grpSpPr>
          <a:xfrm>
            <a:off x="934749" y="1265460"/>
            <a:ext cx="6463361" cy="3496932"/>
            <a:chOff x="966139" y="434392"/>
            <a:chExt cx="6463361" cy="3496932"/>
          </a:xfrm>
        </p:grpSpPr>
        <p:sp>
          <p:nvSpPr>
            <p:cNvPr id="27" name="Text Placeholder 2" descr="Email: info@ndrp.org.au&#10;Phone: 03 9000 3813&#10;Subscribe to our newsletter at www.ndrp.org.au for updates&#10;">
              <a:extLst>
                <a:ext uri="{FF2B5EF4-FFF2-40B4-BE49-F238E27FC236}">
                  <a16:creationId xmlns:a16="http://schemas.microsoft.com/office/drawing/2014/main" id="{836609A4-88E8-4515-A2F3-63033D5AE91B}"/>
                </a:ext>
              </a:extLst>
            </p:cNvPr>
            <p:cNvSpPr txBox="1"/>
            <p:nvPr/>
          </p:nvSpPr>
          <p:spPr>
            <a:xfrm>
              <a:off x="1787185" y="434392"/>
              <a:ext cx="5642315" cy="3496932"/>
            </a:xfrm>
            <a:prstGeom prst="rect">
              <a:avLst/>
            </a:prstGeom>
          </p:spPr>
          <p:txBody>
            <a:bodyPr vert="horz" lIns="91440" tIns="45720" rIns="91440" bIns="45720" numCol="1"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2200"/>
                </a:spcBef>
                <a:buFont typeface="Arial" panose="020B0604020202020204" pitchFamily="34" charset="0"/>
                <a:buNone/>
              </a:pPr>
              <a:r>
                <a:rPr lang="en-AU" sz="2400" dirty="0">
                  <a:solidFill>
                    <a:schemeClr val="tx2">
                      <a:lumMod val="75000"/>
                    </a:schemeClr>
                  </a:solidFill>
                </a:rPr>
                <a:t>Email: </a:t>
              </a:r>
              <a:r>
                <a:rPr lang="en-AU" sz="2400" dirty="0">
                  <a:solidFill>
                    <a:schemeClr val="tx2">
                      <a:lumMod val="75000"/>
                    </a:schemeClr>
                  </a:solidFill>
                  <a:hlinkClick r:id="rId9">
                    <a:extLst>
                      <a:ext uri="{A12FA001-AC4F-418D-AE19-62706E023703}">
                        <ahyp:hlinkClr xmlns:ahyp="http://schemas.microsoft.com/office/drawing/2018/hyperlinkcolor" val="tx"/>
                      </a:ext>
                    </a:extLst>
                  </a:hlinkClick>
                </a:rPr>
                <a:t>info@ndrp.org.au</a:t>
              </a:r>
              <a:endParaRPr lang="en-AU" sz="2400" dirty="0">
                <a:solidFill>
                  <a:schemeClr val="tx2">
                    <a:lumMod val="75000"/>
                  </a:schemeClr>
                </a:solidFill>
              </a:endParaRPr>
            </a:p>
            <a:p>
              <a:pPr marL="0" indent="0">
                <a:lnSpc>
                  <a:spcPct val="100000"/>
                </a:lnSpc>
                <a:spcBef>
                  <a:spcPts val="2200"/>
                </a:spcBef>
                <a:buFont typeface="Arial" panose="020B0604020202020204" pitchFamily="34" charset="0"/>
                <a:buNone/>
              </a:pPr>
              <a:r>
                <a:rPr lang="en-AU" sz="2400" dirty="0">
                  <a:solidFill>
                    <a:schemeClr val="tx2">
                      <a:lumMod val="75000"/>
                    </a:schemeClr>
                  </a:solidFill>
                </a:rPr>
                <a:t>Phone: 03 9000 3813 </a:t>
              </a:r>
              <a:r>
                <a:rPr lang="en-US" sz="2400" dirty="0">
                  <a:solidFill>
                    <a:schemeClr val="tx2">
                      <a:lumMod val="75000"/>
                    </a:schemeClr>
                  </a:solidFill>
                </a:rPr>
                <a:t>SMS only number: 0485 931 168</a:t>
              </a:r>
              <a:endParaRPr lang="en-AU" sz="2400" dirty="0">
                <a:solidFill>
                  <a:schemeClr val="tx2">
                    <a:lumMod val="75000"/>
                  </a:schemeClr>
                </a:solidFill>
              </a:endParaRPr>
            </a:p>
            <a:p>
              <a:pPr marL="0" indent="0">
                <a:lnSpc>
                  <a:spcPct val="110000"/>
                </a:lnSpc>
                <a:spcBef>
                  <a:spcPts val="2200"/>
                </a:spcBef>
                <a:buFont typeface="Arial" panose="020B0604020202020204" pitchFamily="34" charset="0"/>
                <a:buNone/>
              </a:pPr>
              <a:r>
                <a:rPr lang="en-AU" sz="2400" dirty="0">
                  <a:solidFill>
                    <a:schemeClr val="tx2">
                      <a:lumMod val="75000"/>
                    </a:schemeClr>
                  </a:solidFill>
                </a:rPr>
                <a:t>Subscribe to our newsletter at </a:t>
              </a:r>
              <a:r>
                <a:rPr lang="en-AU" sz="2400" dirty="0">
                  <a:solidFill>
                    <a:schemeClr val="tx2">
                      <a:lumMod val="75000"/>
                    </a:schemeClr>
                  </a:solidFill>
                  <a:hlinkClick r:id="rId10">
                    <a:extLst>
                      <a:ext uri="{A12FA001-AC4F-418D-AE19-62706E023703}">
                        <ahyp:hlinkClr xmlns:ahyp="http://schemas.microsoft.com/office/drawing/2018/hyperlinkcolor" val="tx"/>
                      </a:ext>
                    </a:extLst>
                  </a:hlinkClick>
                </a:rPr>
                <a:t>www.ndrp.org.au</a:t>
              </a:r>
              <a:r>
                <a:rPr lang="en-AU" sz="2400" dirty="0">
                  <a:solidFill>
                    <a:schemeClr val="tx2">
                      <a:lumMod val="75000"/>
                    </a:schemeClr>
                  </a:solidFill>
                </a:rPr>
                <a:t> for updates</a:t>
              </a:r>
            </a:p>
          </p:txBody>
        </p:sp>
        <p:grpSp>
          <p:nvGrpSpPr>
            <p:cNvPr id="5" name="Group 4">
              <a:extLst>
                <a:ext uri="{FF2B5EF4-FFF2-40B4-BE49-F238E27FC236}">
                  <a16:creationId xmlns:a16="http://schemas.microsoft.com/office/drawing/2014/main" id="{CD152DA3-3E89-9C2A-0539-1F8F3E0696AC}"/>
                </a:ext>
              </a:extLst>
            </p:cNvPr>
            <p:cNvGrpSpPr/>
            <p:nvPr/>
          </p:nvGrpSpPr>
          <p:grpSpPr>
            <a:xfrm>
              <a:off x="966139" y="434392"/>
              <a:ext cx="708490" cy="2682106"/>
              <a:chOff x="966139" y="2015542"/>
              <a:chExt cx="708490" cy="2682106"/>
            </a:xfrm>
          </p:grpSpPr>
          <p:pic>
            <p:nvPicPr>
              <p:cNvPr id="8" name="Picture 7">
                <a:extLst>
                  <a:ext uri="{FF2B5EF4-FFF2-40B4-BE49-F238E27FC236}">
                    <a16:creationId xmlns:a16="http://schemas.microsoft.com/office/drawing/2014/main" id="{F69F66A6-6A2F-5D11-CC68-D8D81EF6111A}"/>
                  </a:ext>
                  <a:ext uri="{C183D7F6-B498-43B3-948B-1728B52AA6E4}">
                    <adec:decorative xmlns:adec="http://schemas.microsoft.com/office/drawing/2017/decorative" val="1"/>
                  </a:ext>
                </a:extLst>
              </p:cNvPr>
              <p:cNvPicPr>
                <a:picLocks noChangeAspect="1"/>
              </p:cNvPicPr>
              <p:nvPr/>
            </p:nvPicPr>
            <p:blipFill>
              <a:blip r:embed="rId11"/>
              <a:stretch>
                <a:fillRect/>
              </a:stretch>
            </p:blipFill>
            <p:spPr>
              <a:xfrm>
                <a:off x="966139" y="2015542"/>
                <a:ext cx="595935" cy="617737"/>
              </a:xfrm>
              <a:prstGeom prst="rect">
                <a:avLst/>
              </a:prstGeom>
            </p:spPr>
          </p:pic>
          <p:pic>
            <p:nvPicPr>
              <p:cNvPr id="31" name="Picture 30">
                <a:extLst>
                  <a:ext uri="{FF2B5EF4-FFF2-40B4-BE49-F238E27FC236}">
                    <a16:creationId xmlns:a16="http://schemas.microsoft.com/office/drawing/2014/main" id="{590FFC3D-1FB8-96A6-17E4-ABAC2AD32F30}"/>
                  </a:ext>
                  <a:ext uri="{C183D7F6-B498-43B3-948B-1728B52AA6E4}">
                    <adec:decorative xmlns:adec="http://schemas.microsoft.com/office/drawing/2017/decorative" val="1"/>
                  </a:ext>
                </a:extLst>
              </p:cNvPr>
              <p:cNvPicPr>
                <a:picLocks noChangeAspect="1"/>
              </p:cNvPicPr>
              <p:nvPr/>
            </p:nvPicPr>
            <p:blipFill>
              <a:blip r:embed="rId12"/>
              <a:stretch>
                <a:fillRect/>
              </a:stretch>
            </p:blipFill>
            <p:spPr>
              <a:xfrm>
                <a:off x="966139" y="2926769"/>
                <a:ext cx="595935" cy="595935"/>
              </a:xfrm>
              <a:prstGeom prst="rect">
                <a:avLst/>
              </a:prstGeom>
            </p:spPr>
          </p:pic>
          <p:pic>
            <p:nvPicPr>
              <p:cNvPr id="34" name="Picture 33">
                <a:extLst>
                  <a:ext uri="{FF2B5EF4-FFF2-40B4-BE49-F238E27FC236}">
                    <a16:creationId xmlns:a16="http://schemas.microsoft.com/office/drawing/2014/main" id="{A9832366-3C48-4B0D-D74C-910EA08A1812}"/>
                  </a:ext>
                  <a:ext uri="{C183D7F6-B498-43B3-948B-1728B52AA6E4}">
                    <adec:decorative xmlns:adec="http://schemas.microsoft.com/office/drawing/2017/decorative" val="1"/>
                  </a:ext>
                </a:extLst>
              </p:cNvPr>
              <p:cNvPicPr>
                <a:picLocks noChangeAspect="1"/>
              </p:cNvPicPr>
              <p:nvPr/>
            </p:nvPicPr>
            <p:blipFill>
              <a:blip r:embed="rId13"/>
              <a:stretch>
                <a:fillRect/>
              </a:stretch>
            </p:blipFill>
            <p:spPr>
              <a:xfrm>
                <a:off x="1014858" y="3937427"/>
                <a:ext cx="659771" cy="760221"/>
              </a:xfrm>
              <a:prstGeom prst="rect">
                <a:avLst/>
              </a:prstGeom>
            </p:spPr>
          </p:pic>
        </p:grpSp>
      </p:grpSp>
      <p:sp>
        <p:nvSpPr>
          <p:cNvPr id="10" name="TextBox 9" descr="Follow us on Facebook and LinkedIn&#10;">
            <a:extLst>
              <a:ext uri="{FF2B5EF4-FFF2-40B4-BE49-F238E27FC236}">
                <a16:creationId xmlns:a16="http://schemas.microsoft.com/office/drawing/2014/main" id="{E8D0096D-EE81-E84E-7CEA-DAE8ABE6942D}"/>
              </a:ext>
            </a:extLst>
          </p:cNvPr>
          <p:cNvSpPr txBox="1"/>
          <p:nvPr/>
        </p:nvSpPr>
        <p:spPr>
          <a:xfrm rot="20767735">
            <a:off x="1497984" y="4466095"/>
            <a:ext cx="6281736" cy="464871"/>
          </a:xfrm>
          <a:prstGeom prst="rect">
            <a:avLst/>
          </a:prstGeom>
          <a:noFill/>
        </p:spPr>
        <p:txBody>
          <a:bodyPr wrap="square">
            <a:spAutoFit/>
          </a:bodyPr>
          <a:lstStyle/>
          <a:p>
            <a:pPr marL="0" indent="0">
              <a:lnSpc>
                <a:spcPct val="150000"/>
              </a:lnSpc>
              <a:spcBef>
                <a:spcPts val="2200"/>
              </a:spcBef>
              <a:buNone/>
            </a:pPr>
            <a:r>
              <a:rPr lang="en-AU" sz="1800">
                <a:solidFill>
                  <a:schemeClr val="bg1"/>
                </a:solidFill>
              </a:rPr>
              <a:t>Follow us on Facebook and LinkedIn</a:t>
            </a:r>
          </a:p>
        </p:txBody>
      </p:sp>
    </p:spTree>
    <p:extLst>
      <p:ext uri="{BB962C8B-B14F-4D97-AF65-F5344CB8AC3E}">
        <p14:creationId xmlns:p14="http://schemas.microsoft.com/office/powerpoint/2010/main" val="19236449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D284B-28A0-E6C6-04B4-3AEF8DE255F2}"/>
            </a:ext>
          </a:extLst>
        </p:cNvPr>
        <p:cNvGrpSpPr/>
        <p:nvPr/>
      </p:nvGrpSpPr>
      <p:grpSpPr>
        <a:xfrm>
          <a:off x="0" y="0"/>
          <a:ext cx="0" cy="0"/>
          <a:chOff x="0" y="0"/>
          <a:chExt cx="0" cy="0"/>
        </a:xfrm>
      </p:grpSpPr>
      <p:pic>
        <p:nvPicPr>
          <p:cNvPr id="4" name="Picture 3" descr="A colorful lines on a white background">
            <a:extLst>
              <a:ext uri="{FF2B5EF4-FFF2-40B4-BE49-F238E27FC236}">
                <a16:creationId xmlns:a16="http://schemas.microsoft.com/office/drawing/2014/main" id="{632E6FDA-B235-9F1A-3AA8-BA6610798997}"/>
              </a:ext>
            </a:extLst>
          </p:cNvPr>
          <p:cNvPicPr>
            <a:picLocks noChangeAspect="1"/>
          </p:cNvPicPr>
          <p:nvPr/>
        </p:nvPicPr>
        <p:blipFill>
          <a:blip r:embed="rId3"/>
          <a:stretch>
            <a:fillRect/>
          </a:stretch>
        </p:blipFill>
        <p:spPr>
          <a:xfrm>
            <a:off x="0" y="0"/>
            <a:ext cx="12192000" cy="6858000"/>
          </a:xfrm>
          <a:prstGeom prst="rect">
            <a:avLst/>
          </a:prstGeom>
        </p:spPr>
      </p:pic>
      <p:sp>
        <p:nvSpPr>
          <p:cNvPr id="2" name="Picture Placeholder 1">
            <a:extLst>
              <a:ext uri="{FF2B5EF4-FFF2-40B4-BE49-F238E27FC236}">
                <a16:creationId xmlns:a16="http://schemas.microsoft.com/office/drawing/2014/main" id="{3ED1674B-C63C-DC69-EB72-5851B1709C92}"/>
              </a:ext>
            </a:extLst>
          </p:cNvPr>
          <p:cNvSpPr>
            <a:spLocks noGrp="1"/>
          </p:cNvSpPr>
          <p:nvPr>
            <p:ph type="title" idx="4294967295"/>
          </p:nvPr>
        </p:nvSpPr>
        <p:spPr>
          <a:xfrm>
            <a:off x="914400" y="1285875"/>
            <a:ext cx="10515600" cy="13144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5400" b="1"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From co-design to action</a:t>
            </a:r>
            <a:endParaRPr kumimoji="0" lang="en-AU" sz="540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endParaRPr>
          </a:p>
        </p:txBody>
      </p:sp>
    </p:spTree>
    <p:extLst>
      <p:ext uri="{BB962C8B-B14F-4D97-AF65-F5344CB8AC3E}">
        <p14:creationId xmlns:p14="http://schemas.microsoft.com/office/powerpoint/2010/main" val="22546175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8C26DD-EB66-94DC-61AD-79EF413C10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46DD6A-8844-3269-38C6-DC1C971A095D}"/>
              </a:ext>
            </a:extLst>
          </p:cNvPr>
          <p:cNvSpPr>
            <a:spLocks noGrp="1"/>
          </p:cNvSpPr>
          <p:nvPr>
            <p:ph type="title"/>
          </p:nvPr>
        </p:nvSpPr>
        <p:spPr>
          <a:xfrm>
            <a:off x="838200" y="480589"/>
            <a:ext cx="10515600" cy="1325563"/>
          </a:xfrm>
        </p:spPr>
        <p:txBody>
          <a:bodyPr>
            <a:normAutofit/>
          </a:bodyPr>
          <a:lstStyle/>
          <a:p>
            <a:r>
              <a:rPr lang="en-AU" sz="4000" dirty="0"/>
              <a:t>Using research to influence systems change</a:t>
            </a:r>
          </a:p>
        </p:txBody>
      </p:sp>
      <p:graphicFrame>
        <p:nvGraphicFramePr>
          <p:cNvPr id="3" name="Diagram 2" descr="A circular diagram showing five stages used to think about how research can support systems change.&#10;&#10;At the top is a circle labelled “Existing evidence.”&#10;To the right is a circle labelled “Recommendations made.”&#10;Below that is a circle labelled “Implementation gap.”&#10;To the lower left is a circle labelled “Accountability gap.”&#10;On the left is a circle labelled “Opportunity for research.”&#10;&#10;The diagram illustrates a pathway">
            <a:extLst>
              <a:ext uri="{FF2B5EF4-FFF2-40B4-BE49-F238E27FC236}">
                <a16:creationId xmlns:a16="http://schemas.microsoft.com/office/drawing/2014/main" id="{384617E3-2E43-9397-7955-ABABC8606CC8}"/>
              </a:ext>
            </a:extLst>
          </p:cNvPr>
          <p:cNvGraphicFramePr/>
          <p:nvPr/>
        </p:nvGraphicFramePr>
        <p:xfrm>
          <a:off x="838200" y="1557496"/>
          <a:ext cx="11585750" cy="49224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Isosceles Triangle 3">
            <a:extLst>
              <a:ext uri="{FF2B5EF4-FFF2-40B4-BE49-F238E27FC236}">
                <a16:creationId xmlns:a16="http://schemas.microsoft.com/office/drawing/2014/main" id="{4DA7E71B-C93B-6B2F-AA33-9FE3E5DECDAC}"/>
              </a:ext>
            </a:extLst>
          </p:cNvPr>
          <p:cNvSpPr/>
          <p:nvPr/>
        </p:nvSpPr>
        <p:spPr>
          <a:xfrm rot="18892241">
            <a:off x="2881548" y="5005911"/>
            <a:ext cx="727200" cy="540000"/>
          </a:xfrm>
          <a:prstGeom prst="triangle">
            <a:avLst/>
          </a:prstGeom>
          <a:solidFill>
            <a:srgbClr val="CCCCCC"/>
          </a:solidFill>
          <a:ln w="12700" cap="flat" cmpd="sng" algn="ctr">
            <a:solidFill>
              <a:prstClr val="white">
                <a:hueOff val="0"/>
                <a:satOff val="0"/>
                <a:lumOff val="0"/>
                <a:alphaOff val="0"/>
              </a:prstClr>
            </a:solidFill>
            <a:prstDash val="solid"/>
            <a:miter lim="800000"/>
          </a:ln>
          <a:effectLst/>
        </p:spPr>
        <p:txBody>
          <a:bodyPr rtlCol="0" anchor="ctr"/>
          <a:lstStyle/>
          <a:p>
            <a:pPr algn="ctr"/>
            <a:endParaRPr lang="en-AU"/>
          </a:p>
        </p:txBody>
      </p:sp>
    </p:spTree>
    <p:extLst>
      <p:ext uri="{BB962C8B-B14F-4D97-AF65-F5344CB8AC3E}">
        <p14:creationId xmlns:p14="http://schemas.microsoft.com/office/powerpoint/2010/main" val="13055827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6A82B-BE45-BB95-24C1-5BB8F99245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0932CE-4368-BF56-B0E7-52AEA68E4EB5}"/>
              </a:ext>
            </a:extLst>
          </p:cNvPr>
          <p:cNvSpPr>
            <a:spLocks noGrp="1"/>
          </p:cNvSpPr>
          <p:nvPr>
            <p:ph type="title"/>
          </p:nvPr>
        </p:nvSpPr>
        <p:spPr>
          <a:xfrm>
            <a:off x="707571" y="725429"/>
            <a:ext cx="10515600" cy="1325563"/>
          </a:xfrm>
        </p:spPr>
        <p:txBody>
          <a:bodyPr vert="horz" lIns="91440" tIns="45720" rIns="91440" bIns="45720" rtlCol="0" anchor="ctr">
            <a:normAutofit/>
          </a:bodyPr>
          <a:lstStyle/>
          <a:p>
            <a:r>
              <a:rPr lang="en-US" sz="4000" kern="1200" dirty="0">
                <a:latin typeface="+mj-lt"/>
                <a:ea typeface="+mj-ea"/>
                <a:cs typeface="+mj-cs"/>
              </a:rPr>
              <a:t>What decision makers often look for in research</a:t>
            </a:r>
          </a:p>
        </p:txBody>
      </p:sp>
      <p:graphicFrame>
        <p:nvGraphicFramePr>
          <p:cNvPr id="6" name="TextBox 3">
            <a:extLst>
              <a:ext uri="{FF2B5EF4-FFF2-40B4-BE49-F238E27FC236}">
                <a16:creationId xmlns:a16="http://schemas.microsoft.com/office/drawing/2014/main" id="{30FE79DA-F8E7-75E5-D15B-7A269BEAB448}"/>
              </a:ext>
            </a:extLst>
          </p:cNvPr>
          <p:cNvGraphicFramePr/>
          <p:nvPr/>
        </p:nvGraphicFramePr>
        <p:xfrm>
          <a:off x="707571" y="1901702"/>
          <a:ext cx="10918790" cy="45107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010531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A24563-36D5-3DB9-BB0E-EC631967B3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E235FF-72EA-CAF8-CFAE-5CE9A36F548E}"/>
              </a:ext>
            </a:extLst>
          </p:cNvPr>
          <p:cNvSpPr>
            <a:spLocks noGrp="1"/>
          </p:cNvSpPr>
          <p:nvPr>
            <p:ph type="title"/>
          </p:nvPr>
        </p:nvSpPr>
        <p:spPr/>
        <p:txBody>
          <a:bodyPr/>
          <a:lstStyle/>
          <a:p>
            <a:r>
              <a:rPr lang="en-AU" dirty="0"/>
              <a:t>What to listen for</a:t>
            </a:r>
          </a:p>
        </p:txBody>
      </p:sp>
      <p:sp>
        <p:nvSpPr>
          <p:cNvPr id="3" name="Content Placeholder 2">
            <a:extLst>
              <a:ext uri="{FF2B5EF4-FFF2-40B4-BE49-F238E27FC236}">
                <a16:creationId xmlns:a16="http://schemas.microsoft.com/office/drawing/2014/main" id="{8A23EACC-B953-C9DF-2863-089AE5E78E66}"/>
              </a:ext>
            </a:extLst>
          </p:cNvPr>
          <p:cNvSpPr>
            <a:spLocks noGrp="1"/>
          </p:cNvSpPr>
          <p:nvPr>
            <p:ph idx="1"/>
          </p:nvPr>
        </p:nvSpPr>
        <p:spPr/>
        <p:txBody>
          <a:bodyPr/>
          <a:lstStyle/>
          <a:p>
            <a:pPr marL="514350" indent="-514350">
              <a:buFont typeface="+mj-lt"/>
              <a:buAutoNum type="arabicPeriod"/>
            </a:pPr>
            <a:r>
              <a:rPr lang="en-US" dirty="0"/>
              <a:t>What changed because people with disability were involved before the research began?</a:t>
            </a:r>
          </a:p>
          <a:p>
            <a:pPr marL="514350" indent="-514350">
              <a:buFont typeface="+mj-lt"/>
              <a:buAutoNum type="arabicPeriod"/>
            </a:pPr>
            <a:r>
              <a:rPr lang="en-US" dirty="0"/>
              <a:t>What conditions made meaningful co-design possible?</a:t>
            </a:r>
          </a:p>
          <a:p>
            <a:pPr marL="514350" indent="-514350">
              <a:buFont typeface="+mj-lt"/>
              <a:buAutoNum type="arabicPeriod"/>
            </a:pPr>
            <a:r>
              <a:rPr lang="en-US" dirty="0"/>
              <a:t>What barriers in the wider research or funding system did teams encounter?</a:t>
            </a:r>
          </a:p>
          <a:p>
            <a:pPr marL="514350" indent="-514350">
              <a:buFont typeface="+mj-lt"/>
              <a:buAutoNum type="arabicPeriod"/>
            </a:pPr>
            <a:r>
              <a:rPr lang="en-US" dirty="0"/>
              <a:t>What will last beyond the funded project - whether that is a partnership, capability, a clearer research direction or an opportunity for action?</a:t>
            </a:r>
            <a:endParaRPr lang="en-AU" dirty="0"/>
          </a:p>
        </p:txBody>
      </p:sp>
    </p:spTree>
    <p:extLst>
      <p:ext uri="{BB962C8B-B14F-4D97-AF65-F5344CB8AC3E}">
        <p14:creationId xmlns:p14="http://schemas.microsoft.com/office/powerpoint/2010/main" val="32851249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7C656-A077-663C-0399-2956C55D49AE}"/>
              </a:ext>
            </a:extLst>
          </p:cNvPr>
          <p:cNvSpPr>
            <a:spLocks noGrp="1"/>
          </p:cNvSpPr>
          <p:nvPr>
            <p:ph type="title"/>
          </p:nvPr>
        </p:nvSpPr>
        <p:spPr>
          <a:xfrm>
            <a:off x="838199" y="296343"/>
            <a:ext cx="10515600" cy="1325563"/>
          </a:xfrm>
        </p:spPr>
        <p:txBody>
          <a:bodyPr/>
          <a:lstStyle/>
          <a:p>
            <a:r>
              <a:rPr lang="en-US" dirty="0"/>
              <a:t>Today’s program</a:t>
            </a:r>
          </a:p>
        </p:txBody>
      </p:sp>
      <p:sp>
        <p:nvSpPr>
          <p:cNvPr id="3" name="Content Placeholder 2">
            <a:extLst>
              <a:ext uri="{FF2B5EF4-FFF2-40B4-BE49-F238E27FC236}">
                <a16:creationId xmlns:a16="http://schemas.microsoft.com/office/drawing/2014/main" id="{4FF4207E-1697-82F6-C58A-2F2FB33DCEF0}"/>
              </a:ext>
            </a:extLst>
          </p:cNvPr>
          <p:cNvSpPr>
            <a:spLocks noGrp="1"/>
          </p:cNvSpPr>
          <p:nvPr>
            <p:ph sz="half" idx="1"/>
          </p:nvPr>
        </p:nvSpPr>
        <p:spPr>
          <a:xfrm>
            <a:off x="404568" y="1825625"/>
            <a:ext cx="6725377" cy="3621018"/>
          </a:xfrm>
        </p:spPr>
        <p:txBody>
          <a:bodyPr numCol="1">
            <a:noAutofit/>
          </a:bodyPr>
          <a:lstStyle/>
          <a:p>
            <a:pPr marL="342900" lvl="0" indent="-342900">
              <a:lnSpc>
                <a:spcPct val="115000"/>
              </a:lnSpc>
              <a:spcAft>
                <a:spcPts val="800"/>
              </a:spcAft>
              <a:buSzPts val="1000"/>
              <a:buFont typeface="Symbol" panose="05050102010706020507" pitchFamily="18" charset="2"/>
              <a:buChar char=""/>
              <a:tabLst>
                <a:tab pos="457200" algn="l"/>
              </a:tabLst>
            </a:pPr>
            <a:r>
              <a:rPr lang="en-US" sz="2400" dirty="0">
                <a:latin typeface="Calibri" panose="020F0502020204030204" pitchFamily="34" charset="0"/>
                <a:ea typeface="Calibri" panose="020F0502020204030204" pitchFamily="34" charset="0"/>
                <a:cs typeface="Calibri" panose="020F0502020204030204" pitchFamily="34" charset="0"/>
              </a:rPr>
              <a:t>Team showcase 1 (Room 1 or Room 2)</a:t>
            </a:r>
          </a:p>
          <a:p>
            <a:pPr marL="0" indent="0">
              <a:lnSpc>
                <a:spcPct val="115000"/>
              </a:lnSpc>
              <a:spcAft>
                <a:spcPts val="800"/>
              </a:spcAft>
              <a:buSzPts val="1000"/>
              <a:buNone/>
              <a:tabLst>
                <a:tab pos="457200" algn="l"/>
              </a:tabLst>
            </a:pPr>
            <a:r>
              <a:rPr lang="en-US" sz="2400" b="1" dirty="0">
                <a:solidFill>
                  <a:srgbClr val="BF4593"/>
                </a:solidFill>
                <a:latin typeface="Calibri" panose="020F0502020204030204" pitchFamily="34" charset="0"/>
                <a:ea typeface="Calibri" panose="020F0502020204030204" pitchFamily="34" charset="0"/>
                <a:cs typeface="Calibri" panose="020F0502020204030204" pitchFamily="34" charset="0"/>
              </a:rPr>
              <a:t>Break 10 mins</a:t>
            </a:r>
          </a:p>
          <a:p>
            <a:pPr marL="342900" indent="-342900">
              <a:lnSpc>
                <a:spcPct val="115000"/>
              </a:lnSpc>
              <a:spcAft>
                <a:spcPts val="800"/>
              </a:spcAft>
              <a:buSzPts val="1000"/>
              <a:buFont typeface="Symbol" panose="05050102010706020507" pitchFamily="18" charset="2"/>
              <a:buChar char=""/>
              <a:tabLst>
                <a:tab pos="457200" algn="l"/>
              </a:tabLst>
            </a:pPr>
            <a:r>
              <a:rPr lang="en-US" sz="2400" dirty="0">
                <a:latin typeface="Calibri" panose="020F0502020204030204" pitchFamily="34" charset="0"/>
                <a:ea typeface="Calibri" panose="020F0502020204030204" pitchFamily="34" charset="0"/>
                <a:cs typeface="Calibri" panose="020F0502020204030204" pitchFamily="34" charset="0"/>
              </a:rPr>
              <a:t>Team showcase 2 (Room 1 or Room 2)</a:t>
            </a:r>
          </a:p>
          <a:p>
            <a:pPr marL="342900" indent="-73025">
              <a:lnSpc>
                <a:spcPct val="115000"/>
              </a:lnSpc>
              <a:spcAft>
                <a:spcPts val="800"/>
              </a:spcAft>
              <a:buSzPts val="1000"/>
              <a:buNone/>
              <a:tabLst>
                <a:tab pos="457200" algn="l"/>
              </a:tabLst>
            </a:pPr>
            <a:r>
              <a:rPr lang="en-US" sz="2400" b="1" dirty="0">
                <a:solidFill>
                  <a:srgbClr val="BF4593"/>
                </a:solidFill>
                <a:latin typeface="Calibri" panose="020F0502020204030204" pitchFamily="34" charset="0"/>
                <a:ea typeface="Calibri" panose="020F0502020204030204" pitchFamily="34" charset="0"/>
                <a:cs typeface="Calibri" panose="020F0502020204030204" pitchFamily="34" charset="0"/>
              </a:rPr>
              <a:t>Break 10 mins</a:t>
            </a:r>
          </a:p>
          <a:p>
            <a:pPr marL="342900" indent="-342900">
              <a:lnSpc>
                <a:spcPct val="115000"/>
              </a:lnSpc>
              <a:spcAft>
                <a:spcPts val="800"/>
              </a:spcAft>
              <a:buSzPts val="1000"/>
              <a:buFont typeface="Symbol" panose="05050102010706020507" pitchFamily="18" charset="2"/>
              <a:buChar char=""/>
              <a:tabLst>
                <a:tab pos="457200" algn="l"/>
              </a:tabLst>
            </a:pPr>
            <a:r>
              <a:rPr lang="en-US" sz="2400" dirty="0">
                <a:latin typeface="Calibri" panose="020F0502020204030204" pitchFamily="34" charset="0"/>
                <a:ea typeface="Calibri" panose="020F0502020204030204" pitchFamily="34" charset="0"/>
                <a:cs typeface="Calibri" panose="020F0502020204030204" pitchFamily="34" charset="0"/>
              </a:rPr>
              <a:t>Crosscutting reflections</a:t>
            </a:r>
          </a:p>
          <a:p>
            <a:pPr marL="342900" indent="-342900">
              <a:lnSpc>
                <a:spcPct val="115000"/>
              </a:lnSpc>
              <a:spcAft>
                <a:spcPts val="800"/>
              </a:spcAft>
              <a:buSzPts val="1000"/>
              <a:buFont typeface="Symbol" panose="05050102010706020507" pitchFamily="18" charset="2"/>
              <a:buChar char=""/>
              <a:tabLst>
                <a:tab pos="457200" algn="l"/>
              </a:tabLst>
            </a:pPr>
            <a:r>
              <a:rPr lang="en-US" sz="2400" dirty="0">
                <a:latin typeface="Calibri" panose="020F0502020204030204" pitchFamily="34" charset="0"/>
                <a:ea typeface="Calibri" panose="020F0502020204030204" pitchFamily="34" charset="0"/>
                <a:cs typeface="Calibri" panose="020F0502020204030204" pitchFamily="34" charset="0"/>
              </a:rPr>
              <a:t>Panel</a:t>
            </a:r>
          </a:p>
          <a:p>
            <a:pPr marL="342900" indent="-342900">
              <a:lnSpc>
                <a:spcPct val="115000"/>
              </a:lnSpc>
              <a:spcAft>
                <a:spcPts val="800"/>
              </a:spcAft>
              <a:buSzPts val="1000"/>
              <a:buFont typeface="Symbol" panose="05050102010706020507" pitchFamily="18" charset="2"/>
              <a:buChar char=""/>
              <a:tabLst>
                <a:tab pos="457200" algn="l"/>
              </a:tabLst>
            </a:pPr>
            <a:r>
              <a:rPr lang="en-US" sz="2400" dirty="0">
                <a:latin typeface="Calibri" panose="020F0502020204030204" pitchFamily="34" charset="0"/>
                <a:ea typeface="Calibri" panose="020F0502020204030204" pitchFamily="34" charset="0"/>
                <a:cs typeface="Calibri" panose="020F0502020204030204" pitchFamily="34" charset="0"/>
              </a:rPr>
              <a:t>Closing and next steps</a:t>
            </a:r>
            <a:endParaRPr lang="en-AU" sz="2400" dirty="0">
              <a:latin typeface="Calibri" panose="020F0502020204030204" pitchFamily="34" charset="0"/>
              <a:ea typeface="Calibri" panose="020F0502020204030204" pitchFamily="34" charset="0"/>
              <a:cs typeface="Calibri" panose="020F0502020204030204" pitchFamily="34" charset="0"/>
            </a:endParaRPr>
          </a:p>
          <a:p>
            <a:pPr marL="0" indent="0">
              <a:lnSpc>
                <a:spcPct val="115000"/>
              </a:lnSpc>
              <a:spcAft>
                <a:spcPts val="800"/>
              </a:spcAft>
              <a:buSzPts val="1000"/>
              <a:buNone/>
              <a:tabLst>
                <a:tab pos="457200" algn="l"/>
              </a:tabLst>
            </a:pPr>
            <a:endParaRPr lang="en-US" sz="2400" b="1" dirty="0">
              <a:solidFill>
                <a:srgbClr val="BF4593"/>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7" name="Straight Connector 26">
            <a:extLst>
              <a:ext uri="{FF2B5EF4-FFF2-40B4-BE49-F238E27FC236}">
                <a16:creationId xmlns:a16="http://schemas.microsoft.com/office/drawing/2014/main" id="{ED93F761-B17E-16A5-7D29-534F180F3C66}"/>
              </a:ext>
            </a:extLst>
          </p:cNvPr>
          <p:cNvCxnSpPr>
            <a:cxnSpLocks/>
          </p:cNvCxnSpPr>
          <p:nvPr/>
        </p:nvCxnSpPr>
        <p:spPr>
          <a:xfrm>
            <a:off x="5927730" y="593896"/>
            <a:ext cx="0" cy="6084476"/>
          </a:xfrm>
          <a:prstGeom prst="line">
            <a:avLst/>
          </a:prstGeom>
          <a:ln w="38100"/>
        </p:spPr>
        <p:style>
          <a:lnRef idx="1">
            <a:schemeClr val="dk1"/>
          </a:lnRef>
          <a:fillRef idx="0">
            <a:schemeClr val="dk1"/>
          </a:fillRef>
          <a:effectRef idx="0">
            <a:schemeClr val="dk1"/>
          </a:effectRef>
          <a:fontRef idx="minor">
            <a:schemeClr val="tx1"/>
          </a:fontRef>
        </p:style>
      </p:cxnSp>
      <p:pic>
        <p:nvPicPr>
          <p:cNvPr id="10" name="Picture 9">
            <a:extLst>
              <a:ext uri="{FF2B5EF4-FFF2-40B4-BE49-F238E27FC236}">
                <a16:creationId xmlns:a16="http://schemas.microsoft.com/office/drawing/2014/main" id="{C9E9319B-4281-2DF0-D8EC-0855541535F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38455" y="198851"/>
            <a:ext cx="1671761" cy="1219714"/>
          </a:xfrm>
          <a:prstGeom prst="rect">
            <a:avLst/>
          </a:prstGeom>
          <a:noFill/>
          <a:ln>
            <a:noFill/>
          </a:ln>
        </p:spPr>
      </p:pic>
      <p:grpSp>
        <p:nvGrpSpPr>
          <p:cNvPr id="19" name="Group 18">
            <a:extLst>
              <a:ext uri="{FF2B5EF4-FFF2-40B4-BE49-F238E27FC236}">
                <a16:creationId xmlns:a16="http://schemas.microsoft.com/office/drawing/2014/main" id="{0955688F-1801-33B1-E7E7-B6229DC76636}"/>
              </a:ext>
            </a:extLst>
          </p:cNvPr>
          <p:cNvGrpSpPr>
            <a:grpSpLocks noChangeAspect="1"/>
          </p:cNvGrpSpPr>
          <p:nvPr/>
        </p:nvGrpSpPr>
        <p:grpSpPr>
          <a:xfrm>
            <a:off x="6284994" y="1724934"/>
            <a:ext cx="2980829" cy="1107061"/>
            <a:chOff x="5425590" y="2197153"/>
            <a:chExt cx="1606673" cy="596708"/>
          </a:xfrm>
        </p:grpSpPr>
        <p:pic>
          <p:nvPicPr>
            <p:cNvPr id="6" name="Picture 5" descr="A group of people in a video conference&#10;&#10;AI-generated content may be incorrect.">
              <a:extLst>
                <a:ext uri="{FF2B5EF4-FFF2-40B4-BE49-F238E27FC236}">
                  <a16:creationId xmlns:a16="http://schemas.microsoft.com/office/drawing/2014/main" id="{516A52E6-51B7-E6BB-3D4D-7E10FC5927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25590" y="2197153"/>
              <a:ext cx="814273" cy="594000"/>
            </a:xfrm>
            <a:prstGeom prst="rect">
              <a:avLst/>
            </a:prstGeom>
          </p:spPr>
        </p:pic>
        <p:pic>
          <p:nvPicPr>
            <p:cNvPr id="7" name="Picture 6" descr="A group of people in a video conference&#10;&#10;AI-generated content may be incorrect.">
              <a:extLst>
                <a:ext uri="{FF2B5EF4-FFF2-40B4-BE49-F238E27FC236}">
                  <a16:creationId xmlns:a16="http://schemas.microsoft.com/office/drawing/2014/main" id="{137C4123-DA3A-B9A1-1541-B2F11657FF4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16567" y="2199529"/>
              <a:ext cx="815696" cy="594332"/>
            </a:xfrm>
            <a:prstGeom prst="rect">
              <a:avLst/>
            </a:prstGeom>
          </p:spPr>
        </p:pic>
      </p:grpSp>
      <p:cxnSp>
        <p:nvCxnSpPr>
          <p:cNvPr id="8" name="Straight Arrow Connector 7">
            <a:extLst>
              <a:ext uri="{FF2B5EF4-FFF2-40B4-BE49-F238E27FC236}">
                <a16:creationId xmlns:a16="http://schemas.microsoft.com/office/drawing/2014/main" id="{0DEA38FB-5032-3118-322C-71A56F367031}"/>
              </a:ext>
            </a:extLst>
          </p:cNvPr>
          <p:cNvCxnSpPr/>
          <p:nvPr/>
        </p:nvCxnSpPr>
        <p:spPr>
          <a:xfrm>
            <a:off x="8049756" y="1416589"/>
            <a:ext cx="123590" cy="346053"/>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E2FB3D11-B1A1-9522-A901-92DD2268C6E0}"/>
              </a:ext>
            </a:extLst>
          </p:cNvPr>
          <p:cNvCxnSpPr/>
          <p:nvPr/>
        </p:nvCxnSpPr>
        <p:spPr>
          <a:xfrm flipH="1">
            <a:off x="7382369" y="1424829"/>
            <a:ext cx="123590" cy="346053"/>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7812C89B-4F4D-A758-9BE3-DB5F11E2C8E8}"/>
              </a:ext>
            </a:extLst>
          </p:cNvPr>
          <p:cNvGrpSpPr/>
          <p:nvPr/>
        </p:nvGrpSpPr>
        <p:grpSpPr>
          <a:xfrm>
            <a:off x="7369931" y="4007325"/>
            <a:ext cx="790977" cy="354293"/>
            <a:chOff x="6432196" y="4567549"/>
            <a:chExt cx="790977" cy="354293"/>
          </a:xfrm>
        </p:grpSpPr>
        <p:cxnSp>
          <p:nvCxnSpPr>
            <p:cNvPr id="14" name="Straight Arrow Connector 13">
              <a:extLst>
                <a:ext uri="{FF2B5EF4-FFF2-40B4-BE49-F238E27FC236}">
                  <a16:creationId xmlns:a16="http://schemas.microsoft.com/office/drawing/2014/main" id="{35582B6C-7D84-987D-FEB0-96828012B43F}"/>
                </a:ext>
              </a:extLst>
            </p:cNvPr>
            <p:cNvCxnSpPr/>
            <p:nvPr/>
          </p:nvCxnSpPr>
          <p:spPr>
            <a:xfrm>
              <a:off x="7099583" y="4567549"/>
              <a:ext cx="123590" cy="346053"/>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191818E9-4747-A85C-9B2D-9ED8D080C30F}"/>
                </a:ext>
              </a:extLst>
            </p:cNvPr>
            <p:cNvCxnSpPr/>
            <p:nvPr/>
          </p:nvCxnSpPr>
          <p:spPr>
            <a:xfrm flipH="1">
              <a:off x="6432196" y="4575789"/>
              <a:ext cx="123590" cy="346053"/>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pic>
        <p:nvPicPr>
          <p:cNvPr id="28" name="Picture 27">
            <a:extLst>
              <a:ext uri="{FF2B5EF4-FFF2-40B4-BE49-F238E27FC236}">
                <a16:creationId xmlns:a16="http://schemas.microsoft.com/office/drawing/2014/main" id="{C8FED7E8-8F52-1C30-5A3C-296B4562822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38455" y="4430648"/>
            <a:ext cx="1671761" cy="1219714"/>
          </a:xfrm>
          <a:prstGeom prst="rect">
            <a:avLst/>
          </a:prstGeom>
          <a:noFill/>
          <a:ln>
            <a:noFill/>
          </a:ln>
        </p:spPr>
      </p:pic>
      <p:grpSp>
        <p:nvGrpSpPr>
          <p:cNvPr id="29" name="Group 28">
            <a:extLst>
              <a:ext uri="{FF2B5EF4-FFF2-40B4-BE49-F238E27FC236}">
                <a16:creationId xmlns:a16="http://schemas.microsoft.com/office/drawing/2014/main" id="{808C8817-645F-972C-161B-7FAAF29E96AE}"/>
              </a:ext>
            </a:extLst>
          </p:cNvPr>
          <p:cNvGrpSpPr>
            <a:grpSpLocks noChangeAspect="1"/>
          </p:cNvGrpSpPr>
          <p:nvPr/>
        </p:nvGrpSpPr>
        <p:grpSpPr>
          <a:xfrm>
            <a:off x="6284994" y="2882888"/>
            <a:ext cx="2980829" cy="1107061"/>
            <a:chOff x="5425590" y="2197153"/>
            <a:chExt cx="1606673" cy="596708"/>
          </a:xfrm>
        </p:grpSpPr>
        <p:pic>
          <p:nvPicPr>
            <p:cNvPr id="30" name="Picture 29" descr="A group of people in a video conference&#10;&#10;AI-generated content may be incorrect.">
              <a:extLst>
                <a:ext uri="{FF2B5EF4-FFF2-40B4-BE49-F238E27FC236}">
                  <a16:creationId xmlns:a16="http://schemas.microsoft.com/office/drawing/2014/main" id="{0F2766B3-6501-1B6C-FC5C-31CC4E08AD5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25590" y="2197153"/>
              <a:ext cx="814273" cy="594000"/>
            </a:xfrm>
            <a:prstGeom prst="rect">
              <a:avLst/>
            </a:prstGeom>
          </p:spPr>
        </p:pic>
        <p:pic>
          <p:nvPicPr>
            <p:cNvPr id="31" name="Picture 30" descr="A group of people in a video conference&#10;&#10;AI-generated content may be incorrect.">
              <a:extLst>
                <a:ext uri="{FF2B5EF4-FFF2-40B4-BE49-F238E27FC236}">
                  <a16:creationId xmlns:a16="http://schemas.microsoft.com/office/drawing/2014/main" id="{CB1E0EC4-6F51-3289-5CAE-A463BA1BDB6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16567" y="2199529"/>
              <a:ext cx="815696" cy="594332"/>
            </a:xfrm>
            <a:prstGeom prst="rect">
              <a:avLst/>
            </a:prstGeom>
          </p:spPr>
        </p:pic>
      </p:grpSp>
    </p:spTree>
    <p:extLst>
      <p:ext uri="{BB962C8B-B14F-4D97-AF65-F5344CB8AC3E}">
        <p14:creationId xmlns:p14="http://schemas.microsoft.com/office/powerpoint/2010/main" val="12668246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810CC-6CD7-DF4B-CE96-85397FA2F3BB}"/>
              </a:ext>
            </a:extLst>
          </p:cNvPr>
          <p:cNvSpPr>
            <a:spLocks noGrp="1"/>
          </p:cNvSpPr>
          <p:nvPr>
            <p:ph type="title"/>
          </p:nvPr>
        </p:nvSpPr>
        <p:spPr/>
        <p:txBody>
          <a:bodyPr/>
          <a:lstStyle/>
          <a:p>
            <a:r>
              <a:rPr lang="en-AU" dirty="0"/>
              <a:t>Team Showcase 1</a:t>
            </a:r>
          </a:p>
        </p:txBody>
      </p:sp>
      <p:sp>
        <p:nvSpPr>
          <p:cNvPr id="5" name="Text Placeholder 4">
            <a:extLst>
              <a:ext uri="{FF2B5EF4-FFF2-40B4-BE49-F238E27FC236}">
                <a16:creationId xmlns:a16="http://schemas.microsoft.com/office/drawing/2014/main" id="{24715658-2BF1-5418-C502-816FEDE51F56}"/>
              </a:ext>
            </a:extLst>
          </p:cNvPr>
          <p:cNvSpPr>
            <a:spLocks noGrp="1"/>
          </p:cNvSpPr>
          <p:nvPr>
            <p:ph type="body" idx="1"/>
          </p:nvPr>
        </p:nvSpPr>
        <p:spPr>
          <a:xfrm>
            <a:off x="839788" y="1134404"/>
            <a:ext cx="5157787" cy="823912"/>
          </a:xfrm>
        </p:spPr>
        <p:txBody>
          <a:bodyPr/>
          <a:lstStyle/>
          <a:p>
            <a:r>
              <a:rPr lang="en-AU" dirty="0"/>
              <a:t>Zoom Room 1</a:t>
            </a:r>
          </a:p>
        </p:txBody>
      </p:sp>
      <p:sp>
        <p:nvSpPr>
          <p:cNvPr id="6" name="Content Placeholder 5">
            <a:extLst>
              <a:ext uri="{FF2B5EF4-FFF2-40B4-BE49-F238E27FC236}">
                <a16:creationId xmlns:a16="http://schemas.microsoft.com/office/drawing/2014/main" id="{4E80BD35-9853-239D-693E-070914CF549F}"/>
              </a:ext>
            </a:extLst>
          </p:cNvPr>
          <p:cNvSpPr>
            <a:spLocks noGrp="1"/>
          </p:cNvSpPr>
          <p:nvPr>
            <p:ph sz="half" idx="2"/>
          </p:nvPr>
        </p:nvSpPr>
        <p:spPr>
          <a:xfrm>
            <a:off x="839788" y="1958316"/>
            <a:ext cx="5157787" cy="3597551"/>
          </a:xfrm>
        </p:spPr>
        <p:txBody>
          <a:bodyPr/>
          <a:lstStyle/>
          <a:p>
            <a:r>
              <a:rPr lang="en-US" dirty="0"/>
              <a:t>Safe meals for people with swallowing difficulties </a:t>
            </a:r>
          </a:p>
          <a:p>
            <a:r>
              <a:rPr lang="en-US" dirty="0"/>
              <a:t>Keeping people with disability safe on farms</a:t>
            </a:r>
          </a:p>
          <a:p>
            <a:r>
              <a:rPr lang="en-US" dirty="0"/>
              <a:t>Safe Homes: alternatives to group home</a:t>
            </a:r>
          </a:p>
        </p:txBody>
      </p:sp>
      <p:sp>
        <p:nvSpPr>
          <p:cNvPr id="7" name="Text Placeholder 6">
            <a:extLst>
              <a:ext uri="{FF2B5EF4-FFF2-40B4-BE49-F238E27FC236}">
                <a16:creationId xmlns:a16="http://schemas.microsoft.com/office/drawing/2014/main" id="{0B09C9D3-D2C0-1A83-A37B-F67AB200DB08}"/>
              </a:ext>
            </a:extLst>
          </p:cNvPr>
          <p:cNvSpPr>
            <a:spLocks noGrp="1"/>
          </p:cNvSpPr>
          <p:nvPr>
            <p:ph type="body" sz="quarter" idx="3"/>
          </p:nvPr>
        </p:nvSpPr>
        <p:spPr>
          <a:xfrm>
            <a:off x="6172200" y="1134404"/>
            <a:ext cx="5183188" cy="823912"/>
          </a:xfrm>
        </p:spPr>
        <p:txBody>
          <a:bodyPr/>
          <a:lstStyle/>
          <a:p>
            <a:r>
              <a:rPr lang="en-AU" dirty="0"/>
              <a:t>Zoom Room 2</a:t>
            </a:r>
          </a:p>
        </p:txBody>
      </p:sp>
      <p:sp>
        <p:nvSpPr>
          <p:cNvPr id="8" name="Content Placeholder 7">
            <a:extLst>
              <a:ext uri="{FF2B5EF4-FFF2-40B4-BE49-F238E27FC236}">
                <a16:creationId xmlns:a16="http://schemas.microsoft.com/office/drawing/2014/main" id="{5663C083-BA7E-DFD4-51E1-68F48F29C07C}"/>
              </a:ext>
            </a:extLst>
          </p:cNvPr>
          <p:cNvSpPr>
            <a:spLocks noGrp="1"/>
          </p:cNvSpPr>
          <p:nvPr>
            <p:ph sz="quarter" idx="4"/>
          </p:nvPr>
        </p:nvSpPr>
        <p:spPr>
          <a:xfrm>
            <a:off x="6172200" y="1958316"/>
            <a:ext cx="5183188" cy="3597551"/>
          </a:xfrm>
        </p:spPr>
        <p:txBody>
          <a:bodyPr/>
          <a:lstStyle/>
          <a:p>
            <a:r>
              <a:rPr lang="en-US" dirty="0"/>
              <a:t>Pleasure-centred sexual safety for neurodivergent people </a:t>
            </a:r>
          </a:p>
          <a:p>
            <a:r>
              <a:rPr lang="en-US" dirty="0"/>
              <a:t>Exploring the mobility safety concerns of Australians with deafblindness</a:t>
            </a:r>
          </a:p>
          <a:p>
            <a:r>
              <a:rPr lang="en-US" dirty="0"/>
              <a:t>Reproductive justice and neurodivergence</a:t>
            </a:r>
          </a:p>
        </p:txBody>
      </p:sp>
      <p:sp>
        <p:nvSpPr>
          <p:cNvPr id="11" name="Text Placeholder 4">
            <a:extLst>
              <a:ext uri="{FF2B5EF4-FFF2-40B4-BE49-F238E27FC236}">
                <a16:creationId xmlns:a16="http://schemas.microsoft.com/office/drawing/2014/main" id="{FD770820-A9C5-2A58-9C15-240A830F0E5C}"/>
              </a:ext>
            </a:extLst>
          </p:cNvPr>
          <p:cNvSpPr txBox="1">
            <a:spLocks/>
          </p:cNvSpPr>
          <p:nvPr/>
        </p:nvSpPr>
        <p:spPr>
          <a:xfrm>
            <a:off x="839788" y="5099604"/>
            <a:ext cx="5157787"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AU" dirty="0">
                <a:solidFill>
                  <a:srgbClr val="BF4593"/>
                </a:solidFill>
              </a:rPr>
              <a:t>Stay here in this link</a:t>
            </a:r>
          </a:p>
        </p:txBody>
      </p:sp>
      <p:sp>
        <p:nvSpPr>
          <p:cNvPr id="12" name="Text Placeholder 6">
            <a:extLst>
              <a:ext uri="{FF2B5EF4-FFF2-40B4-BE49-F238E27FC236}">
                <a16:creationId xmlns:a16="http://schemas.microsoft.com/office/drawing/2014/main" id="{32127E57-10C2-5927-497E-9D6AA1D43BA5}"/>
              </a:ext>
            </a:extLst>
          </p:cNvPr>
          <p:cNvSpPr txBox="1">
            <a:spLocks/>
          </p:cNvSpPr>
          <p:nvPr/>
        </p:nvSpPr>
        <p:spPr>
          <a:xfrm>
            <a:off x="6194426" y="5099604"/>
            <a:ext cx="5645639"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solidFill>
                  <a:srgbClr val="BF4593"/>
                </a:solidFill>
              </a:rPr>
              <a:t>Link for 2</a:t>
            </a:r>
            <a:r>
              <a:rPr lang="en-US" baseline="30000" dirty="0">
                <a:solidFill>
                  <a:srgbClr val="BF4593"/>
                </a:solidFill>
              </a:rPr>
              <a:t>nd</a:t>
            </a:r>
            <a:r>
              <a:rPr lang="en-US" dirty="0">
                <a:solidFill>
                  <a:srgbClr val="BF4593"/>
                </a:solidFill>
              </a:rPr>
              <a:t> room</a:t>
            </a:r>
            <a:endParaRPr lang="en-AU" dirty="0">
              <a:solidFill>
                <a:srgbClr val="BF4593"/>
              </a:solidFill>
            </a:endParaRPr>
          </a:p>
        </p:txBody>
      </p:sp>
    </p:spTree>
    <p:extLst>
      <p:ext uri="{BB962C8B-B14F-4D97-AF65-F5344CB8AC3E}">
        <p14:creationId xmlns:p14="http://schemas.microsoft.com/office/powerpoint/2010/main" val="6997345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53057-E2DD-AF81-8767-29F32778E9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4BE6D8-9323-7244-3A79-FB335FA7ED69}"/>
              </a:ext>
            </a:extLst>
          </p:cNvPr>
          <p:cNvSpPr>
            <a:spLocks noGrp="1"/>
          </p:cNvSpPr>
          <p:nvPr>
            <p:ph type="title"/>
          </p:nvPr>
        </p:nvSpPr>
        <p:spPr/>
        <p:txBody>
          <a:bodyPr/>
          <a:lstStyle/>
          <a:p>
            <a:r>
              <a:rPr lang="en-AU" dirty="0"/>
              <a:t>Team Showcase 2</a:t>
            </a:r>
          </a:p>
        </p:txBody>
      </p:sp>
      <p:sp>
        <p:nvSpPr>
          <p:cNvPr id="5" name="Text Placeholder 4">
            <a:extLst>
              <a:ext uri="{FF2B5EF4-FFF2-40B4-BE49-F238E27FC236}">
                <a16:creationId xmlns:a16="http://schemas.microsoft.com/office/drawing/2014/main" id="{3C570408-B258-8803-F9BB-8B04885798E0}"/>
              </a:ext>
            </a:extLst>
          </p:cNvPr>
          <p:cNvSpPr>
            <a:spLocks noGrp="1"/>
          </p:cNvSpPr>
          <p:nvPr>
            <p:ph type="body" idx="1"/>
          </p:nvPr>
        </p:nvSpPr>
        <p:spPr>
          <a:xfrm>
            <a:off x="839788" y="1134404"/>
            <a:ext cx="5157787" cy="823912"/>
          </a:xfrm>
        </p:spPr>
        <p:txBody>
          <a:bodyPr/>
          <a:lstStyle/>
          <a:p>
            <a:r>
              <a:rPr lang="en-AU" dirty="0"/>
              <a:t>Zoom Room 1</a:t>
            </a:r>
          </a:p>
        </p:txBody>
      </p:sp>
      <p:sp>
        <p:nvSpPr>
          <p:cNvPr id="6" name="Content Placeholder 5">
            <a:extLst>
              <a:ext uri="{FF2B5EF4-FFF2-40B4-BE49-F238E27FC236}">
                <a16:creationId xmlns:a16="http://schemas.microsoft.com/office/drawing/2014/main" id="{F48B53A8-F3F5-7D5A-23BD-FF8151D1E387}"/>
              </a:ext>
            </a:extLst>
          </p:cNvPr>
          <p:cNvSpPr>
            <a:spLocks noGrp="1"/>
          </p:cNvSpPr>
          <p:nvPr>
            <p:ph sz="half" idx="2"/>
          </p:nvPr>
        </p:nvSpPr>
        <p:spPr>
          <a:xfrm>
            <a:off x="839788" y="1958316"/>
            <a:ext cx="5157787" cy="3597551"/>
          </a:xfrm>
        </p:spPr>
        <p:txBody>
          <a:bodyPr/>
          <a:lstStyle/>
          <a:p>
            <a:r>
              <a:rPr lang="en-US" dirty="0"/>
              <a:t>Psychological safety for children with '</a:t>
            </a:r>
            <a:r>
              <a:rPr lang="en-US" dirty="0" err="1"/>
              <a:t>behaviours</a:t>
            </a:r>
            <a:r>
              <a:rPr lang="en-US" dirty="0"/>
              <a:t> of concern'</a:t>
            </a:r>
          </a:p>
          <a:p>
            <a:r>
              <a:rPr lang="en-US" dirty="0"/>
              <a:t>Family violence in families of children with disability in Australia</a:t>
            </a:r>
          </a:p>
          <a:p>
            <a:r>
              <a:rPr lang="en-US" dirty="0"/>
              <a:t>Sometimes I'm too safe: Exploring the dignity of risk</a:t>
            </a:r>
          </a:p>
        </p:txBody>
      </p:sp>
      <p:sp>
        <p:nvSpPr>
          <p:cNvPr id="7" name="Text Placeholder 6">
            <a:extLst>
              <a:ext uri="{FF2B5EF4-FFF2-40B4-BE49-F238E27FC236}">
                <a16:creationId xmlns:a16="http://schemas.microsoft.com/office/drawing/2014/main" id="{A902FE70-1C65-3A65-C20A-8A658D403C35}"/>
              </a:ext>
            </a:extLst>
          </p:cNvPr>
          <p:cNvSpPr>
            <a:spLocks noGrp="1"/>
          </p:cNvSpPr>
          <p:nvPr>
            <p:ph type="body" sz="quarter" idx="3"/>
          </p:nvPr>
        </p:nvSpPr>
        <p:spPr>
          <a:xfrm>
            <a:off x="6172200" y="1134404"/>
            <a:ext cx="5183188" cy="823912"/>
          </a:xfrm>
        </p:spPr>
        <p:txBody>
          <a:bodyPr/>
          <a:lstStyle/>
          <a:p>
            <a:r>
              <a:rPr lang="en-AU" dirty="0"/>
              <a:t>Zoom Room 2</a:t>
            </a:r>
          </a:p>
        </p:txBody>
      </p:sp>
      <p:sp>
        <p:nvSpPr>
          <p:cNvPr id="8" name="Content Placeholder 7">
            <a:extLst>
              <a:ext uri="{FF2B5EF4-FFF2-40B4-BE49-F238E27FC236}">
                <a16:creationId xmlns:a16="http://schemas.microsoft.com/office/drawing/2014/main" id="{0FA497B5-7059-237B-E352-D16376617900}"/>
              </a:ext>
            </a:extLst>
          </p:cNvPr>
          <p:cNvSpPr>
            <a:spLocks noGrp="1"/>
          </p:cNvSpPr>
          <p:nvPr>
            <p:ph sz="quarter" idx="4"/>
          </p:nvPr>
        </p:nvSpPr>
        <p:spPr>
          <a:xfrm>
            <a:off x="6172200" y="1958316"/>
            <a:ext cx="5183188" cy="3597551"/>
          </a:xfrm>
        </p:spPr>
        <p:txBody>
          <a:bodyPr/>
          <a:lstStyle/>
          <a:p>
            <a:r>
              <a:rPr lang="en-US" dirty="0"/>
              <a:t>Culturally grounded safety for First Nations women with disability (pre-recoding)</a:t>
            </a:r>
          </a:p>
          <a:p>
            <a:r>
              <a:rPr lang="en-US" dirty="0"/>
              <a:t>Building culturally safe support for refugee communities</a:t>
            </a:r>
          </a:p>
          <a:p>
            <a:r>
              <a:rPr lang="en-US" dirty="0"/>
              <a:t>Barriers Within Bars: Indigenous people with disability in prison</a:t>
            </a:r>
          </a:p>
        </p:txBody>
      </p:sp>
    </p:spTree>
    <p:extLst>
      <p:ext uri="{BB962C8B-B14F-4D97-AF65-F5344CB8AC3E}">
        <p14:creationId xmlns:p14="http://schemas.microsoft.com/office/powerpoint/2010/main" val="17076171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6CEA5-5FAB-46C1-9C97-0F392969767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0964BEF-8003-2BB1-2BE4-7C8626F5AC0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0697" y="2107341"/>
            <a:ext cx="3622977" cy="2643318"/>
          </a:xfrm>
          <a:prstGeom prst="rect">
            <a:avLst/>
          </a:prstGeom>
          <a:noFill/>
          <a:ln>
            <a:noFill/>
          </a:ln>
        </p:spPr>
      </p:pic>
      <p:pic>
        <p:nvPicPr>
          <p:cNvPr id="6" name="Picture 5" descr="A group of people in a video conference&#10;&#10;AI-generated content may be incorrect.">
            <a:extLst>
              <a:ext uri="{FF2B5EF4-FFF2-40B4-BE49-F238E27FC236}">
                <a16:creationId xmlns:a16="http://schemas.microsoft.com/office/drawing/2014/main" id="{0101507F-5B7F-2F87-9687-62BAE76ED55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64335" y="1210858"/>
            <a:ext cx="2798765" cy="2041658"/>
          </a:xfrm>
          <a:prstGeom prst="rect">
            <a:avLst/>
          </a:prstGeom>
        </p:spPr>
      </p:pic>
      <p:pic>
        <p:nvPicPr>
          <p:cNvPr id="7" name="Picture 6" descr="A group of people in a video conference&#10;&#10;AI-generated content may be incorrect.">
            <a:extLst>
              <a:ext uri="{FF2B5EF4-FFF2-40B4-BE49-F238E27FC236}">
                <a16:creationId xmlns:a16="http://schemas.microsoft.com/office/drawing/2014/main" id="{9BAE36B7-314F-34FF-8EDF-998EA3B9C39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19354" y="3665933"/>
            <a:ext cx="2743746" cy="1999147"/>
          </a:xfrm>
          <a:prstGeom prst="rect">
            <a:avLst/>
          </a:prstGeom>
        </p:spPr>
      </p:pic>
      <p:cxnSp>
        <p:nvCxnSpPr>
          <p:cNvPr id="8" name="Straight Arrow Connector 7">
            <a:extLst>
              <a:ext uri="{FF2B5EF4-FFF2-40B4-BE49-F238E27FC236}">
                <a16:creationId xmlns:a16="http://schemas.microsoft.com/office/drawing/2014/main" id="{3C302C63-DD9F-0038-3FD2-23010276A386}"/>
              </a:ext>
            </a:extLst>
          </p:cNvPr>
          <p:cNvCxnSpPr>
            <a:cxnSpLocks/>
            <a:stCxn id="3" idx="3"/>
          </p:cNvCxnSpPr>
          <p:nvPr/>
        </p:nvCxnSpPr>
        <p:spPr>
          <a:xfrm flipV="1">
            <a:off x="4353674" y="2550197"/>
            <a:ext cx="2313826" cy="878803"/>
          </a:xfrm>
          <a:prstGeom prst="straightConnector1">
            <a:avLst/>
          </a:prstGeom>
          <a:ln w="76200">
            <a:solidFill>
              <a:srgbClr val="4488AB"/>
            </a:solidFill>
            <a:tailEnd type="triangle"/>
          </a:ln>
        </p:spPr>
        <p:style>
          <a:lnRef idx="1">
            <a:schemeClr val="accent1"/>
          </a:lnRef>
          <a:fillRef idx="0">
            <a:schemeClr val="accent1"/>
          </a:fillRef>
          <a:effectRef idx="0">
            <a:schemeClr val="accent1"/>
          </a:effectRef>
          <a:fontRef idx="minor">
            <a:schemeClr val="tx1"/>
          </a:fontRef>
        </p:style>
      </p:cxnSp>
      <p:sp>
        <p:nvSpPr>
          <p:cNvPr id="10" name="Picture Placeholder 1">
            <a:extLst>
              <a:ext uri="{FF2B5EF4-FFF2-40B4-BE49-F238E27FC236}">
                <a16:creationId xmlns:a16="http://schemas.microsoft.com/office/drawing/2014/main" id="{E765B2FE-C15F-5D1A-5F46-55C74086EDF7}"/>
              </a:ext>
            </a:extLst>
          </p:cNvPr>
          <p:cNvSpPr txBox="1">
            <a:spLocks/>
          </p:cNvSpPr>
          <p:nvPr/>
        </p:nvSpPr>
        <p:spPr>
          <a:xfrm>
            <a:off x="4294230" y="466064"/>
            <a:ext cx="10515600" cy="13144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1000"/>
              </a:spcBef>
              <a:buFont typeface="Arial" panose="020B0604020202020204" pitchFamily="34" charset="0"/>
              <a:buNone/>
              <a:defRPr/>
            </a:pPr>
            <a:r>
              <a:rPr lang="en-US" sz="5400" b="1" kern="100" dirty="0">
                <a:solidFill>
                  <a:srgbClr val="C04693"/>
                </a:solidFill>
                <a:latin typeface="Atkinson Hyperlegible" pitchFamily="2" charset="0"/>
                <a:ea typeface="+mn-ea"/>
                <a:cs typeface="Calibri" panose="020F0502020204030204" pitchFamily="34" charset="0"/>
              </a:rPr>
              <a:t>Zoom Room 1</a:t>
            </a:r>
            <a:endParaRPr lang="en-AU" sz="5400" kern="100" dirty="0">
              <a:solidFill>
                <a:srgbClr val="C04693"/>
              </a:solidFill>
              <a:latin typeface="Atkinson Hyperlegible" pitchFamily="2" charset="0"/>
              <a:ea typeface="+mn-ea"/>
              <a:cs typeface="Calibri" panose="020F0502020204030204" pitchFamily="34" charset="0"/>
            </a:endParaRPr>
          </a:p>
        </p:txBody>
      </p:sp>
      <p:sp>
        <p:nvSpPr>
          <p:cNvPr id="14" name="Picture Placeholder 1">
            <a:extLst>
              <a:ext uri="{FF2B5EF4-FFF2-40B4-BE49-F238E27FC236}">
                <a16:creationId xmlns:a16="http://schemas.microsoft.com/office/drawing/2014/main" id="{AE81F9D6-B4D8-A4C0-D628-8E1385B77382}"/>
              </a:ext>
            </a:extLst>
          </p:cNvPr>
          <p:cNvSpPr txBox="1">
            <a:spLocks/>
          </p:cNvSpPr>
          <p:nvPr/>
        </p:nvSpPr>
        <p:spPr>
          <a:xfrm>
            <a:off x="4103730" y="5577493"/>
            <a:ext cx="10515600" cy="13144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1000"/>
              </a:spcBef>
              <a:buFont typeface="Arial" panose="020B0604020202020204" pitchFamily="34" charset="0"/>
              <a:buNone/>
              <a:defRPr/>
            </a:pPr>
            <a:r>
              <a:rPr lang="en-US" sz="5400" b="1" kern="100" dirty="0">
                <a:solidFill>
                  <a:srgbClr val="C04693"/>
                </a:solidFill>
                <a:latin typeface="Atkinson Hyperlegible" pitchFamily="2" charset="0"/>
                <a:ea typeface="+mn-ea"/>
                <a:cs typeface="Calibri" panose="020F0502020204030204" pitchFamily="34" charset="0"/>
              </a:rPr>
              <a:t>Zoom Room 2</a:t>
            </a:r>
            <a:endParaRPr lang="en-AU" sz="5400" kern="100" dirty="0">
              <a:solidFill>
                <a:srgbClr val="C04693"/>
              </a:solidFill>
              <a:latin typeface="Atkinson Hyperlegible" pitchFamily="2" charset="0"/>
              <a:ea typeface="+mn-ea"/>
              <a:cs typeface="Calibri" panose="020F0502020204030204" pitchFamily="34" charset="0"/>
            </a:endParaRPr>
          </a:p>
        </p:txBody>
      </p:sp>
      <p:cxnSp>
        <p:nvCxnSpPr>
          <p:cNvPr id="17" name="Straight Arrow Connector 16">
            <a:extLst>
              <a:ext uri="{FF2B5EF4-FFF2-40B4-BE49-F238E27FC236}">
                <a16:creationId xmlns:a16="http://schemas.microsoft.com/office/drawing/2014/main" id="{620F04C3-E66B-9F08-6FAF-AEDE1E0BC804}"/>
              </a:ext>
            </a:extLst>
          </p:cNvPr>
          <p:cNvCxnSpPr>
            <a:cxnSpLocks/>
          </p:cNvCxnSpPr>
          <p:nvPr/>
        </p:nvCxnSpPr>
        <p:spPr>
          <a:xfrm>
            <a:off x="4372370" y="3429000"/>
            <a:ext cx="2218930" cy="1019175"/>
          </a:xfrm>
          <a:prstGeom prst="straightConnector1">
            <a:avLst/>
          </a:prstGeom>
          <a:ln w="76200">
            <a:solidFill>
              <a:srgbClr val="4488AB"/>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67044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C80392-9C4F-BDA1-CEAF-BFAEBD18C45B}"/>
            </a:ext>
          </a:extLst>
        </p:cNvPr>
        <p:cNvGrpSpPr/>
        <p:nvPr/>
      </p:nvGrpSpPr>
      <p:grpSpPr>
        <a:xfrm>
          <a:off x="0" y="0"/>
          <a:ext cx="0" cy="0"/>
          <a:chOff x="0" y="0"/>
          <a:chExt cx="0" cy="0"/>
        </a:xfrm>
      </p:grpSpPr>
      <p:pic>
        <p:nvPicPr>
          <p:cNvPr id="4" name="Picture 3" descr="A colorful lines on a white background">
            <a:extLst>
              <a:ext uri="{FF2B5EF4-FFF2-40B4-BE49-F238E27FC236}">
                <a16:creationId xmlns:a16="http://schemas.microsoft.com/office/drawing/2014/main" id="{377E5199-D187-9FD2-C71A-331D420D9EEE}"/>
              </a:ext>
            </a:extLst>
          </p:cNvPr>
          <p:cNvPicPr>
            <a:picLocks noChangeAspect="1"/>
          </p:cNvPicPr>
          <p:nvPr/>
        </p:nvPicPr>
        <p:blipFill>
          <a:blip r:embed="rId3"/>
          <a:stretch>
            <a:fillRect/>
          </a:stretch>
        </p:blipFill>
        <p:spPr>
          <a:xfrm>
            <a:off x="0" y="0"/>
            <a:ext cx="12192000" cy="6858000"/>
          </a:xfrm>
          <a:prstGeom prst="rect">
            <a:avLst/>
          </a:prstGeom>
        </p:spPr>
      </p:pic>
      <p:sp>
        <p:nvSpPr>
          <p:cNvPr id="2" name="Picture Placeholder 1">
            <a:extLst>
              <a:ext uri="{FF2B5EF4-FFF2-40B4-BE49-F238E27FC236}">
                <a16:creationId xmlns:a16="http://schemas.microsoft.com/office/drawing/2014/main" id="{832E9E50-4ED7-BCD9-C40D-DE6DF7AF9CF7}"/>
              </a:ext>
            </a:extLst>
          </p:cNvPr>
          <p:cNvSpPr>
            <a:spLocks noGrp="1"/>
          </p:cNvSpPr>
          <p:nvPr>
            <p:ph type="title" idx="4294967295"/>
          </p:nvPr>
        </p:nvSpPr>
        <p:spPr>
          <a:xfrm>
            <a:off x="914400" y="1285875"/>
            <a:ext cx="10515600" cy="13144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lvl="0">
              <a:spcBef>
                <a:spcPts val="1000"/>
              </a:spcBef>
              <a:defRPr/>
            </a:pPr>
            <a:r>
              <a:rPr lang="en-US" sz="5400" b="1" kern="100" dirty="0">
                <a:solidFill>
                  <a:srgbClr val="C04693"/>
                </a:solidFill>
                <a:latin typeface="Atkinson Hyperlegible" pitchFamily="2" charset="0"/>
                <a:cs typeface="Calibri" panose="020F0502020204030204" pitchFamily="34" charset="0"/>
              </a:rPr>
              <a:t>Team Showcase 1</a:t>
            </a:r>
            <a:br>
              <a:rPr lang="en-US" sz="5400" b="1" kern="100" dirty="0">
                <a:solidFill>
                  <a:srgbClr val="C04693"/>
                </a:solidFill>
                <a:latin typeface="Atkinson Hyperlegible" pitchFamily="2" charset="0"/>
                <a:cs typeface="Calibri" panose="020F0502020204030204" pitchFamily="34" charset="0"/>
              </a:rPr>
            </a:br>
            <a:r>
              <a:rPr kumimoji="0" lang="en-US" sz="5400" b="1"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Zoom Room 1</a:t>
            </a:r>
            <a:endParaRPr kumimoji="0" lang="en-AU" sz="540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endParaRPr>
          </a:p>
        </p:txBody>
      </p:sp>
    </p:spTree>
    <p:extLst>
      <p:ext uri="{BB962C8B-B14F-4D97-AF65-F5344CB8AC3E}">
        <p14:creationId xmlns:p14="http://schemas.microsoft.com/office/powerpoint/2010/main" val="36715396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Slide 2&#10;Title: Acknowledgement of Country &#10;The NDRP acknowledges the traditional custodians of Country throughout Australia. The peoples on whose land we live and work, have lived on and cared for Country for thousands of generations, and this land has never been ceded. We pay our respects to them and their cultures, and to Elders past and present.&#10;">
            <a:extLst>
              <a:ext uri="{FF2B5EF4-FFF2-40B4-BE49-F238E27FC236}">
                <a16:creationId xmlns:a16="http://schemas.microsoft.com/office/drawing/2014/main" id="{28E3478C-AF89-5B18-08CB-DBF77C562EA1}"/>
              </a:ext>
              <a:ext uri="{C183D7F6-B498-43B3-948B-1728B52AA6E4}">
                <adec:decorative xmlns:adec="http://schemas.microsoft.com/office/drawing/2017/decorative" val="0"/>
              </a:ext>
            </a:extLst>
          </p:cNvPr>
          <p:cNvSpPr/>
          <p:nvPr/>
        </p:nvSpPr>
        <p:spPr>
          <a:xfrm>
            <a:off x="0" y="1653539"/>
            <a:ext cx="12192000" cy="370332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CBF2186-1726-A6E1-6914-D12119D293B2}"/>
              </a:ext>
            </a:extLst>
          </p:cNvPr>
          <p:cNvSpPr>
            <a:spLocks noGrp="1"/>
          </p:cNvSpPr>
          <p:nvPr>
            <p:ph type="ctrTitle"/>
          </p:nvPr>
        </p:nvSpPr>
        <p:spPr>
          <a:xfrm>
            <a:off x="1548987" y="1770042"/>
            <a:ext cx="9322848" cy="3470313"/>
          </a:xfrm>
        </p:spPr>
        <p:txBody>
          <a:bodyPr>
            <a:noAutofit/>
          </a:bodyPr>
          <a:lstStyle/>
          <a:p>
            <a:pPr>
              <a:spcBef>
                <a:spcPts val="1200"/>
              </a:spcBef>
              <a:spcAft>
                <a:spcPts val="1200"/>
              </a:spcAft>
            </a:pPr>
            <a:r>
              <a:rPr lang="en-AU" sz="2800" b="1" u="none" strike="noStrike">
                <a:solidFill>
                  <a:srgbClr val="5585A7"/>
                </a:solidFill>
                <a:effectLst/>
                <a:latin typeface="Calibri" panose="020F0502020204030204" pitchFamily="34" charset="0"/>
              </a:rPr>
              <a:t>Acknowledgement of Country</a:t>
            </a:r>
            <a:br>
              <a:rPr lang="en-AU" sz="2800" b="1" u="none" strike="noStrike">
                <a:solidFill>
                  <a:srgbClr val="000001"/>
                </a:solidFill>
                <a:effectLst/>
                <a:latin typeface="Calibri" panose="020F0502020204030204" pitchFamily="34" charset="0"/>
              </a:rPr>
            </a:br>
            <a:br>
              <a:rPr lang="en-AU" sz="1200">
                <a:solidFill>
                  <a:srgbClr val="000001"/>
                </a:solidFill>
                <a:latin typeface="Calibri" panose="020F0502020204030204" pitchFamily="34" charset="0"/>
              </a:rPr>
            </a:br>
            <a:r>
              <a:rPr lang="en-AU" sz="2800" b="0" u="none" strike="noStrike">
                <a:solidFill>
                  <a:srgbClr val="000001"/>
                </a:solidFill>
                <a:effectLst/>
                <a:latin typeface="Calibri" panose="020F0502020204030204" pitchFamily="34" charset="0"/>
              </a:rPr>
              <a:t>The NDRP acknowledges the traditional custodians of Country throughout Australia. The peoples on whose land we live and work, have lived on and cared for Country for thousands of generations, and this land has never been ceded. We pay our respects to them and their cultures, and to Elders past and present.</a:t>
            </a:r>
            <a:endParaRPr lang="en-US" sz="2800"/>
          </a:p>
        </p:txBody>
      </p:sp>
    </p:spTree>
    <p:extLst>
      <p:ext uri="{BB962C8B-B14F-4D97-AF65-F5344CB8AC3E}">
        <p14:creationId xmlns:p14="http://schemas.microsoft.com/office/powerpoint/2010/main" val="25039625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5D801-1B59-67DA-9478-29B17B81CF27}"/>
              </a:ext>
            </a:extLst>
          </p:cNvPr>
          <p:cNvSpPr>
            <a:spLocks noGrp="1"/>
          </p:cNvSpPr>
          <p:nvPr>
            <p:ph type="ctrTitle"/>
          </p:nvPr>
        </p:nvSpPr>
        <p:spPr>
          <a:xfrm>
            <a:off x="413008" y="1598225"/>
            <a:ext cx="7440074" cy="2387600"/>
          </a:xfrm>
        </p:spPr>
        <p:txBody>
          <a:bodyPr>
            <a:normAutofit/>
          </a:bodyPr>
          <a:lstStyle/>
          <a:p>
            <a:r>
              <a:rPr lang="en-AU" sz="4800" i="1" dirty="0"/>
              <a:t>Safe-MEALS: Safe Food, Enjoyable Meals, Advocacy and Lived Experiences</a:t>
            </a:r>
            <a:r>
              <a:rPr lang="en-AU" sz="4800" dirty="0"/>
              <a:t>. </a:t>
            </a:r>
          </a:p>
        </p:txBody>
      </p:sp>
      <p:sp>
        <p:nvSpPr>
          <p:cNvPr id="3" name="Subtitle 2">
            <a:extLst>
              <a:ext uri="{FF2B5EF4-FFF2-40B4-BE49-F238E27FC236}">
                <a16:creationId xmlns:a16="http://schemas.microsoft.com/office/drawing/2014/main" id="{5C84A3E1-CA9C-A68C-598E-D7FA46AD42A6}"/>
              </a:ext>
            </a:extLst>
          </p:cNvPr>
          <p:cNvSpPr>
            <a:spLocks noGrp="1"/>
          </p:cNvSpPr>
          <p:nvPr>
            <p:ph type="subTitle" idx="1"/>
          </p:nvPr>
        </p:nvSpPr>
        <p:spPr>
          <a:xfrm>
            <a:off x="531972" y="3950979"/>
            <a:ext cx="8386117" cy="698113"/>
          </a:xfrm>
        </p:spPr>
        <p:txBody>
          <a:bodyPr>
            <a:normAutofit fontScale="62500" lnSpcReduction="20000"/>
          </a:bodyPr>
          <a:lstStyle/>
          <a:p>
            <a:r>
              <a:rPr lang="en-AU" dirty="0"/>
              <a:t>Hemsley, B.</a:t>
            </a:r>
            <a:r>
              <a:rPr lang="en-AU" baseline="30000" dirty="0"/>
              <a:t>1,2</a:t>
            </a:r>
            <a:r>
              <a:rPr lang="en-AU" dirty="0"/>
              <a:t>, Given, F.</a:t>
            </a:r>
            <a:r>
              <a:rPr lang="en-AU" baseline="30000" dirty="0"/>
              <a:t> 1,2</a:t>
            </a:r>
            <a:r>
              <a:rPr lang="en-AU" dirty="0"/>
              <a:t>, Debono, D.</a:t>
            </a:r>
            <a:r>
              <a:rPr lang="en-AU" baseline="30000" dirty="0"/>
              <a:t> 1,3</a:t>
            </a:r>
            <a:r>
              <a:rPr lang="en-AU" dirty="0"/>
              <a:t>, O'Connor, J.</a:t>
            </a:r>
            <a:r>
              <a:rPr lang="en-AU" baseline="30000" dirty="0"/>
              <a:t> 4</a:t>
            </a:r>
            <a:r>
              <a:rPr lang="en-AU" dirty="0"/>
              <a:t>, Jurgens, A.</a:t>
            </a:r>
            <a:r>
              <a:rPr lang="en-AU" baseline="30000" dirty="0"/>
              <a:t> 5</a:t>
            </a:r>
            <a:r>
              <a:rPr lang="en-AU" dirty="0"/>
              <a:t>, </a:t>
            </a:r>
            <a:r>
              <a:rPr lang="en-AU" dirty="0" err="1"/>
              <a:t>Baldac</a:t>
            </a:r>
            <a:r>
              <a:rPr lang="en-AU" dirty="0"/>
              <a:t>, S.</a:t>
            </a:r>
            <a:r>
              <a:rPr lang="en-AU" baseline="30000" dirty="0"/>
              <a:t> 6</a:t>
            </a:r>
            <a:r>
              <a:rPr lang="en-AU" dirty="0"/>
              <a:t>, &amp; Chan, J.</a:t>
            </a:r>
            <a:r>
              <a:rPr lang="en-AU" baseline="30000" dirty="0"/>
              <a:t> 7</a:t>
            </a:r>
            <a:r>
              <a:rPr lang="en-AU" dirty="0"/>
              <a:t> </a:t>
            </a:r>
          </a:p>
        </p:txBody>
      </p:sp>
      <p:sp>
        <p:nvSpPr>
          <p:cNvPr id="4" name="TextBox 3">
            <a:extLst>
              <a:ext uri="{FF2B5EF4-FFF2-40B4-BE49-F238E27FC236}">
                <a16:creationId xmlns:a16="http://schemas.microsoft.com/office/drawing/2014/main" id="{16C344B3-63C7-DACD-0015-4C75938D407C}"/>
              </a:ext>
            </a:extLst>
          </p:cNvPr>
          <p:cNvSpPr txBox="1"/>
          <p:nvPr/>
        </p:nvSpPr>
        <p:spPr>
          <a:xfrm>
            <a:off x="666442" y="4649092"/>
            <a:ext cx="3420039" cy="181588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1. The University of Technology Sydney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2. The University of Newcastle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3. The University of New South Wales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4. </a:t>
            </a:r>
            <a:r>
              <a:rPr kumimoji="0" lang="en-US" sz="1600" b="0" i="0" u="none" strike="noStrike" kern="1200" cap="none" spc="0" normalizeH="0" baseline="0" noProof="0" dirty="0" err="1">
                <a:ln>
                  <a:noFill/>
                </a:ln>
                <a:solidFill>
                  <a:prstClr val="black"/>
                </a:solidFill>
                <a:effectLst/>
                <a:uLnTx/>
                <a:uFillTx/>
                <a:latin typeface="Calibri" panose="020F0502020204030204"/>
                <a:ea typeface="+mn-ea"/>
                <a:cs typeface="+mn-cs"/>
              </a:rPr>
              <a:t>Onemda</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Victoria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5. Melba Support Services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6. Speech Pathology Australia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7. Jeff Chan Consulting</a:t>
            </a:r>
          </a:p>
        </p:txBody>
      </p:sp>
      <p:pic>
        <p:nvPicPr>
          <p:cNvPr id="6" name="Picture 5">
            <a:extLst>
              <a:ext uri="{FF2B5EF4-FFF2-40B4-BE49-F238E27FC236}">
                <a16:creationId xmlns:a16="http://schemas.microsoft.com/office/drawing/2014/main" id="{768EFC46-AF16-52F8-C6D6-AF0217D7F779}"/>
              </a:ext>
            </a:extLst>
          </p:cNvPr>
          <p:cNvPicPr>
            <a:picLocks noChangeAspect="1"/>
          </p:cNvPicPr>
          <p:nvPr/>
        </p:nvPicPr>
        <p:blipFill>
          <a:blip r:embed="rId2"/>
          <a:stretch>
            <a:fillRect/>
          </a:stretch>
        </p:blipFill>
        <p:spPr>
          <a:xfrm>
            <a:off x="1285007" y="331961"/>
            <a:ext cx="4356100" cy="965200"/>
          </a:xfrm>
          <a:prstGeom prst="rect">
            <a:avLst/>
          </a:prstGeom>
        </p:spPr>
      </p:pic>
      <p:pic>
        <p:nvPicPr>
          <p:cNvPr id="7" name="Picture 6">
            <a:extLst>
              <a:ext uri="{FF2B5EF4-FFF2-40B4-BE49-F238E27FC236}">
                <a16:creationId xmlns:a16="http://schemas.microsoft.com/office/drawing/2014/main" id="{EA1DC467-3651-8460-FEDD-0BDAFD99FC9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1574"/>
          <a:stretch>
            <a:fillRect/>
          </a:stretch>
        </p:blipFill>
        <p:spPr bwMode="auto">
          <a:xfrm>
            <a:off x="7722919" y="1733274"/>
            <a:ext cx="3828903" cy="2252551"/>
          </a:xfrm>
          <a:prstGeom prst="rect">
            <a:avLst/>
          </a:prstGeom>
          <a:ln>
            <a:noFill/>
          </a:ln>
          <a:extLst>
            <a:ext uri="{53640926-AAD7-44D8-BBD7-CCE9431645EC}">
              <a14:shadowObscured xmlns:a14="http://schemas.microsoft.com/office/drawing/2010/main"/>
            </a:ext>
          </a:extLst>
        </p:spPr>
      </p:pic>
      <p:sp>
        <p:nvSpPr>
          <p:cNvPr id="10" name="TextBox 9">
            <a:extLst>
              <a:ext uri="{FF2B5EF4-FFF2-40B4-BE49-F238E27FC236}">
                <a16:creationId xmlns:a16="http://schemas.microsoft.com/office/drawing/2014/main" id="{142CF0F0-6613-A28C-EEE4-45C1ECB35742}"/>
              </a:ext>
            </a:extLst>
          </p:cNvPr>
          <p:cNvSpPr txBox="1"/>
          <p:nvPr/>
        </p:nvSpPr>
        <p:spPr>
          <a:xfrm>
            <a:off x="9493624" y="4087906"/>
            <a:ext cx="182235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Investigator team</a:t>
            </a:r>
          </a:p>
        </p:txBody>
      </p:sp>
    </p:spTree>
    <p:extLst>
      <p:ext uri="{BB962C8B-B14F-4D97-AF65-F5344CB8AC3E}">
        <p14:creationId xmlns:p14="http://schemas.microsoft.com/office/powerpoint/2010/main" val="797284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58ED3-A6BA-3180-B0A8-8CFCB94B0FB3}"/>
              </a:ext>
            </a:extLst>
          </p:cNvPr>
          <p:cNvSpPr>
            <a:spLocks noGrp="1"/>
          </p:cNvSpPr>
          <p:nvPr>
            <p:ph type="title"/>
          </p:nvPr>
        </p:nvSpPr>
        <p:spPr>
          <a:xfrm>
            <a:off x="735169" y="180459"/>
            <a:ext cx="10515600" cy="1325563"/>
          </a:xfrm>
        </p:spPr>
        <p:txBody>
          <a:bodyPr/>
          <a:lstStyle/>
          <a:p>
            <a:r>
              <a:rPr lang="en-AU" dirty="0"/>
              <a:t>The challenge and the opportunity</a:t>
            </a:r>
          </a:p>
        </p:txBody>
      </p:sp>
      <p:sp>
        <p:nvSpPr>
          <p:cNvPr id="3" name="Content Placeholder 2">
            <a:extLst>
              <a:ext uri="{FF2B5EF4-FFF2-40B4-BE49-F238E27FC236}">
                <a16:creationId xmlns:a16="http://schemas.microsoft.com/office/drawing/2014/main" id="{C0BE0725-C6D9-6637-C32E-666B1D76A985}"/>
              </a:ext>
            </a:extLst>
          </p:cNvPr>
          <p:cNvSpPr>
            <a:spLocks noGrp="1"/>
          </p:cNvSpPr>
          <p:nvPr>
            <p:ph idx="1"/>
          </p:nvPr>
        </p:nvSpPr>
        <p:spPr>
          <a:xfrm>
            <a:off x="595964" y="1612271"/>
            <a:ext cx="4150848" cy="3775797"/>
          </a:xfrm>
        </p:spPr>
        <p:txBody>
          <a:bodyPr>
            <a:normAutofit fontScale="70000" lnSpcReduction="20000"/>
          </a:bodyPr>
          <a:lstStyle/>
          <a:p>
            <a:r>
              <a:rPr lang="en-AU" dirty="0"/>
              <a:t>Rising incidence of choking deaths</a:t>
            </a:r>
          </a:p>
          <a:p>
            <a:r>
              <a:rPr lang="en-AU" dirty="0"/>
              <a:t>Choking deaths and aspiration pneumonia can be prevented</a:t>
            </a:r>
          </a:p>
          <a:p>
            <a:r>
              <a:rPr lang="en-AU" dirty="0"/>
              <a:t>Multiple factors affect mealtime safety</a:t>
            </a:r>
          </a:p>
          <a:p>
            <a:r>
              <a:rPr lang="en-AU" dirty="0"/>
              <a:t>Mealtime safety and enjoyment are interlinked</a:t>
            </a:r>
          </a:p>
          <a:p>
            <a:r>
              <a:rPr lang="en-AU" dirty="0"/>
              <a:t>Dysphagia screening, assessment and education are not enough</a:t>
            </a:r>
          </a:p>
          <a:p>
            <a:r>
              <a:rPr lang="en-AU" dirty="0"/>
              <a:t>Need to include the person with disability in the process</a:t>
            </a:r>
          </a:p>
          <a:p>
            <a:r>
              <a:rPr lang="en-AU" dirty="0"/>
              <a:t>Mealtime safety is a human right requiring a new approach</a:t>
            </a:r>
          </a:p>
          <a:p>
            <a:endParaRPr lang="en-AU" dirty="0"/>
          </a:p>
        </p:txBody>
      </p:sp>
      <p:pic>
        <p:nvPicPr>
          <p:cNvPr id="6" name="IMG_5921_E7A0A97E-776B-4F66-9A2B-A10DC3182358.mp4">
            <a:hlinkClick r:id="" action="ppaction://media"/>
            <a:extLst>
              <a:ext uri="{FF2B5EF4-FFF2-40B4-BE49-F238E27FC236}">
                <a16:creationId xmlns:a16="http://schemas.microsoft.com/office/drawing/2014/main" id="{C82D58AB-1573-78FA-27E8-033795D66279}"/>
              </a:ext>
            </a:extLst>
          </p:cNvPr>
          <p:cNvPicPr>
            <a:picLocks noChangeAspect="1"/>
          </p:cNvPicPr>
          <p:nvPr>
            <a:videoFile r:link="rId2"/>
            <p:extLst>
              <p:ext uri="{DAA4B4D4-6D71-4841-9C94-3DE7FCFB9230}">
                <p14:media xmlns:p14="http://schemas.microsoft.com/office/powerpoint/2010/main" r:embed="rId1">
                  <p14:extLst>
                    <p:ext uri="{3AFAAA56-56D3-431D-BCD4-E75A35582382}">
                      <p173:tracksInfo xmlns:p173="http://schemas.microsoft.com/office/powerpoint/2017/3/main" displayLoc="media">
                        <p173:trackLst>
                          <p173:track id="{4E878428-3C1A-4DE5-9FBC-ACB5F0CED699}" label="Video Project 9 (1)" lang="" r:embed="rId5"/>
                        </p173:trackLst>
                      </p173:tracksInfo>
                    </p:ext>
                  </p14:extLst>
                </p14:media>
              </p:ext>
            </p:extLst>
          </p:nvPr>
        </p:nvPicPr>
        <p:blipFill>
          <a:blip r:embed="rId6"/>
          <a:stretch>
            <a:fillRect/>
          </a:stretch>
        </p:blipFill>
        <p:spPr>
          <a:xfrm>
            <a:off x="5017950" y="1469931"/>
            <a:ext cx="6965576" cy="3918137"/>
          </a:xfrm>
          <a:prstGeom prst="rect">
            <a:avLst/>
          </a:prstGeom>
        </p:spPr>
      </p:pic>
      <p:sp>
        <p:nvSpPr>
          <p:cNvPr id="7" name="TextBox 6">
            <a:extLst>
              <a:ext uri="{FF2B5EF4-FFF2-40B4-BE49-F238E27FC236}">
                <a16:creationId xmlns:a16="http://schemas.microsoft.com/office/drawing/2014/main" id="{F820522E-5793-2C8D-B6D4-28C56E64E18B}"/>
              </a:ext>
            </a:extLst>
          </p:cNvPr>
          <p:cNvSpPr txBox="1"/>
          <p:nvPr/>
        </p:nvSpPr>
        <p:spPr>
          <a:xfrm>
            <a:off x="5096435" y="5661212"/>
            <a:ext cx="249908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Fiona Given, Investigator</a:t>
            </a:r>
          </a:p>
        </p:txBody>
      </p:sp>
    </p:spTree>
    <p:extLst>
      <p:ext uri="{BB962C8B-B14F-4D97-AF65-F5344CB8AC3E}">
        <p14:creationId xmlns:p14="http://schemas.microsoft.com/office/powerpoint/2010/main" val="2392709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666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6D20C-989B-2F27-8EFC-EFBF104A9955}"/>
              </a:ext>
            </a:extLst>
          </p:cNvPr>
          <p:cNvSpPr>
            <a:spLocks noGrp="1"/>
          </p:cNvSpPr>
          <p:nvPr>
            <p:ph type="title"/>
          </p:nvPr>
        </p:nvSpPr>
        <p:spPr/>
        <p:txBody>
          <a:bodyPr/>
          <a:lstStyle/>
          <a:p>
            <a:r>
              <a:rPr lang="en-AU" dirty="0"/>
              <a:t>What we did</a:t>
            </a:r>
          </a:p>
        </p:txBody>
      </p:sp>
      <p:sp>
        <p:nvSpPr>
          <p:cNvPr id="3" name="Content Placeholder 2">
            <a:extLst>
              <a:ext uri="{FF2B5EF4-FFF2-40B4-BE49-F238E27FC236}">
                <a16:creationId xmlns:a16="http://schemas.microsoft.com/office/drawing/2014/main" id="{27816C68-3707-AB4D-896E-63440DAF5148}"/>
              </a:ext>
            </a:extLst>
          </p:cNvPr>
          <p:cNvSpPr>
            <a:spLocks noGrp="1"/>
          </p:cNvSpPr>
          <p:nvPr>
            <p:ph sz="half" idx="1"/>
          </p:nvPr>
        </p:nvSpPr>
        <p:spPr/>
        <p:txBody>
          <a:bodyPr>
            <a:normAutofit fontScale="85000" lnSpcReduction="20000"/>
          </a:bodyPr>
          <a:lstStyle/>
          <a:p>
            <a:r>
              <a:rPr lang="en-AU" dirty="0">
                <a:solidFill>
                  <a:schemeClr val="accent2"/>
                </a:solidFill>
              </a:rPr>
              <a:t>Review </a:t>
            </a:r>
            <a:r>
              <a:rPr lang="en-AU" dirty="0"/>
              <a:t>of </a:t>
            </a:r>
            <a:r>
              <a:rPr lang="en-AU" dirty="0">
                <a:solidFill>
                  <a:srgbClr val="FF0000"/>
                </a:solidFill>
              </a:rPr>
              <a:t>Coroner Reports</a:t>
            </a:r>
            <a:r>
              <a:rPr lang="en-AU" dirty="0"/>
              <a:t>, with GenAI helping</a:t>
            </a:r>
          </a:p>
          <a:p>
            <a:r>
              <a:rPr lang="en-AU" dirty="0">
                <a:solidFill>
                  <a:schemeClr val="accent2"/>
                </a:solidFill>
              </a:rPr>
              <a:t>Interviews</a:t>
            </a:r>
            <a:r>
              <a:rPr lang="en-AU" dirty="0"/>
              <a:t> with people with swallowing difficulty</a:t>
            </a:r>
          </a:p>
          <a:p>
            <a:r>
              <a:rPr lang="en-AU" dirty="0">
                <a:solidFill>
                  <a:schemeClr val="accent2"/>
                </a:solidFill>
              </a:rPr>
              <a:t>Focus groups </a:t>
            </a:r>
            <a:r>
              <a:rPr lang="en-AU" dirty="0"/>
              <a:t>and interviews with staff</a:t>
            </a:r>
          </a:p>
          <a:p>
            <a:r>
              <a:rPr lang="en-AU" dirty="0">
                <a:solidFill>
                  <a:schemeClr val="accent2"/>
                </a:solidFill>
              </a:rPr>
              <a:t>Workshopping</a:t>
            </a:r>
            <a:r>
              <a:rPr lang="en-AU" dirty="0"/>
              <a:t> with project organisations</a:t>
            </a:r>
          </a:p>
          <a:p>
            <a:r>
              <a:rPr lang="en-AU" dirty="0">
                <a:solidFill>
                  <a:schemeClr val="accent2"/>
                </a:solidFill>
              </a:rPr>
              <a:t>Site visits </a:t>
            </a:r>
            <a:r>
              <a:rPr lang="en-AU" dirty="0"/>
              <a:t>to project members</a:t>
            </a:r>
          </a:p>
          <a:p>
            <a:r>
              <a:rPr lang="en-AU" dirty="0">
                <a:solidFill>
                  <a:schemeClr val="accent2"/>
                </a:solidFill>
              </a:rPr>
              <a:t>Review</a:t>
            </a:r>
            <a:r>
              <a:rPr lang="en-AU" dirty="0"/>
              <a:t> of </a:t>
            </a:r>
            <a:r>
              <a:rPr lang="en-AU" dirty="0">
                <a:solidFill>
                  <a:srgbClr val="FF0000"/>
                </a:solidFill>
              </a:rPr>
              <a:t>incident report databases </a:t>
            </a:r>
            <a:r>
              <a:rPr lang="en-AU" dirty="0"/>
              <a:t>in two organisations</a:t>
            </a:r>
          </a:p>
        </p:txBody>
      </p:sp>
      <p:pic>
        <p:nvPicPr>
          <p:cNvPr id="16" name="Content Placeholder 10">
            <a:extLst>
              <a:ext uri="{FF2B5EF4-FFF2-40B4-BE49-F238E27FC236}">
                <a16:creationId xmlns:a16="http://schemas.microsoft.com/office/drawing/2014/main" id="{8B58C28C-0BAE-AA61-DDE8-BD00C5A63B97}"/>
              </a:ext>
            </a:extLst>
          </p:cNvPr>
          <p:cNvPicPr>
            <a:picLocks noChangeAspect="1"/>
          </p:cNvPicPr>
          <p:nvPr/>
        </p:nvPicPr>
        <p:blipFill>
          <a:blip r:embed="rId5"/>
          <a:srcRect t="1814" b="-1"/>
          <a:stretch>
            <a:fillRect/>
          </a:stretch>
        </p:blipFill>
        <p:spPr>
          <a:xfrm>
            <a:off x="6683188" y="3835908"/>
            <a:ext cx="5181600" cy="1229090"/>
          </a:xfrm>
          <a:prstGeom prst="rect">
            <a:avLst/>
          </a:prstGeom>
          <a:ln>
            <a:solidFill>
              <a:schemeClr val="accent1"/>
            </a:solidFill>
          </a:ln>
        </p:spPr>
      </p:pic>
      <p:sp>
        <p:nvSpPr>
          <p:cNvPr id="17" name="TextBox 16">
            <a:extLst>
              <a:ext uri="{FF2B5EF4-FFF2-40B4-BE49-F238E27FC236}">
                <a16:creationId xmlns:a16="http://schemas.microsoft.com/office/drawing/2014/main" id="{043AC153-4662-EBA8-EA5E-82BBA455321C}"/>
              </a:ext>
            </a:extLst>
          </p:cNvPr>
          <p:cNvSpPr txBox="1"/>
          <p:nvPr/>
        </p:nvSpPr>
        <p:spPr>
          <a:xfrm>
            <a:off x="8847872" y="3266803"/>
            <a:ext cx="301691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libri" panose="020F0502020204030204"/>
                <a:ea typeface="+mn-ea"/>
                <a:cs typeface="+mn-cs"/>
              </a:rPr>
              <a:t>92 Coroner Reports on Deaths</a:t>
            </a:r>
          </a:p>
        </p:txBody>
      </p:sp>
      <p:pic>
        <p:nvPicPr>
          <p:cNvPr id="20" name="Slide 5 recording.m4a">
            <a:hlinkClick r:id="" action="ppaction://media"/>
            <a:extLst>
              <a:ext uri="{FF2B5EF4-FFF2-40B4-BE49-F238E27FC236}">
                <a16:creationId xmlns:a16="http://schemas.microsoft.com/office/drawing/2014/main" id="{50B9FE0A-D9AC-4641-D39B-2B2F03032AE3}"/>
              </a:ext>
            </a:extLst>
          </p:cNvPr>
          <p:cNvPicPr>
            <a:picLocks noChangeAspect="1"/>
          </p:cNvPicPr>
          <p:nvPr>
            <a:audioFile r:link="rId2"/>
            <p:extLst>
              <p:ext uri="{DAA4B4D4-6D71-4841-9C94-3DE7FCFB9230}">
                <p14:media xmlns:p14="http://schemas.microsoft.com/office/powerpoint/2010/main" r:embed="rId1">
                  <p14:extLst>
                    <p:ext uri="{3AFAAA56-56D3-431D-BCD4-E75A35582382}">
                      <p173:tracksInfo xmlns:p173="http://schemas.microsoft.com/office/powerpoint/2017/3/main" displayLoc="slide">
                        <p173:trackLst>
                          <p173:track id="{E2A36DD6-0B97-48EF-A9B7-39F97BA758F5}" label="Video Project 11" lang="" r:embed="rId6"/>
                        </p173:trackLst>
                      </p173:tracksInfo>
                    </p:ext>
                  </p14:extLst>
                </p14:media>
              </p:ext>
            </p:extLst>
          </p:nvPr>
        </p:nvPicPr>
        <p:blipFill>
          <a:blip r:embed="rId7"/>
          <a:stretch>
            <a:fillRect/>
          </a:stretch>
        </p:blipFill>
        <p:spPr>
          <a:xfrm>
            <a:off x="9016809" y="1585969"/>
            <a:ext cx="812800" cy="812800"/>
          </a:xfrm>
          <a:prstGeom prst="rect">
            <a:avLst/>
          </a:prstGeom>
        </p:spPr>
      </p:pic>
      <p:pic>
        <p:nvPicPr>
          <p:cNvPr id="22" name="Picture 21">
            <a:extLst>
              <a:ext uri="{FF2B5EF4-FFF2-40B4-BE49-F238E27FC236}">
                <a16:creationId xmlns:a16="http://schemas.microsoft.com/office/drawing/2014/main" id="{79239FC1-3953-5A8C-40B8-1F7442F931B7}"/>
              </a:ext>
            </a:extLst>
          </p:cNvPr>
          <p:cNvPicPr>
            <a:picLocks noChangeAspect="1"/>
          </p:cNvPicPr>
          <p:nvPr/>
        </p:nvPicPr>
        <p:blipFill>
          <a:blip r:embed="rId8"/>
          <a:stretch>
            <a:fillRect/>
          </a:stretch>
        </p:blipFill>
        <p:spPr>
          <a:xfrm>
            <a:off x="6858000" y="1101198"/>
            <a:ext cx="1463229" cy="1756449"/>
          </a:xfrm>
          <a:prstGeom prst="rect">
            <a:avLst/>
          </a:prstGeom>
        </p:spPr>
      </p:pic>
      <p:sp>
        <p:nvSpPr>
          <p:cNvPr id="23" name="TextBox 22">
            <a:extLst>
              <a:ext uri="{FF2B5EF4-FFF2-40B4-BE49-F238E27FC236}">
                <a16:creationId xmlns:a16="http://schemas.microsoft.com/office/drawing/2014/main" id="{C7A84637-9C72-A7AD-CA6A-1C7EAD6A5081}"/>
              </a:ext>
            </a:extLst>
          </p:cNvPr>
          <p:cNvSpPr txBox="1"/>
          <p:nvPr/>
        </p:nvSpPr>
        <p:spPr>
          <a:xfrm>
            <a:off x="6765350" y="2857647"/>
            <a:ext cx="164852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Anneke Jurgens</a:t>
            </a:r>
          </a:p>
        </p:txBody>
      </p:sp>
    </p:spTree>
    <p:extLst>
      <p:ext uri="{BB962C8B-B14F-4D97-AF65-F5344CB8AC3E}">
        <p14:creationId xmlns:p14="http://schemas.microsoft.com/office/powerpoint/2010/main" val="907614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0049"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20"/>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CCD15-C2C6-2171-9F21-2E516430C0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A83247-9FB7-6120-5E9A-3DD4D537F00A}"/>
              </a:ext>
            </a:extLst>
          </p:cNvPr>
          <p:cNvSpPr>
            <a:spLocks noGrp="1"/>
          </p:cNvSpPr>
          <p:nvPr>
            <p:ph type="title"/>
          </p:nvPr>
        </p:nvSpPr>
        <p:spPr/>
        <p:txBody>
          <a:bodyPr/>
          <a:lstStyle/>
          <a:p>
            <a:r>
              <a:rPr lang="en-AU" dirty="0"/>
              <a:t>What are we learning</a:t>
            </a:r>
          </a:p>
        </p:txBody>
      </p:sp>
      <p:sp>
        <p:nvSpPr>
          <p:cNvPr id="3" name="Content Placeholder 2">
            <a:extLst>
              <a:ext uri="{FF2B5EF4-FFF2-40B4-BE49-F238E27FC236}">
                <a16:creationId xmlns:a16="http://schemas.microsoft.com/office/drawing/2014/main" id="{CE7A1DDF-78D5-5BE5-6169-4D39EEEB9C98}"/>
              </a:ext>
            </a:extLst>
          </p:cNvPr>
          <p:cNvSpPr>
            <a:spLocks noGrp="1"/>
          </p:cNvSpPr>
          <p:nvPr>
            <p:ph idx="1"/>
          </p:nvPr>
        </p:nvSpPr>
        <p:spPr>
          <a:xfrm>
            <a:off x="289859" y="1690688"/>
            <a:ext cx="7203141" cy="3775797"/>
          </a:xfrm>
        </p:spPr>
        <p:txBody>
          <a:bodyPr>
            <a:normAutofit fontScale="92500" lnSpcReduction="20000"/>
          </a:bodyPr>
          <a:lstStyle/>
          <a:p>
            <a:r>
              <a:rPr lang="en-AU" dirty="0">
                <a:solidFill>
                  <a:schemeClr val="accent2"/>
                </a:solidFill>
              </a:rPr>
              <a:t>Complexity</a:t>
            </a:r>
            <a:r>
              <a:rPr lang="en-AU" dirty="0"/>
              <a:t> – efforts so far have not been sufficient to prevent harm</a:t>
            </a:r>
          </a:p>
          <a:p>
            <a:r>
              <a:rPr lang="en-AU" dirty="0">
                <a:solidFill>
                  <a:schemeClr val="accent2"/>
                </a:solidFill>
              </a:rPr>
              <a:t>Mealtime enjoyment </a:t>
            </a:r>
            <a:r>
              <a:rPr lang="en-AU" dirty="0"/>
              <a:t>– relies on safety and choice</a:t>
            </a:r>
          </a:p>
          <a:p>
            <a:r>
              <a:rPr lang="en-AU" dirty="0"/>
              <a:t>It is important to support </a:t>
            </a:r>
            <a:r>
              <a:rPr lang="en-AU" dirty="0">
                <a:solidFill>
                  <a:schemeClr val="accent2"/>
                </a:solidFill>
              </a:rPr>
              <a:t>safe choices</a:t>
            </a:r>
          </a:p>
          <a:p>
            <a:r>
              <a:rPr lang="en-AU" dirty="0">
                <a:solidFill>
                  <a:schemeClr val="accent2"/>
                </a:solidFill>
              </a:rPr>
              <a:t>Documentation and reporting </a:t>
            </a:r>
            <a:r>
              <a:rPr lang="en-AU" dirty="0"/>
              <a:t>of mealtime safety incidents is important</a:t>
            </a:r>
          </a:p>
          <a:p>
            <a:r>
              <a:rPr lang="en-AU" dirty="0">
                <a:solidFill>
                  <a:schemeClr val="accent2"/>
                </a:solidFill>
              </a:rPr>
              <a:t>Tracking and responding </a:t>
            </a:r>
            <a:r>
              <a:rPr lang="en-AU" dirty="0"/>
              <a:t>to mealtime safety incidents is important</a:t>
            </a:r>
          </a:p>
          <a:p>
            <a:r>
              <a:rPr lang="en-AU" dirty="0">
                <a:solidFill>
                  <a:schemeClr val="accent2"/>
                </a:solidFill>
              </a:rPr>
              <a:t>Coroner death reports </a:t>
            </a:r>
            <a:r>
              <a:rPr lang="en-AU" dirty="0"/>
              <a:t>reveal multiple ways to reduce risk</a:t>
            </a:r>
          </a:p>
        </p:txBody>
      </p:sp>
      <p:pic>
        <p:nvPicPr>
          <p:cNvPr id="5" name="Picture 4">
            <a:extLst>
              <a:ext uri="{FF2B5EF4-FFF2-40B4-BE49-F238E27FC236}">
                <a16:creationId xmlns:a16="http://schemas.microsoft.com/office/drawing/2014/main" id="{9C1CEDDD-F467-6BC6-0535-F66C40E73739}"/>
              </a:ext>
            </a:extLst>
          </p:cNvPr>
          <p:cNvPicPr>
            <a:picLocks noChangeAspect="1"/>
          </p:cNvPicPr>
          <p:nvPr/>
        </p:nvPicPr>
        <p:blipFill>
          <a:blip r:embed="rId5"/>
          <a:srcRect t="9663"/>
          <a:stretch>
            <a:fillRect/>
          </a:stretch>
        </p:blipFill>
        <p:spPr>
          <a:xfrm>
            <a:off x="7493000" y="1558918"/>
            <a:ext cx="4699000" cy="3740163"/>
          </a:xfrm>
          <a:prstGeom prst="rect">
            <a:avLst/>
          </a:prstGeom>
        </p:spPr>
      </p:pic>
      <p:pic>
        <p:nvPicPr>
          <p:cNvPr id="6" name="Slide 6 Recording.m4a">
            <a:hlinkClick r:id="" action="ppaction://media"/>
            <a:extLst>
              <a:ext uri="{FF2B5EF4-FFF2-40B4-BE49-F238E27FC236}">
                <a16:creationId xmlns:a16="http://schemas.microsoft.com/office/drawing/2014/main" id="{28DA0843-70EA-CF9C-AF9B-0A55E4D4848B}"/>
              </a:ext>
            </a:extLst>
          </p:cNvPr>
          <p:cNvPicPr>
            <a:picLocks noChangeAspect="1"/>
          </p:cNvPicPr>
          <p:nvPr>
            <a:audioFile r:link="rId2"/>
            <p:extLst>
              <p:ext uri="{DAA4B4D4-6D71-4841-9C94-3DE7FCFB9230}">
                <p14:media xmlns:p14="http://schemas.microsoft.com/office/powerpoint/2010/main" r:embed="rId1">
                  <p14:extLst>
                    <p:ext uri="{3AFAAA56-56D3-431D-BCD4-E75A35582382}">
                      <p173:tracksInfo xmlns:p173="http://schemas.microsoft.com/office/powerpoint/2017/3/main" displayLoc="slide">
                        <p173:trackLst>
                          <p173:track id="{FCCFA44C-CFC9-4A27-8E4F-EAE202615692}" label="Video Project 12" lang="" r:embed="rId6"/>
                        </p173:trackLst>
                      </p173:tracksInfo>
                    </p:ext>
                  </p14:extLst>
                </p14:media>
              </p:ext>
            </p:extLst>
          </p:nvPr>
        </p:nvPicPr>
        <p:blipFill>
          <a:blip r:embed="rId7"/>
          <a:stretch>
            <a:fillRect/>
          </a:stretch>
        </p:blipFill>
        <p:spPr>
          <a:xfrm>
            <a:off x="4035611" y="5680075"/>
            <a:ext cx="812800" cy="812800"/>
          </a:xfrm>
          <a:prstGeom prst="rect">
            <a:avLst/>
          </a:prstGeom>
        </p:spPr>
      </p:pic>
      <p:pic>
        <p:nvPicPr>
          <p:cNvPr id="8" name="Picture 7">
            <a:extLst>
              <a:ext uri="{FF2B5EF4-FFF2-40B4-BE49-F238E27FC236}">
                <a16:creationId xmlns:a16="http://schemas.microsoft.com/office/drawing/2014/main" id="{92997FD8-D252-68C0-C579-A3F11294B047}"/>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40882" t="24154" r="42612" b="43860"/>
          <a:stretch>
            <a:fillRect/>
          </a:stretch>
        </p:blipFill>
        <p:spPr bwMode="auto">
          <a:xfrm>
            <a:off x="2882900" y="4947086"/>
            <a:ext cx="1008529" cy="1465978"/>
          </a:xfrm>
          <a:prstGeom prst="rect">
            <a:avLst/>
          </a:prstGeom>
          <a:ln>
            <a:noFill/>
          </a:ln>
          <a:extLst>
            <a:ext uri="{53640926-AAD7-44D8-BBD7-CCE9431645EC}">
              <a14:shadowObscured xmlns:a14="http://schemas.microsoft.com/office/drawing/2010/main"/>
            </a:ext>
          </a:extLst>
        </p:spPr>
      </p:pic>
      <p:sp>
        <p:nvSpPr>
          <p:cNvPr id="9" name="TextBox 8">
            <a:extLst>
              <a:ext uri="{FF2B5EF4-FFF2-40B4-BE49-F238E27FC236}">
                <a16:creationId xmlns:a16="http://schemas.microsoft.com/office/drawing/2014/main" id="{D3189C6E-80CA-A1C2-484B-AB0EBCB1FDA0}"/>
              </a:ext>
            </a:extLst>
          </p:cNvPr>
          <p:cNvSpPr txBox="1"/>
          <p:nvPr/>
        </p:nvSpPr>
        <p:spPr>
          <a:xfrm>
            <a:off x="2534975" y="6521799"/>
            <a:ext cx="170437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Janice O’Connor</a:t>
            </a:r>
          </a:p>
        </p:txBody>
      </p:sp>
    </p:spTree>
    <p:extLst>
      <p:ext uri="{BB962C8B-B14F-4D97-AF65-F5344CB8AC3E}">
        <p14:creationId xmlns:p14="http://schemas.microsoft.com/office/powerpoint/2010/main" val="2071090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795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8D9D5-793B-2645-0A06-C6A18AAFD0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3C9824-7C1C-1D35-2C90-53BF39C0CAD2}"/>
              </a:ext>
            </a:extLst>
          </p:cNvPr>
          <p:cNvSpPr>
            <a:spLocks noGrp="1"/>
          </p:cNvSpPr>
          <p:nvPr>
            <p:ph type="title"/>
          </p:nvPr>
        </p:nvSpPr>
        <p:spPr/>
        <p:txBody>
          <a:bodyPr/>
          <a:lstStyle/>
          <a:p>
            <a:r>
              <a:rPr lang="en-AU" dirty="0"/>
              <a:t>What helped</a:t>
            </a:r>
          </a:p>
        </p:txBody>
      </p:sp>
      <p:sp>
        <p:nvSpPr>
          <p:cNvPr id="3" name="Content Placeholder 2">
            <a:extLst>
              <a:ext uri="{FF2B5EF4-FFF2-40B4-BE49-F238E27FC236}">
                <a16:creationId xmlns:a16="http://schemas.microsoft.com/office/drawing/2014/main" id="{84B1A131-4193-10F1-B4DC-C52170E9ED17}"/>
              </a:ext>
            </a:extLst>
          </p:cNvPr>
          <p:cNvSpPr>
            <a:spLocks noGrp="1"/>
          </p:cNvSpPr>
          <p:nvPr>
            <p:ph idx="1"/>
          </p:nvPr>
        </p:nvSpPr>
        <p:spPr>
          <a:xfrm>
            <a:off x="838200" y="1825625"/>
            <a:ext cx="5041006" cy="3775797"/>
          </a:xfrm>
        </p:spPr>
        <p:txBody>
          <a:bodyPr>
            <a:normAutofit fontScale="85000" lnSpcReduction="20000"/>
          </a:bodyPr>
          <a:lstStyle/>
          <a:p>
            <a:r>
              <a:rPr lang="en-AU" dirty="0">
                <a:solidFill>
                  <a:schemeClr val="accent2"/>
                </a:solidFill>
              </a:rPr>
              <a:t>Regular meetings </a:t>
            </a:r>
            <a:r>
              <a:rPr lang="en-AU" dirty="0"/>
              <a:t>and discussions with the team</a:t>
            </a:r>
          </a:p>
          <a:p>
            <a:r>
              <a:rPr lang="en-AU" dirty="0">
                <a:solidFill>
                  <a:schemeClr val="accent2"/>
                </a:solidFill>
              </a:rPr>
              <a:t>Site visits </a:t>
            </a:r>
            <a:r>
              <a:rPr lang="en-AU" dirty="0"/>
              <a:t>to meet support workers and managers</a:t>
            </a:r>
          </a:p>
          <a:p>
            <a:r>
              <a:rPr lang="en-AU" dirty="0">
                <a:solidFill>
                  <a:schemeClr val="accent2"/>
                </a:solidFill>
              </a:rPr>
              <a:t>Engaging </a:t>
            </a:r>
            <a:r>
              <a:rPr lang="en-AU" dirty="0"/>
              <a:t>with people with swallowing disability</a:t>
            </a:r>
          </a:p>
          <a:p>
            <a:r>
              <a:rPr lang="en-AU" dirty="0"/>
              <a:t>An </a:t>
            </a:r>
            <a:r>
              <a:rPr lang="en-AU" dirty="0">
                <a:solidFill>
                  <a:schemeClr val="accent2"/>
                </a:solidFill>
              </a:rPr>
              <a:t>inclusive</a:t>
            </a:r>
            <a:r>
              <a:rPr lang="en-AU" dirty="0"/>
              <a:t> research team</a:t>
            </a:r>
          </a:p>
          <a:p>
            <a:r>
              <a:rPr lang="en-AU" dirty="0">
                <a:solidFill>
                  <a:schemeClr val="accent2"/>
                </a:solidFill>
              </a:rPr>
              <a:t>Trust and sharing </a:t>
            </a:r>
            <a:r>
              <a:rPr lang="en-AU" dirty="0"/>
              <a:t>of information about ‘adverse events’</a:t>
            </a:r>
          </a:p>
          <a:p>
            <a:r>
              <a:rPr lang="en-AU" dirty="0"/>
              <a:t>Use of </a:t>
            </a:r>
            <a:r>
              <a:rPr lang="en-AU" dirty="0">
                <a:solidFill>
                  <a:schemeClr val="accent2"/>
                </a:solidFill>
              </a:rPr>
              <a:t>Generative AI to help </a:t>
            </a:r>
            <a:r>
              <a:rPr lang="en-AU" dirty="0"/>
              <a:t>analysis of the coroner reports</a:t>
            </a:r>
          </a:p>
          <a:p>
            <a:pPr marL="0" indent="0">
              <a:buNone/>
            </a:pPr>
            <a:endParaRPr lang="en-AU" dirty="0"/>
          </a:p>
          <a:p>
            <a:endParaRPr lang="en-AU" dirty="0"/>
          </a:p>
        </p:txBody>
      </p:sp>
      <p:pic>
        <p:nvPicPr>
          <p:cNvPr id="4" name="Picture 3">
            <a:extLst>
              <a:ext uri="{FF2B5EF4-FFF2-40B4-BE49-F238E27FC236}">
                <a16:creationId xmlns:a16="http://schemas.microsoft.com/office/drawing/2014/main" id="{0A8B4654-2603-9E2C-7D5F-F78FA28A5B9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44284" y="944202"/>
            <a:ext cx="3235831" cy="4599703"/>
          </a:xfrm>
          <a:prstGeom prst="rect">
            <a:avLst/>
          </a:prstGeom>
        </p:spPr>
      </p:pic>
      <p:sp>
        <p:nvSpPr>
          <p:cNvPr id="5" name="TextBox 4">
            <a:extLst>
              <a:ext uri="{FF2B5EF4-FFF2-40B4-BE49-F238E27FC236}">
                <a16:creationId xmlns:a16="http://schemas.microsoft.com/office/drawing/2014/main" id="{97E42C06-F5E3-3999-5FDB-AD92F9DF7472}"/>
              </a:ext>
            </a:extLst>
          </p:cNvPr>
          <p:cNvSpPr txBox="1"/>
          <p:nvPr/>
        </p:nvSpPr>
        <p:spPr>
          <a:xfrm>
            <a:off x="6096000" y="5543905"/>
            <a:ext cx="4787336"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Award-winning poster: Impact award (runner up) IASSIDD 2026</a:t>
            </a:r>
          </a:p>
        </p:txBody>
      </p:sp>
      <p:pic>
        <p:nvPicPr>
          <p:cNvPr id="6" name="Slide 7 recording.m4a">
            <a:hlinkClick r:id="" action="ppaction://media"/>
            <a:extLst>
              <a:ext uri="{FF2B5EF4-FFF2-40B4-BE49-F238E27FC236}">
                <a16:creationId xmlns:a16="http://schemas.microsoft.com/office/drawing/2014/main" id="{A83553D6-D049-9A27-4C66-F804D4B95704}"/>
              </a:ext>
            </a:extLst>
          </p:cNvPr>
          <p:cNvPicPr>
            <a:picLocks noChangeAspect="1"/>
          </p:cNvPicPr>
          <p:nvPr>
            <a:audioFile r:link="rId2"/>
            <p:extLst>
              <p:ext uri="{DAA4B4D4-6D71-4841-9C94-3DE7FCFB9230}">
                <p14:media xmlns:p14="http://schemas.microsoft.com/office/powerpoint/2010/main" r:embed="rId1">
                  <p14:extLst>
                    <p:ext uri="{3AFAAA56-56D3-431D-BCD4-E75A35582382}">
                      <p173:tracksInfo xmlns:p173="http://schemas.microsoft.com/office/powerpoint/2017/3/main" displayLoc="slide">
                        <p173:trackLst>
                          <p173:track id="{5A84559B-17B9-4199-A663-BD22045E43B5}" label="Video Project 13" lang="" r:embed="rId6"/>
                        </p173:trackLst>
                      </p173:tracksInfo>
                    </p:ext>
                  </p14:extLst>
                </p14:media>
              </p:ext>
            </p:extLst>
          </p:nvPr>
        </p:nvPicPr>
        <p:blipFill>
          <a:blip r:embed="rId7"/>
          <a:stretch>
            <a:fillRect/>
          </a:stretch>
        </p:blipFill>
        <p:spPr>
          <a:xfrm>
            <a:off x="10318315" y="3672251"/>
            <a:ext cx="812800" cy="812800"/>
          </a:xfrm>
          <a:prstGeom prst="rect">
            <a:avLst/>
          </a:prstGeom>
        </p:spPr>
      </p:pic>
      <p:pic>
        <p:nvPicPr>
          <p:cNvPr id="8" name="Picture 7">
            <a:extLst>
              <a:ext uri="{FF2B5EF4-FFF2-40B4-BE49-F238E27FC236}">
                <a16:creationId xmlns:a16="http://schemas.microsoft.com/office/drawing/2014/main" id="{F4C30B10-7EE9-8B35-A380-D12906CAE3F8}"/>
              </a:ext>
            </a:extLst>
          </p:cNvPr>
          <p:cNvPicPr>
            <a:picLocks noChangeAspect="1"/>
          </p:cNvPicPr>
          <p:nvPr/>
        </p:nvPicPr>
        <p:blipFill>
          <a:blip r:embed="rId8"/>
          <a:stretch>
            <a:fillRect/>
          </a:stretch>
        </p:blipFill>
        <p:spPr>
          <a:xfrm>
            <a:off x="10039632" y="1416539"/>
            <a:ext cx="1091483" cy="1637624"/>
          </a:xfrm>
          <a:prstGeom prst="rect">
            <a:avLst/>
          </a:prstGeom>
        </p:spPr>
      </p:pic>
      <p:sp>
        <p:nvSpPr>
          <p:cNvPr id="9" name="TextBox 8">
            <a:extLst>
              <a:ext uri="{FF2B5EF4-FFF2-40B4-BE49-F238E27FC236}">
                <a16:creationId xmlns:a16="http://schemas.microsoft.com/office/drawing/2014/main" id="{27E5C6C3-9B23-9119-D7E1-B77EB2997236}"/>
              </a:ext>
            </a:extLst>
          </p:cNvPr>
          <p:cNvSpPr txBox="1"/>
          <p:nvPr/>
        </p:nvSpPr>
        <p:spPr>
          <a:xfrm>
            <a:off x="10030805" y="3125596"/>
            <a:ext cx="179254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Deborah Debono</a:t>
            </a:r>
          </a:p>
        </p:txBody>
      </p:sp>
    </p:spTree>
    <p:extLst>
      <p:ext uri="{BB962C8B-B14F-4D97-AF65-F5344CB8AC3E}">
        <p14:creationId xmlns:p14="http://schemas.microsoft.com/office/powerpoint/2010/main" val="4090208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909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ACD46-BED4-5F48-DD80-7E264D4C507C}"/>
              </a:ext>
            </a:extLst>
          </p:cNvPr>
          <p:cNvSpPr>
            <a:spLocks noGrp="1"/>
          </p:cNvSpPr>
          <p:nvPr>
            <p:ph type="title"/>
          </p:nvPr>
        </p:nvSpPr>
        <p:spPr/>
        <p:txBody>
          <a:bodyPr/>
          <a:lstStyle/>
          <a:p>
            <a:r>
              <a:rPr lang="en-AU" dirty="0"/>
              <a:t>Final lessons</a:t>
            </a:r>
          </a:p>
        </p:txBody>
      </p:sp>
      <p:sp>
        <p:nvSpPr>
          <p:cNvPr id="7" name="Content Placeholder 6">
            <a:extLst>
              <a:ext uri="{FF2B5EF4-FFF2-40B4-BE49-F238E27FC236}">
                <a16:creationId xmlns:a16="http://schemas.microsoft.com/office/drawing/2014/main" id="{8603F467-3F95-6032-E9F2-E4D1FF699E5A}"/>
              </a:ext>
            </a:extLst>
          </p:cNvPr>
          <p:cNvSpPr>
            <a:spLocks noGrp="1"/>
          </p:cNvSpPr>
          <p:nvPr>
            <p:ph idx="1"/>
          </p:nvPr>
        </p:nvSpPr>
        <p:spPr/>
        <p:txBody>
          <a:bodyPr>
            <a:normAutofit fontScale="92500"/>
          </a:bodyPr>
          <a:lstStyle/>
          <a:p>
            <a:r>
              <a:rPr lang="en-AU" dirty="0">
                <a:solidFill>
                  <a:schemeClr val="accent2"/>
                </a:solidFill>
              </a:rPr>
              <a:t>Choking can be prevented </a:t>
            </a:r>
            <a:r>
              <a:rPr lang="en-AU" dirty="0"/>
              <a:t>– multiple recommendations from coroner reports now need action.</a:t>
            </a:r>
          </a:p>
          <a:p>
            <a:r>
              <a:rPr lang="en-AU" dirty="0">
                <a:solidFill>
                  <a:schemeClr val="accent2"/>
                </a:solidFill>
              </a:rPr>
              <a:t>Multiple data sources can be combined </a:t>
            </a:r>
            <a:r>
              <a:rPr lang="en-AU" dirty="0"/>
              <a:t>– telling the story from multiple angles will help address </a:t>
            </a:r>
            <a:r>
              <a:rPr lang="en-AU" dirty="0">
                <a:solidFill>
                  <a:schemeClr val="accent2"/>
                </a:solidFill>
              </a:rPr>
              <a:t>a complex situation/problem</a:t>
            </a:r>
          </a:p>
          <a:p>
            <a:r>
              <a:rPr lang="en-AU" dirty="0">
                <a:solidFill>
                  <a:schemeClr val="accent2"/>
                </a:solidFill>
              </a:rPr>
              <a:t>Inclusion of more people with disability and dysphagia </a:t>
            </a:r>
            <a:r>
              <a:rPr lang="en-AU" dirty="0"/>
              <a:t>in research will rely on observational research (e.g., observing what happens during mealtimes)</a:t>
            </a:r>
          </a:p>
          <a:p>
            <a:r>
              <a:rPr lang="en-AU" dirty="0">
                <a:solidFill>
                  <a:schemeClr val="accent2"/>
                </a:solidFill>
              </a:rPr>
              <a:t>Disability organisations are motivated </a:t>
            </a:r>
            <a:r>
              <a:rPr lang="en-AU" dirty="0"/>
              <a:t>to reduce choking and aspiration pneumonia – importance of collaboration across the services</a:t>
            </a:r>
          </a:p>
          <a:p>
            <a:endParaRPr lang="en-AU" dirty="0"/>
          </a:p>
        </p:txBody>
      </p:sp>
    </p:spTree>
    <p:extLst>
      <p:ext uri="{BB962C8B-B14F-4D97-AF65-F5344CB8AC3E}">
        <p14:creationId xmlns:p14="http://schemas.microsoft.com/office/powerpoint/2010/main" val="2174193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3"/>
          <p:cNvSpPr txBox="1">
            <a:spLocks noGrp="1"/>
          </p:cNvSpPr>
          <p:nvPr>
            <p:ph type="ctrTitle"/>
          </p:nvPr>
        </p:nvSpPr>
        <p:spPr>
          <a:xfrm>
            <a:off x="3567953" y="2432180"/>
            <a:ext cx="8624046" cy="2387600"/>
          </a:xfrm>
          <a:prstGeom prst="rect">
            <a:avLst/>
          </a:prstGeom>
          <a:noFill/>
          <a:ln>
            <a:noFill/>
          </a:ln>
        </p:spPr>
        <p:txBody>
          <a:bodyPr spcFirstLastPara="1" wrap="square" lIns="180000" tIns="180000" rIns="180000" bIns="180000" anchor="ctr" anchorCtr="0">
            <a:normAutofit/>
          </a:bodyPr>
          <a:lstStyle/>
          <a:p>
            <a:pPr marL="0" lvl="0" indent="0" algn="l" rtl="0">
              <a:lnSpc>
                <a:spcPct val="90000"/>
              </a:lnSpc>
              <a:spcBef>
                <a:spcPts val="0"/>
              </a:spcBef>
              <a:spcAft>
                <a:spcPts val="0"/>
              </a:spcAft>
              <a:buClr>
                <a:srgbClr val="2C3949"/>
              </a:buClr>
              <a:buSzPts val="6000"/>
              <a:buFont typeface="Calibri"/>
              <a:buNone/>
            </a:pPr>
            <a:r>
              <a:rPr lang="en-AU"/>
              <a:t>Cultivating Safety in Agriculture</a:t>
            </a:r>
            <a:endParaRPr/>
          </a:p>
        </p:txBody>
      </p:sp>
      <p:pic>
        <p:nvPicPr>
          <p:cNvPr id="124" name="Google Shape;124;p3" title="Screen Shot 2026-08-17 at 8.37.18 am.png"/>
          <p:cNvPicPr preferRelativeResize="0"/>
          <p:nvPr/>
        </p:nvPicPr>
        <p:blipFill>
          <a:blip r:embed="rId3">
            <a:alphaModFix/>
          </a:blip>
          <a:stretch>
            <a:fillRect/>
          </a:stretch>
        </p:blipFill>
        <p:spPr>
          <a:xfrm>
            <a:off x="9" y="0"/>
            <a:ext cx="12361342" cy="6858001"/>
          </a:xfrm>
          <a:prstGeom prst="rect">
            <a:avLst/>
          </a:prstGeom>
          <a:noFill/>
          <a:ln>
            <a:noFill/>
          </a:ln>
        </p:spPr>
      </p:pic>
      <p:sp>
        <p:nvSpPr>
          <p:cNvPr id="125" name="Google Shape;125;p3"/>
          <p:cNvSpPr txBox="1">
            <a:spLocks noGrp="1"/>
          </p:cNvSpPr>
          <p:nvPr>
            <p:ph type="subTitle" idx="1"/>
          </p:nvPr>
        </p:nvSpPr>
        <p:spPr>
          <a:xfrm>
            <a:off x="269478" y="5839363"/>
            <a:ext cx="8386200" cy="698100"/>
          </a:xfrm>
          <a:prstGeom prst="rect">
            <a:avLst/>
          </a:prstGeom>
          <a:noFill/>
          <a:ln>
            <a:noFill/>
          </a:ln>
        </p:spPr>
        <p:txBody>
          <a:bodyPr spcFirstLastPara="1" wrap="square" lIns="180000" tIns="180000" rIns="180000" bIns="180000" anchor="t" anchorCtr="0">
            <a:normAutofit fontScale="62500" lnSpcReduction="20000"/>
          </a:bodyPr>
          <a:lstStyle/>
          <a:p>
            <a:pPr marL="0" lvl="0" indent="0" algn="l" rtl="0">
              <a:lnSpc>
                <a:spcPct val="90000"/>
              </a:lnSpc>
              <a:spcBef>
                <a:spcPts val="0"/>
              </a:spcBef>
              <a:spcAft>
                <a:spcPts val="0"/>
              </a:spcAft>
              <a:buClr>
                <a:srgbClr val="2C3949"/>
              </a:buClr>
              <a:buSzPct val="100000"/>
              <a:buNone/>
            </a:pPr>
            <a:r>
              <a:rPr lang="en-AU"/>
              <a:t>Dr Josie Clarke &amp; Nigel Corish - Ability Agriculture Foundation</a:t>
            </a:r>
            <a:endParaRPr/>
          </a:p>
          <a:p>
            <a:pPr marL="0" lvl="0" indent="0" algn="l" rtl="0">
              <a:lnSpc>
                <a:spcPct val="90000"/>
              </a:lnSpc>
              <a:spcBef>
                <a:spcPts val="0"/>
              </a:spcBef>
              <a:spcAft>
                <a:spcPts val="0"/>
              </a:spcAft>
              <a:buClr>
                <a:srgbClr val="2C3949"/>
              </a:buClr>
              <a:buSzPct val="100000"/>
              <a:buNone/>
            </a:pPr>
            <a:r>
              <a:rPr lang="en-AU"/>
              <a:t>Dr Nicole McDonald &amp; Dr Pat Calusso - Central Queensland University Future Farming Institute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AU"/>
              <a:t>The challenge or the opportunity</a:t>
            </a:r>
            <a:endParaRPr/>
          </a:p>
        </p:txBody>
      </p:sp>
      <p:sp>
        <p:nvSpPr>
          <p:cNvPr id="131" name="Google Shape;131;p4"/>
          <p:cNvSpPr txBox="1">
            <a:spLocks noGrp="1"/>
          </p:cNvSpPr>
          <p:nvPr>
            <p:ph type="body" idx="1"/>
          </p:nvPr>
        </p:nvSpPr>
        <p:spPr>
          <a:xfrm>
            <a:off x="838200" y="1825625"/>
            <a:ext cx="10515600" cy="3775797"/>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chemeClr val="dk1"/>
              </a:buClr>
              <a:buSzPts val="2800"/>
              <a:buNone/>
            </a:pPr>
            <a:r>
              <a:rPr lang="en-AU"/>
              <a:t>Agriculture is one of Australia’s highest‑risk industries. People with disability already work, live, and contribute across farms — but safety systems rarely consider their needs. </a:t>
            </a:r>
            <a:endParaRPr/>
          </a:p>
          <a:p>
            <a:pPr marL="228600" lvl="0" indent="-50800" algn="l" rtl="0">
              <a:lnSpc>
                <a:spcPct val="90000"/>
              </a:lnSpc>
              <a:spcBef>
                <a:spcPts val="0"/>
              </a:spcBef>
              <a:spcAft>
                <a:spcPts val="0"/>
              </a:spcAft>
              <a:buClr>
                <a:schemeClr val="dk1"/>
              </a:buClr>
              <a:buSzPts val="2800"/>
              <a:buNone/>
            </a:pPr>
            <a:endParaRPr/>
          </a:p>
          <a:p>
            <a:pPr marL="228600" lvl="0" indent="-50800" algn="l" rtl="0">
              <a:lnSpc>
                <a:spcPct val="90000"/>
              </a:lnSpc>
              <a:spcBef>
                <a:spcPts val="0"/>
              </a:spcBef>
              <a:spcAft>
                <a:spcPts val="0"/>
              </a:spcAft>
              <a:buClr>
                <a:schemeClr val="dk1"/>
              </a:buClr>
              <a:buSzPts val="2800"/>
              <a:buNone/>
            </a:pPr>
            <a:r>
              <a:rPr lang="en-AU"/>
              <a:t>This was the first opportunity to investigate the reality of the safety ecosystem persons with a disability have to navigate in agriculture.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AU"/>
              <a:t>What we did</a:t>
            </a:r>
            <a:endParaRPr/>
          </a:p>
        </p:txBody>
      </p:sp>
      <p:sp>
        <p:nvSpPr>
          <p:cNvPr id="137" name="Google Shape;137;p5"/>
          <p:cNvSpPr txBox="1">
            <a:spLocks noGrp="1"/>
          </p:cNvSpPr>
          <p:nvPr>
            <p:ph type="body" idx="1"/>
          </p:nvPr>
        </p:nvSpPr>
        <p:spPr>
          <a:xfrm>
            <a:off x="838200" y="1825626"/>
            <a:ext cx="5181600" cy="3621018"/>
          </a:xfrm>
          <a:prstGeom prst="rect">
            <a:avLst/>
          </a:prstGeom>
          <a:noFill/>
          <a:ln>
            <a:noFill/>
          </a:ln>
        </p:spPr>
        <p:txBody>
          <a:bodyPr spcFirstLastPara="1" wrap="square" lIns="91425" tIns="45700" rIns="91425" bIns="45700" anchor="t" anchorCtr="0">
            <a:normAutofit fontScale="92500" lnSpcReduction="10000"/>
          </a:bodyPr>
          <a:lstStyle/>
          <a:p>
            <a:pPr marL="228600" lvl="0" indent="-50800" algn="l" rtl="0">
              <a:lnSpc>
                <a:spcPct val="90000"/>
              </a:lnSpc>
              <a:spcBef>
                <a:spcPts val="0"/>
              </a:spcBef>
              <a:spcAft>
                <a:spcPts val="0"/>
              </a:spcAft>
              <a:buClr>
                <a:schemeClr val="dk1"/>
              </a:buClr>
              <a:buSzPct val="100000"/>
              <a:buNone/>
            </a:pPr>
            <a:r>
              <a:rPr lang="en-AU"/>
              <a:t>Ecosystem approach </a:t>
            </a:r>
            <a:endParaRPr/>
          </a:p>
          <a:p>
            <a:pPr marL="228600" lvl="0" indent="-50800" algn="l" rtl="0">
              <a:lnSpc>
                <a:spcPct val="90000"/>
              </a:lnSpc>
              <a:spcBef>
                <a:spcPts val="0"/>
              </a:spcBef>
              <a:spcAft>
                <a:spcPts val="0"/>
              </a:spcAft>
              <a:buClr>
                <a:schemeClr val="dk1"/>
              </a:buClr>
              <a:buSzPct val="100000"/>
              <a:buNone/>
            </a:pPr>
            <a:endParaRPr/>
          </a:p>
          <a:p>
            <a:pPr marL="228600" lvl="0" indent="-50800" algn="l" rtl="0">
              <a:spcBef>
                <a:spcPts val="0"/>
              </a:spcBef>
              <a:spcAft>
                <a:spcPts val="0"/>
              </a:spcAft>
              <a:buClr>
                <a:schemeClr val="dk1"/>
              </a:buClr>
              <a:buSzPct val="100000"/>
              <a:buNone/>
            </a:pPr>
            <a:r>
              <a:rPr lang="en-AU"/>
              <a:t>Persons with lived experience working in agriculture</a:t>
            </a:r>
            <a:endParaRPr/>
          </a:p>
          <a:p>
            <a:pPr marL="228600" lvl="0" indent="-50800" algn="l" rtl="0">
              <a:spcBef>
                <a:spcPts val="0"/>
              </a:spcBef>
              <a:spcAft>
                <a:spcPts val="0"/>
              </a:spcAft>
              <a:buClr>
                <a:schemeClr val="dk1"/>
              </a:buClr>
              <a:buSzPct val="100000"/>
              <a:buNone/>
            </a:pPr>
            <a:endParaRPr/>
          </a:p>
          <a:p>
            <a:pPr marL="228600" lvl="0" indent="-50800" algn="l" rtl="0">
              <a:spcBef>
                <a:spcPts val="0"/>
              </a:spcBef>
              <a:spcAft>
                <a:spcPts val="0"/>
              </a:spcAft>
              <a:buClr>
                <a:schemeClr val="dk1"/>
              </a:buClr>
              <a:buSzPct val="100000"/>
              <a:buNone/>
            </a:pPr>
            <a:r>
              <a:rPr lang="en-AU"/>
              <a:t>Agribusiness employers </a:t>
            </a:r>
            <a:endParaRPr/>
          </a:p>
          <a:p>
            <a:pPr marL="228600" lvl="0" indent="-50800" algn="l" rtl="0">
              <a:spcBef>
                <a:spcPts val="0"/>
              </a:spcBef>
              <a:spcAft>
                <a:spcPts val="0"/>
              </a:spcAft>
              <a:buClr>
                <a:schemeClr val="dk1"/>
              </a:buClr>
              <a:buSzPct val="100000"/>
              <a:buNone/>
            </a:pPr>
            <a:endParaRPr/>
          </a:p>
          <a:p>
            <a:pPr marL="228600" lvl="0" indent="-50800" algn="l" rtl="0">
              <a:spcBef>
                <a:spcPts val="0"/>
              </a:spcBef>
              <a:spcAft>
                <a:spcPts val="0"/>
              </a:spcAft>
              <a:buClr>
                <a:schemeClr val="dk1"/>
              </a:buClr>
              <a:buSzPct val="100000"/>
              <a:buNone/>
            </a:pPr>
            <a:r>
              <a:rPr lang="en-AU"/>
              <a:t>Farm Safety Consultants </a:t>
            </a:r>
            <a:br>
              <a:rPr lang="en-AU"/>
            </a:br>
            <a:br>
              <a:rPr lang="en-AU"/>
            </a:br>
            <a:r>
              <a:rPr lang="en-AU"/>
              <a:t>Allied Health Professionals </a:t>
            </a:r>
            <a:endParaRPr/>
          </a:p>
          <a:p>
            <a:pPr marL="228600" lvl="0" indent="-50800" algn="l" rtl="0">
              <a:lnSpc>
                <a:spcPct val="90000"/>
              </a:lnSpc>
              <a:spcBef>
                <a:spcPts val="0"/>
              </a:spcBef>
              <a:spcAft>
                <a:spcPts val="0"/>
              </a:spcAft>
              <a:buClr>
                <a:schemeClr val="dk1"/>
              </a:buClr>
              <a:buSzPct val="100000"/>
              <a:buNone/>
            </a:pPr>
            <a:endParaRPr/>
          </a:p>
          <a:p>
            <a:pPr marL="228600" lvl="0" indent="-50800" algn="l" rtl="0">
              <a:lnSpc>
                <a:spcPct val="90000"/>
              </a:lnSpc>
              <a:spcBef>
                <a:spcPts val="0"/>
              </a:spcBef>
              <a:spcAft>
                <a:spcPts val="0"/>
              </a:spcAft>
              <a:buClr>
                <a:schemeClr val="dk1"/>
              </a:buClr>
              <a:buSzPct val="100000"/>
              <a:buNone/>
            </a:pPr>
            <a:endParaRPr/>
          </a:p>
          <a:p>
            <a:pPr marL="228600" lvl="0" indent="-50800" algn="l" rtl="0">
              <a:lnSpc>
                <a:spcPct val="90000"/>
              </a:lnSpc>
              <a:spcBef>
                <a:spcPts val="0"/>
              </a:spcBef>
              <a:spcAft>
                <a:spcPts val="0"/>
              </a:spcAft>
              <a:buClr>
                <a:schemeClr val="dk1"/>
              </a:buClr>
              <a:buSzPct val="100000"/>
              <a:buNone/>
            </a:pPr>
            <a:endParaRPr/>
          </a:p>
        </p:txBody>
      </p:sp>
      <p:sp>
        <p:nvSpPr>
          <p:cNvPr id="138" name="Google Shape;138;p5"/>
          <p:cNvSpPr txBox="1">
            <a:spLocks noGrp="1"/>
          </p:cNvSpPr>
          <p:nvPr>
            <p:ph type="body" idx="2"/>
          </p:nvPr>
        </p:nvSpPr>
        <p:spPr>
          <a:xfrm>
            <a:off x="6172200" y="1825625"/>
            <a:ext cx="5181600" cy="3621019"/>
          </a:xfrm>
          <a:prstGeom prst="rect">
            <a:avLst/>
          </a:prstGeom>
          <a:noFill/>
          <a:ln>
            <a:noFill/>
          </a:ln>
        </p:spPr>
        <p:txBody>
          <a:bodyPr spcFirstLastPara="1" wrap="square" lIns="91425" tIns="45700" rIns="91425" bIns="45700" anchor="t" anchorCtr="0">
            <a:normAutofit/>
          </a:bodyPr>
          <a:lstStyle/>
          <a:p>
            <a:pPr marL="228600" lvl="0" indent="-50800" algn="l" rtl="0">
              <a:spcBef>
                <a:spcPts val="0"/>
              </a:spcBef>
              <a:spcAft>
                <a:spcPts val="0"/>
              </a:spcAft>
              <a:buClr>
                <a:schemeClr val="dk1"/>
              </a:buClr>
              <a:buSzPts val="2800"/>
              <a:buNone/>
            </a:pPr>
            <a:endParaRPr/>
          </a:p>
          <a:p>
            <a:pPr marL="228600" lvl="0" indent="-50800" algn="l" rtl="0">
              <a:spcBef>
                <a:spcPts val="0"/>
              </a:spcBef>
              <a:spcAft>
                <a:spcPts val="0"/>
              </a:spcAft>
              <a:buClr>
                <a:schemeClr val="dk1"/>
              </a:buClr>
              <a:buSzPts val="2800"/>
              <a:buNone/>
            </a:pPr>
            <a:endParaRPr/>
          </a:p>
          <a:p>
            <a:pPr marL="228600" lvl="0" indent="-50800" algn="l" rtl="0">
              <a:lnSpc>
                <a:spcPct val="90000"/>
              </a:lnSpc>
              <a:spcBef>
                <a:spcPts val="0"/>
              </a:spcBef>
              <a:spcAft>
                <a:spcPts val="0"/>
              </a:spcAft>
              <a:buClr>
                <a:schemeClr val="dk1"/>
              </a:buClr>
              <a:buSzPts val="2800"/>
              <a:buNone/>
            </a:pPr>
            <a:r>
              <a:rPr lang="en-AU"/>
              <a:t>Phase 1: small group and individual interviews </a:t>
            </a:r>
            <a:endParaRPr/>
          </a:p>
          <a:p>
            <a:pPr marL="228600" lvl="0" indent="-50800" algn="l" rtl="0">
              <a:lnSpc>
                <a:spcPct val="90000"/>
              </a:lnSpc>
              <a:spcBef>
                <a:spcPts val="0"/>
              </a:spcBef>
              <a:spcAft>
                <a:spcPts val="0"/>
              </a:spcAft>
              <a:buClr>
                <a:schemeClr val="dk1"/>
              </a:buClr>
              <a:buSzPts val="2800"/>
              <a:buNone/>
            </a:pPr>
            <a:endParaRPr/>
          </a:p>
          <a:p>
            <a:pPr marL="228600" lvl="0" indent="-50800" algn="l" rtl="0">
              <a:lnSpc>
                <a:spcPct val="90000"/>
              </a:lnSpc>
              <a:spcBef>
                <a:spcPts val="0"/>
              </a:spcBef>
              <a:spcAft>
                <a:spcPts val="0"/>
              </a:spcAft>
              <a:buClr>
                <a:schemeClr val="dk1"/>
              </a:buClr>
              <a:buSzPts val="2800"/>
              <a:buNone/>
            </a:pPr>
            <a:r>
              <a:rPr lang="en-AU"/>
              <a:t>Phase 2: Co-design workshop - prioritising value vs impact next steps, ecosystem map review and feedback</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g3f6f1026f44_0_11"/>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endParaRPr/>
          </a:p>
        </p:txBody>
      </p:sp>
      <p:sp>
        <p:nvSpPr>
          <p:cNvPr id="145" name="Google Shape;145;g3f6f1026f44_0_11"/>
          <p:cNvSpPr txBox="1">
            <a:spLocks noGrp="1"/>
          </p:cNvSpPr>
          <p:nvPr>
            <p:ph type="body" idx="1"/>
          </p:nvPr>
        </p:nvSpPr>
        <p:spPr>
          <a:xfrm>
            <a:off x="838200" y="1825625"/>
            <a:ext cx="10515600" cy="37758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endParaRPr/>
          </a:p>
        </p:txBody>
      </p:sp>
      <p:pic>
        <p:nvPicPr>
          <p:cNvPr id="146" name="Google Shape;146;g3f6f1026f44_0_11" title="Screen Shot 2026-08-10 at 1.10.25 pm.png"/>
          <p:cNvPicPr preferRelativeResize="0"/>
          <p:nvPr/>
        </p:nvPicPr>
        <p:blipFill>
          <a:blip r:embed="rId3">
            <a:alphaModFix/>
          </a:blip>
          <a:stretch>
            <a:fillRect/>
          </a:stretch>
        </p:blipFill>
        <p:spPr>
          <a:xfrm>
            <a:off x="245423" y="122676"/>
            <a:ext cx="11846127" cy="63813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3CA3540B-CFE1-C08B-1B96-2034CDC8F907}"/>
              </a:ext>
            </a:extLst>
          </p:cNvPr>
          <p:cNvSpPr>
            <a:spLocks noGrp="1"/>
          </p:cNvSpPr>
          <p:nvPr>
            <p:ph type="ctrTitle"/>
          </p:nvPr>
        </p:nvSpPr>
        <p:spPr>
          <a:xfrm>
            <a:off x="4952418" y="2067700"/>
            <a:ext cx="5868177" cy="2387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lvl="0">
              <a:spcBef>
                <a:spcPts val="1000"/>
              </a:spcBef>
              <a:defRPr/>
            </a:pPr>
            <a:r>
              <a:rPr lang="en-AU" sz="4800" b="1" i="1" dirty="0"/>
              <a:t>The impact of investing in research co-design</a:t>
            </a:r>
            <a:endParaRPr kumimoji="0" lang="en-AU" sz="4800" i="1"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endParaRPr>
          </a:p>
        </p:txBody>
      </p:sp>
      <p:sp>
        <p:nvSpPr>
          <p:cNvPr id="3" name="Subtitle 2">
            <a:extLst>
              <a:ext uri="{FF2B5EF4-FFF2-40B4-BE49-F238E27FC236}">
                <a16:creationId xmlns:a16="http://schemas.microsoft.com/office/drawing/2014/main" id="{E016724C-75B2-F4A0-E108-0E72054AD156}"/>
              </a:ext>
            </a:extLst>
          </p:cNvPr>
          <p:cNvSpPr>
            <a:spLocks noGrp="1"/>
          </p:cNvSpPr>
          <p:nvPr>
            <p:ph type="subTitle" idx="1"/>
          </p:nvPr>
        </p:nvSpPr>
        <p:spPr>
          <a:xfrm>
            <a:off x="5023065" y="3412567"/>
            <a:ext cx="8386117" cy="698113"/>
          </a:xfrm>
        </p:spPr>
        <p:txBody>
          <a:bodyPr>
            <a:normAutofit/>
          </a:bodyPr>
          <a:lstStyle/>
          <a:p>
            <a:r>
              <a:rPr lang="en-AU" sz="2000" dirty="0"/>
              <a:t>written for NDRP by Dr Ellen Skladzien</a:t>
            </a:r>
          </a:p>
        </p:txBody>
      </p:sp>
      <p:pic>
        <p:nvPicPr>
          <p:cNvPr id="6" name="Picture 5">
            <a:extLst>
              <a:ext uri="{FF2B5EF4-FFF2-40B4-BE49-F238E27FC236}">
                <a16:creationId xmlns:a16="http://schemas.microsoft.com/office/drawing/2014/main" id="{34113845-7C74-6371-831B-E695FCF8B000}"/>
              </a:ext>
            </a:extLst>
          </p:cNvPr>
          <p:cNvPicPr>
            <a:picLocks noChangeAspect="1"/>
          </p:cNvPicPr>
          <p:nvPr/>
        </p:nvPicPr>
        <p:blipFill>
          <a:blip r:embed="rId3"/>
          <a:stretch>
            <a:fillRect/>
          </a:stretch>
        </p:blipFill>
        <p:spPr>
          <a:xfrm>
            <a:off x="5114628" y="4790302"/>
            <a:ext cx="1806645" cy="1806645"/>
          </a:xfrm>
          <a:prstGeom prst="rect">
            <a:avLst/>
          </a:prstGeom>
        </p:spPr>
      </p:pic>
      <p:pic>
        <p:nvPicPr>
          <p:cNvPr id="8" name="Picture 7">
            <a:extLst>
              <a:ext uri="{FF2B5EF4-FFF2-40B4-BE49-F238E27FC236}">
                <a16:creationId xmlns:a16="http://schemas.microsoft.com/office/drawing/2014/main" id="{B9CEEFC5-5291-8F71-A4D7-1D013FA07552}"/>
              </a:ext>
            </a:extLst>
          </p:cNvPr>
          <p:cNvPicPr>
            <a:picLocks noChangeAspect="1"/>
          </p:cNvPicPr>
          <p:nvPr/>
        </p:nvPicPr>
        <p:blipFill>
          <a:blip r:embed="rId4"/>
          <a:stretch>
            <a:fillRect/>
          </a:stretch>
        </p:blipFill>
        <p:spPr>
          <a:xfrm>
            <a:off x="237930" y="1235416"/>
            <a:ext cx="4387168" cy="4387168"/>
          </a:xfrm>
          <a:prstGeom prst="rect">
            <a:avLst/>
          </a:prstGeom>
        </p:spPr>
      </p:pic>
      <p:pic>
        <p:nvPicPr>
          <p:cNvPr id="5" name="Picture 4">
            <a:extLst>
              <a:ext uri="{FF2B5EF4-FFF2-40B4-BE49-F238E27FC236}">
                <a16:creationId xmlns:a16="http://schemas.microsoft.com/office/drawing/2014/main" id="{1BA78780-CF59-66DA-62A8-9A0678CD9621}"/>
              </a:ext>
            </a:extLst>
          </p:cNvPr>
          <p:cNvPicPr>
            <a:picLocks noChangeAspect="1"/>
          </p:cNvPicPr>
          <p:nvPr/>
        </p:nvPicPr>
        <p:blipFill>
          <a:blip r:embed="rId5"/>
          <a:stretch>
            <a:fillRect/>
          </a:stretch>
        </p:blipFill>
        <p:spPr>
          <a:xfrm>
            <a:off x="7055881" y="4790302"/>
            <a:ext cx="1806645" cy="1806645"/>
          </a:xfrm>
          <a:prstGeom prst="rect">
            <a:avLst/>
          </a:prstGeom>
          <a:ln w="38100">
            <a:solidFill>
              <a:srgbClr val="4488AB"/>
            </a:solidFill>
          </a:ln>
        </p:spPr>
      </p:pic>
    </p:spTree>
    <p:extLst>
      <p:ext uri="{BB962C8B-B14F-4D97-AF65-F5344CB8AC3E}">
        <p14:creationId xmlns:p14="http://schemas.microsoft.com/office/powerpoint/2010/main" val="11572721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6"/>
          <p:cNvSpPr txBox="1">
            <a:spLocks noGrp="1"/>
          </p:cNvSpPr>
          <p:nvPr>
            <p:ph type="title"/>
          </p:nvPr>
        </p:nvSpPr>
        <p:spPr>
          <a:xfrm>
            <a:off x="682350" y="707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AU"/>
              <a:t>What are we learning</a:t>
            </a:r>
            <a:endParaRPr/>
          </a:p>
        </p:txBody>
      </p:sp>
      <p:sp>
        <p:nvSpPr>
          <p:cNvPr id="152" name="Google Shape;152;p6"/>
          <p:cNvSpPr txBox="1">
            <a:spLocks noGrp="1"/>
          </p:cNvSpPr>
          <p:nvPr>
            <p:ph type="body" idx="1"/>
          </p:nvPr>
        </p:nvSpPr>
        <p:spPr>
          <a:xfrm>
            <a:off x="427800" y="1271450"/>
            <a:ext cx="11336400" cy="4755300"/>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0"/>
              </a:spcBef>
              <a:spcAft>
                <a:spcPts val="0"/>
              </a:spcAft>
              <a:buSzPts val="1800"/>
              <a:buChar char="•"/>
            </a:pPr>
            <a:r>
              <a:rPr lang="en-AU" sz="1800">
                <a:latin typeface="Arial"/>
                <a:ea typeface="Arial"/>
                <a:cs typeface="Arial"/>
                <a:sym typeface="Arial"/>
              </a:rPr>
              <a:t>People with a Disability often Manage Risk Alone </a:t>
            </a:r>
            <a:endParaRPr sz="1800">
              <a:latin typeface="Arial"/>
              <a:ea typeface="Arial"/>
              <a:cs typeface="Arial"/>
              <a:sym typeface="Arial"/>
            </a:endParaRPr>
          </a:p>
          <a:p>
            <a:pPr marL="457200" lvl="0" indent="0" algn="l" rtl="0">
              <a:lnSpc>
                <a:spcPct val="90000"/>
              </a:lnSpc>
              <a:spcBef>
                <a:spcPts val="0"/>
              </a:spcBef>
              <a:spcAft>
                <a:spcPts val="0"/>
              </a:spcAft>
              <a:buNone/>
            </a:pPr>
            <a:endParaRPr sz="1800">
              <a:latin typeface="Arial"/>
              <a:ea typeface="Arial"/>
              <a:cs typeface="Arial"/>
              <a:sym typeface="Arial"/>
            </a:endParaRPr>
          </a:p>
          <a:p>
            <a:pPr marL="457200" lvl="0" indent="-342900" algn="l" rtl="0">
              <a:lnSpc>
                <a:spcPct val="90000"/>
              </a:lnSpc>
              <a:spcBef>
                <a:spcPts val="0"/>
              </a:spcBef>
              <a:spcAft>
                <a:spcPts val="0"/>
              </a:spcAft>
              <a:buSzPts val="1800"/>
              <a:buChar char="•"/>
            </a:pPr>
            <a:r>
              <a:rPr lang="en-AU" sz="1800">
                <a:latin typeface="Arial"/>
                <a:ea typeface="Arial"/>
                <a:cs typeface="Arial"/>
                <a:sym typeface="Arial"/>
              </a:rPr>
              <a:t>Fear of Disclosure of asking for support/adapted task (if needed) - Reduces Safety &amp; Increases Risk </a:t>
            </a:r>
            <a:endParaRPr sz="1800">
              <a:latin typeface="Arial"/>
              <a:ea typeface="Arial"/>
              <a:cs typeface="Arial"/>
              <a:sym typeface="Arial"/>
            </a:endParaRPr>
          </a:p>
          <a:p>
            <a:pPr marL="457200" lvl="0" indent="0" algn="l" rtl="0">
              <a:lnSpc>
                <a:spcPct val="90000"/>
              </a:lnSpc>
              <a:spcBef>
                <a:spcPts val="0"/>
              </a:spcBef>
              <a:spcAft>
                <a:spcPts val="0"/>
              </a:spcAft>
              <a:buNone/>
            </a:pPr>
            <a:endParaRPr sz="1800">
              <a:latin typeface="Arial"/>
              <a:ea typeface="Arial"/>
              <a:cs typeface="Arial"/>
              <a:sym typeface="Arial"/>
            </a:endParaRPr>
          </a:p>
          <a:p>
            <a:pPr marL="457200" lvl="0" indent="-342900" algn="l" rtl="0">
              <a:lnSpc>
                <a:spcPct val="90000"/>
              </a:lnSpc>
              <a:spcBef>
                <a:spcPts val="0"/>
              </a:spcBef>
              <a:spcAft>
                <a:spcPts val="0"/>
              </a:spcAft>
              <a:buSzPts val="1800"/>
              <a:buChar char="•"/>
            </a:pPr>
            <a:r>
              <a:rPr lang="en-AU" sz="1800" b="1">
                <a:latin typeface="Arial"/>
                <a:ea typeface="Arial"/>
                <a:cs typeface="Arial"/>
                <a:sym typeface="Arial"/>
              </a:rPr>
              <a:t>Safety Systems and their inadaptability</a:t>
            </a:r>
            <a:r>
              <a:rPr lang="en-AU" sz="1800">
                <a:latin typeface="Arial"/>
                <a:ea typeface="Arial"/>
                <a:cs typeface="Arial"/>
                <a:sym typeface="Arial"/>
              </a:rPr>
              <a:t> - “fitness for work” “safety competence &amp; compliance”</a:t>
            </a:r>
            <a:endParaRPr sz="1800">
              <a:latin typeface="Arial"/>
              <a:ea typeface="Arial"/>
              <a:cs typeface="Arial"/>
              <a:sym typeface="Arial"/>
            </a:endParaRPr>
          </a:p>
          <a:p>
            <a:pPr marL="457200" lvl="0" indent="0" algn="l" rtl="0">
              <a:lnSpc>
                <a:spcPct val="90000"/>
              </a:lnSpc>
              <a:spcBef>
                <a:spcPts val="0"/>
              </a:spcBef>
              <a:spcAft>
                <a:spcPts val="0"/>
              </a:spcAft>
              <a:buNone/>
            </a:pPr>
            <a:endParaRPr sz="1800">
              <a:latin typeface="Arial"/>
              <a:ea typeface="Arial"/>
              <a:cs typeface="Arial"/>
              <a:sym typeface="Arial"/>
            </a:endParaRPr>
          </a:p>
          <a:p>
            <a:pPr marL="457200" lvl="0" indent="-342900" algn="l" rtl="0">
              <a:lnSpc>
                <a:spcPct val="90000"/>
              </a:lnSpc>
              <a:spcBef>
                <a:spcPts val="0"/>
              </a:spcBef>
              <a:spcAft>
                <a:spcPts val="0"/>
              </a:spcAft>
              <a:buSzPts val="1800"/>
              <a:buChar char="•"/>
            </a:pPr>
            <a:r>
              <a:rPr lang="en-AU" sz="1800" b="1">
                <a:latin typeface="Arial"/>
                <a:ea typeface="Arial"/>
                <a:cs typeface="Arial"/>
                <a:sym typeface="Arial"/>
              </a:rPr>
              <a:t>Confidence &amp; Capacity - Dependent on agricultural organisation size, culture and access to knowledge or support</a:t>
            </a:r>
            <a:endParaRPr sz="1800" b="1">
              <a:latin typeface="Arial"/>
              <a:ea typeface="Arial"/>
              <a:cs typeface="Arial"/>
              <a:sym typeface="Arial"/>
            </a:endParaRPr>
          </a:p>
          <a:p>
            <a:pPr marL="457200" lvl="0" indent="0" algn="l" rtl="0">
              <a:lnSpc>
                <a:spcPct val="90000"/>
              </a:lnSpc>
              <a:spcBef>
                <a:spcPts val="0"/>
              </a:spcBef>
              <a:spcAft>
                <a:spcPts val="0"/>
              </a:spcAft>
              <a:buNone/>
            </a:pPr>
            <a:endParaRPr sz="1800">
              <a:latin typeface="Arial"/>
              <a:ea typeface="Arial"/>
              <a:cs typeface="Arial"/>
              <a:sym typeface="Arial"/>
            </a:endParaRPr>
          </a:p>
          <a:p>
            <a:pPr marL="457200" lvl="0" indent="-342900" algn="l" rtl="0">
              <a:lnSpc>
                <a:spcPct val="90000"/>
              </a:lnSpc>
              <a:spcBef>
                <a:spcPts val="0"/>
              </a:spcBef>
              <a:spcAft>
                <a:spcPts val="0"/>
              </a:spcAft>
              <a:buSzPts val="1800"/>
              <a:buChar char="•"/>
            </a:pPr>
            <a:r>
              <a:rPr lang="en-AU" sz="1800">
                <a:latin typeface="Arial"/>
                <a:ea typeface="Arial"/>
                <a:cs typeface="Arial"/>
                <a:sym typeface="Arial"/>
              </a:rPr>
              <a:t>Employers Want to Help — But Lack Formal Guidance</a:t>
            </a:r>
            <a:endParaRPr sz="1800">
              <a:latin typeface="Arial"/>
              <a:ea typeface="Arial"/>
              <a:cs typeface="Arial"/>
              <a:sym typeface="Arial"/>
            </a:endParaRPr>
          </a:p>
          <a:p>
            <a:pPr marL="457200" lvl="0" indent="0" algn="l" rtl="0">
              <a:lnSpc>
                <a:spcPct val="90000"/>
              </a:lnSpc>
              <a:spcBef>
                <a:spcPts val="0"/>
              </a:spcBef>
              <a:spcAft>
                <a:spcPts val="0"/>
              </a:spcAft>
              <a:buNone/>
            </a:pPr>
            <a:endParaRPr sz="1800">
              <a:latin typeface="Arial"/>
              <a:ea typeface="Arial"/>
              <a:cs typeface="Arial"/>
              <a:sym typeface="Arial"/>
            </a:endParaRPr>
          </a:p>
          <a:p>
            <a:pPr marL="457200" lvl="0" indent="-342900" algn="l" rtl="0">
              <a:lnSpc>
                <a:spcPct val="90000"/>
              </a:lnSpc>
              <a:spcBef>
                <a:spcPts val="0"/>
              </a:spcBef>
              <a:spcAft>
                <a:spcPts val="0"/>
              </a:spcAft>
              <a:buSzPts val="1800"/>
              <a:buFont typeface="Arial"/>
              <a:buChar char="•"/>
            </a:pPr>
            <a:r>
              <a:rPr lang="en-AU" sz="1800">
                <a:latin typeface="Arial"/>
                <a:ea typeface="Arial"/>
                <a:cs typeface="Arial"/>
                <a:sym typeface="Arial"/>
              </a:rPr>
              <a:t>Persons leading change in industry - individual or family member</a:t>
            </a:r>
            <a:endParaRPr sz="1800">
              <a:latin typeface="Arial"/>
              <a:ea typeface="Arial"/>
              <a:cs typeface="Arial"/>
              <a:sym typeface="Arial"/>
            </a:endParaRPr>
          </a:p>
          <a:p>
            <a:pPr marL="457200" lvl="0" indent="0" algn="l" rtl="0">
              <a:lnSpc>
                <a:spcPct val="90000"/>
              </a:lnSpc>
              <a:spcBef>
                <a:spcPts val="0"/>
              </a:spcBef>
              <a:spcAft>
                <a:spcPts val="0"/>
              </a:spcAft>
              <a:buNone/>
            </a:pPr>
            <a:r>
              <a:rPr lang="en-AU" sz="1800">
                <a:latin typeface="Arial"/>
                <a:ea typeface="Arial"/>
                <a:cs typeface="Arial"/>
                <a:sym typeface="Arial"/>
              </a:rPr>
              <a:t> </a:t>
            </a:r>
            <a:endParaRPr sz="1800">
              <a:latin typeface="Arial"/>
              <a:ea typeface="Arial"/>
              <a:cs typeface="Arial"/>
              <a:sym typeface="Arial"/>
            </a:endParaRPr>
          </a:p>
          <a:p>
            <a:pPr marL="457200" lvl="0" indent="-342900" algn="l" rtl="0">
              <a:lnSpc>
                <a:spcPct val="90000"/>
              </a:lnSpc>
              <a:spcBef>
                <a:spcPts val="0"/>
              </a:spcBef>
              <a:spcAft>
                <a:spcPts val="0"/>
              </a:spcAft>
              <a:buSzPts val="1800"/>
              <a:buChar char="•"/>
            </a:pPr>
            <a:r>
              <a:rPr lang="en-AU" sz="1800" b="1">
                <a:latin typeface="Arial"/>
                <a:ea typeface="Arial"/>
                <a:cs typeface="Arial"/>
                <a:sym typeface="Arial"/>
              </a:rPr>
              <a:t>There are many gaps in the ecosystem - from the farm to the disability support industry </a:t>
            </a:r>
            <a:endParaRPr sz="1800" b="1">
              <a:latin typeface="Arial"/>
              <a:ea typeface="Arial"/>
              <a:cs typeface="Arial"/>
              <a:sym typeface="Arial"/>
            </a:endParaRPr>
          </a:p>
          <a:p>
            <a:pPr marL="457200" lvl="0" indent="0" algn="l" rtl="0">
              <a:lnSpc>
                <a:spcPct val="90000"/>
              </a:lnSpc>
              <a:spcBef>
                <a:spcPts val="0"/>
              </a:spcBef>
              <a:spcAft>
                <a:spcPts val="0"/>
              </a:spcAft>
              <a:buNone/>
            </a:pPr>
            <a:endParaRPr sz="1800" b="1">
              <a:latin typeface="Arial"/>
              <a:ea typeface="Arial"/>
              <a:cs typeface="Arial"/>
              <a:sym typeface="Arial"/>
            </a:endParaRPr>
          </a:p>
          <a:p>
            <a:pPr marL="457200" lvl="0" indent="-342900" algn="l" rtl="0">
              <a:spcBef>
                <a:spcPts val="0"/>
              </a:spcBef>
              <a:spcAft>
                <a:spcPts val="0"/>
              </a:spcAft>
              <a:buSzPts val="1800"/>
              <a:buChar char="•"/>
            </a:pPr>
            <a:r>
              <a:rPr lang="en-AU" sz="1800">
                <a:latin typeface="Arial"/>
                <a:ea typeface="Arial"/>
                <a:cs typeface="Arial"/>
                <a:sym typeface="Arial"/>
              </a:rPr>
              <a:t>Confidence + Knowledge = Safer Outcomes</a:t>
            </a:r>
            <a:endParaRPr sz="1800" b="1">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7"/>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AU"/>
              <a:t>What helped</a:t>
            </a:r>
            <a:endParaRPr/>
          </a:p>
        </p:txBody>
      </p:sp>
      <p:sp>
        <p:nvSpPr>
          <p:cNvPr id="158" name="Google Shape;158;p7"/>
          <p:cNvSpPr txBox="1">
            <a:spLocks noGrp="1"/>
          </p:cNvSpPr>
          <p:nvPr>
            <p:ph type="body" idx="1"/>
          </p:nvPr>
        </p:nvSpPr>
        <p:spPr>
          <a:prstGeom prst="rect">
            <a:avLst/>
          </a:prstGeom>
          <a:noFill/>
          <a:ln>
            <a:noFill/>
          </a:ln>
        </p:spPr>
        <p:txBody>
          <a:bodyPr spcFirstLastPara="1" wrap="square" lIns="91425" tIns="45700" rIns="91425" bIns="45700" anchor="t" anchorCtr="0">
            <a:normAutofit fontScale="92500" lnSpcReduction="10000"/>
          </a:bodyPr>
          <a:lstStyle/>
          <a:p>
            <a:pPr marL="457200" lvl="0" indent="-293211" algn="l" rtl="0">
              <a:lnSpc>
                <a:spcPct val="115000"/>
              </a:lnSpc>
              <a:spcBef>
                <a:spcPts val="1200"/>
              </a:spcBef>
              <a:spcAft>
                <a:spcPts val="0"/>
              </a:spcAft>
              <a:buSzPct val="39286"/>
              <a:buChar char="●"/>
            </a:pPr>
            <a:r>
              <a:rPr lang="en-AU" dirty="0"/>
              <a:t>Community based partnership - an invaluable environment in agriculture built on learning together - key to building disability confidence as an industry</a:t>
            </a:r>
            <a:endParaRPr dirty="0"/>
          </a:p>
          <a:p>
            <a:pPr marL="457200" lvl="0" indent="-293211" algn="l" rtl="0">
              <a:lnSpc>
                <a:spcPct val="115000"/>
              </a:lnSpc>
              <a:spcBef>
                <a:spcPts val="0"/>
              </a:spcBef>
              <a:spcAft>
                <a:spcPts val="0"/>
              </a:spcAft>
              <a:buSzPct val="39286"/>
              <a:buChar char="●"/>
            </a:pPr>
            <a:r>
              <a:rPr lang="en-AU" dirty="0"/>
              <a:t>Flexibility in group vs individual interviews &amp; feedback</a:t>
            </a:r>
            <a:endParaRPr dirty="0"/>
          </a:p>
          <a:p>
            <a:pPr marL="457200" lvl="0" indent="-293211" algn="l" rtl="0">
              <a:lnSpc>
                <a:spcPct val="115000"/>
              </a:lnSpc>
              <a:spcBef>
                <a:spcPts val="0"/>
              </a:spcBef>
              <a:spcAft>
                <a:spcPts val="0"/>
              </a:spcAft>
              <a:buSzPct val="39286"/>
              <a:buChar char="●"/>
            </a:pPr>
            <a:r>
              <a:rPr lang="en-AU" dirty="0"/>
              <a:t>9am-9pm windows navigating farming work</a:t>
            </a:r>
            <a:endParaRPr dirty="0"/>
          </a:p>
          <a:p>
            <a:pPr marL="457200" lvl="0" indent="-293211" algn="l" rtl="0">
              <a:lnSpc>
                <a:spcPct val="115000"/>
              </a:lnSpc>
              <a:spcBef>
                <a:spcPts val="0"/>
              </a:spcBef>
              <a:spcAft>
                <a:spcPts val="0"/>
              </a:spcAft>
              <a:buSzPct val="39286"/>
              <a:buChar char="●"/>
            </a:pPr>
            <a:r>
              <a:rPr lang="en-AU" dirty="0"/>
              <a:t>Value participants expertise and time (something we’re not good at in agriculture)</a:t>
            </a:r>
            <a:endParaRPr dirty="0"/>
          </a:p>
          <a:p>
            <a:pPr marL="457200" lvl="0" indent="-293211" algn="l" rtl="0">
              <a:lnSpc>
                <a:spcPct val="115000"/>
              </a:lnSpc>
              <a:spcBef>
                <a:spcPts val="0"/>
              </a:spcBef>
              <a:spcAft>
                <a:spcPts val="0"/>
              </a:spcAft>
              <a:buSzPct val="39286"/>
              <a:buChar char="●"/>
            </a:pPr>
            <a:r>
              <a:rPr lang="en-AU" dirty="0"/>
              <a:t>Strengthened capacity of community-based research</a:t>
            </a:r>
            <a:endParaRPr dirty="0"/>
          </a:p>
          <a:p>
            <a:pPr marL="0" lvl="0" indent="0" algn="l" rtl="0">
              <a:lnSpc>
                <a:spcPct val="90000"/>
              </a:lnSpc>
              <a:spcBef>
                <a:spcPts val="1200"/>
              </a:spcBef>
              <a:spcAft>
                <a:spcPts val="0"/>
              </a:spcAft>
              <a:buNone/>
            </a:pPr>
            <a:endParaRP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8"/>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AU"/>
              <a:t>Final lessons</a:t>
            </a:r>
            <a:endParaRPr/>
          </a:p>
        </p:txBody>
      </p:sp>
      <p:sp>
        <p:nvSpPr>
          <p:cNvPr id="164" name="Google Shape;164;p8"/>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0" lvl="0" indent="0" algn="l" rtl="0">
              <a:lnSpc>
                <a:spcPct val="115000"/>
              </a:lnSpc>
              <a:spcBef>
                <a:spcPts val="1200"/>
              </a:spcBef>
              <a:spcAft>
                <a:spcPts val="0"/>
              </a:spcAft>
              <a:buClr>
                <a:schemeClr val="dk1"/>
              </a:buClr>
              <a:buSzPts val="1100"/>
              <a:buNone/>
            </a:pPr>
            <a:r>
              <a:rPr lang="en-AU" sz="2000" b="1" dirty="0">
                <a:latin typeface="Arial"/>
                <a:ea typeface="Arial"/>
                <a:cs typeface="Arial"/>
                <a:sym typeface="Arial"/>
              </a:rPr>
              <a:t>Real change only happens when solutions are built </a:t>
            </a:r>
            <a:r>
              <a:rPr lang="en-AU" sz="2000" b="1" i="1" dirty="0">
                <a:latin typeface="Arial"/>
                <a:ea typeface="Arial"/>
                <a:cs typeface="Arial"/>
                <a:sym typeface="Arial"/>
              </a:rPr>
              <a:t>with</a:t>
            </a:r>
            <a:r>
              <a:rPr lang="en-AU" sz="2000" b="1" dirty="0">
                <a:latin typeface="Arial"/>
                <a:ea typeface="Arial"/>
                <a:cs typeface="Arial"/>
                <a:sym typeface="Arial"/>
              </a:rPr>
              <a:t> the people they affect — grounded in lived realities, shaped by ecosystem members, and supported across the whole agricultural industry. </a:t>
            </a:r>
            <a:endParaRPr sz="2000" b="1" dirty="0">
              <a:latin typeface="Arial"/>
              <a:ea typeface="Arial"/>
              <a:cs typeface="Arial"/>
              <a:sym typeface="Arial"/>
            </a:endParaRPr>
          </a:p>
          <a:p>
            <a:pPr marL="0" lvl="0" indent="0" algn="l" rtl="0">
              <a:lnSpc>
                <a:spcPct val="115000"/>
              </a:lnSpc>
              <a:spcBef>
                <a:spcPts val="1200"/>
              </a:spcBef>
              <a:spcAft>
                <a:spcPts val="0"/>
              </a:spcAft>
              <a:buClr>
                <a:schemeClr val="dk1"/>
              </a:buClr>
              <a:buSzPts val="1100"/>
              <a:buNone/>
            </a:pPr>
            <a:endParaRPr sz="2300" b="1" dirty="0">
              <a:latin typeface="Arial"/>
              <a:ea typeface="Arial"/>
              <a:cs typeface="Arial"/>
              <a:sym typeface="Arial"/>
            </a:endParaRPr>
          </a:p>
          <a:p>
            <a:pPr marL="0" lvl="0" indent="0" algn="l" rtl="0">
              <a:lnSpc>
                <a:spcPct val="115000"/>
              </a:lnSpc>
              <a:spcBef>
                <a:spcPts val="1200"/>
              </a:spcBef>
              <a:spcAft>
                <a:spcPts val="0"/>
              </a:spcAft>
              <a:buClr>
                <a:schemeClr val="dk1"/>
              </a:buClr>
              <a:buSzPts val="1100"/>
              <a:buFont typeface="Arial"/>
              <a:buNone/>
            </a:pPr>
            <a:r>
              <a:rPr lang="en-AU" sz="2000" b="1" dirty="0">
                <a:latin typeface="Arial"/>
                <a:ea typeface="Arial"/>
                <a:cs typeface="Arial"/>
                <a:sym typeface="Arial"/>
              </a:rPr>
              <a:t>Think about who is “your ecosystem”? Who are your big “farms” and the small “farms”. How do we co-create solutions to ensure evidence-to-action efforts enable practical, adopted change. </a:t>
            </a:r>
            <a:endParaRPr sz="2000" b="1" dirty="0">
              <a:latin typeface="Arial"/>
              <a:ea typeface="Arial"/>
              <a:cs typeface="Arial"/>
              <a:sym typeface="Arial"/>
            </a:endParaRPr>
          </a:p>
          <a:p>
            <a:pPr marL="228600" lvl="0" indent="-50800" algn="l" rtl="0">
              <a:lnSpc>
                <a:spcPct val="90000"/>
              </a:lnSpc>
              <a:spcBef>
                <a:spcPts val="1200"/>
              </a:spcBef>
              <a:spcAft>
                <a:spcPts val="0"/>
              </a:spcAft>
              <a:buClr>
                <a:schemeClr val="dk1"/>
              </a:buClr>
              <a:buSzPts val="2800"/>
              <a:buNone/>
            </a:pPr>
            <a:endParaRP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5D801-1B59-67DA-9478-29B17B81CF27}"/>
              </a:ext>
            </a:extLst>
          </p:cNvPr>
          <p:cNvSpPr>
            <a:spLocks noGrp="1"/>
          </p:cNvSpPr>
          <p:nvPr>
            <p:ph type="ctrTitle"/>
          </p:nvPr>
        </p:nvSpPr>
        <p:spPr/>
        <p:txBody>
          <a:bodyPr>
            <a:normAutofit fontScale="90000"/>
          </a:bodyPr>
          <a:lstStyle/>
          <a:p>
            <a:r>
              <a:rPr lang="en-AU" dirty="0"/>
              <a:t>Safe homes</a:t>
            </a:r>
            <a:br>
              <a:rPr lang="en-AU" dirty="0"/>
            </a:br>
            <a:r>
              <a:rPr lang="en-AU" sz="4000" dirty="0"/>
              <a:t>Co-designing evidence for inclusive, individualised support for people with </a:t>
            </a:r>
            <a:br>
              <a:rPr lang="en-AU" sz="4000" dirty="0"/>
            </a:br>
            <a:r>
              <a:rPr lang="en-AU" sz="4000" dirty="0"/>
              <a:t>intellectual disability</a:t>
            </a:r>
            <a:endParaRPr lang="en-AU" dirty="0"/>
          </a:p>
        </p:txBody>
      </p:sp>
      <p:sp>
        <p:nvSpPr>
          <p:cNvPr id="3" name="Subtitle 2">
            <a:extLst>
              <a:ext uri="{FF2B5EF4-FFF2-40B4-BE49-F238E27FC236}">
                <a16:creationId xmlns:a16="http://schemas.microsoft.com/office/drawing/2014/main" id="{5C84A3E1-CA9C-A68C-598E-D7FA46AD42A6}"/>
              </a:ext>
            </a:extLst>
          </p:cNvPr>
          <p:cNvSpPr>
            <a:spLocks noGrp="1"/>
          </p:cNvSpPr>
          <p:nvPr>
            <p:ph type="subTitle" idx="1"/>
          </p:nvPr>
        </p:nvSpPr>
        <p:spPr/>
        <p:txBody>
          <a:bodyPr/>
          <a:lstStyle/>
          <a:p>
            <a:r>
              <a:rPr lang="en-AU" dirty="0"/>
              <a:t>Presenters: Dariane McLean, Tess Bright, Bella White</a:t>
            </a:r>
          </a:p>
        </p:txBody>
      </p:sp>
      <p:pic>
        <p:nvPicPr>
          <p:cNvPr id="5" name="Picture 4">
            <a:extLst>
              <a:ext uri="{FF2B5EF4-FFF2-40B4-BE49-F238E27FC236}">
                <a16:creationId xmlns:a16="http://schemas.microsoft.com/office/drawing/2014/main" id="{E0AF6F56-5662-4035-D422-34F907FEA2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98743" y="6054111"/>
            <a:ext cx="2154318" cy="584814"/>
          </a:xfrm>
          <a:prstGeom prst="rect">
            <a:avLst/>
          </a:prstGeom>
        </p:spPr>
      </p:pic>
      <p:pic>
        <p:nvPicPr>
          <p:cNvPr id="7" name="Picture 6" descr="University of Melbourne logo">
            <a:extLst>
              <a:ext uri="{FF2B5EF4-FFF2-40B4-BE49-F238E27FC236}">
                <a16:creationId xmlns:a16="http://schemas.microsoft.com/office/drawing/2014/main" id="{3C38AF69-8B79-FE7B-CD86-F7E6EB9B28D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5010" y="5892224"/>
            <a:ext cx="908588" cy="908588"/>
          </a:xfrm>
          <a:prstGeom prst="rect">
            <a:avLst/>
          </a:prstGeom>
          <a:noFill/>
          <a:ln>
            <a:noFill/>
          </a:ln>
        </p:spPr>
      </p:pic>
      <p:pic>
        <p:nvPicPr>
          <p:cNvPr id="9" name="Picture 8">
            <a:extLst>
              <a:ext uri="{FF2B5EF4-FFF2-40B4-BE49-F238E27FC236}">
                <a16:creationId xmlns:a16="http://schemas.microsoft.com/office/drawing/2014/main" id="{183D7225-633E-91DD-F82A-B62BDE82F8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82065" y="5892224"/>
            <a:ext cx="1883202" cy="908588"/>
          </a:xfrm>
          <a:prstGeom prst="rect">
            <a:avLst/>
          </a:prstGeom>
        </p:spPr>
      </p:pic>
      <p:sp>
        <p:nvSpPr>
          <p:cNvPr id="6" name="TextBox 5">
            <a:extLst>
              <a:ext uri="{FF2B5EF4-FFF2-40B4-BE49-F238E27FC236}">
                <a16:creationId xmlns:a16="http://schemas.microsoft.com/office/drawing/2014/main" id="{86F3BF4C-E1CE-E06D-FA7E-4CB508D39991}"/>
              </a:ext>
            </a:extLst>
          </p:cNvPr>
          <p:cNvSpPr txBox="1"/>
          <p:nvPr/>
        </p:nvSpPr>
        <p:spPr>
          <a:xfrm>
            <a:off x="79543" y="129966"/>
            <a:ext cx="12192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rPr>
              <a:t>Dariane</a:t>
            </a:r>
          </a:p>
        </p:txBody>
      </p:sp>
    </p:spTree>
    <p:extLst>
      <p:ext uri="{BB962C8B-B14F-4D97-AF65-F5344CB8AC3E}">
        <p14:creationId xmlns:p14="http://schemas.microsoft.com/office/powerpoint/2010/main" val="30920966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58ED3-A6BA-3180-B0A8-8CFCB94B0FB3}"/>
              </a:ext>
            </a:extLst>
          </p:cNvPr>
          <p:cNvSpPr>
            <a:spLocks noGrp="1"/>
          </p:cNvSpPr>
          <p:nvPr>
            <p:ph type="title"/>
          </p:nvPr>
        </p:nvSpPr>
        <p:spPr/>
        <p:txBody>
          <a:bodyPr/>
          <a:lstStyle/>
          <a:p>
            <a:r>
              <a:rPr lang="en-AU" dirty="0"/>
              <a:t>The challenge or the opportunity</a:t>
            </a:r>
          </a:p>
        </p:txBody>
      </p:sp>
      <p:sp>
        <p:nvSpPr>
          <p:cNvPr id="5" name="TextBox 4">
            <a:extLst>
              <a:ext uri="{FF2B5EF4-FFF2-40B4-BE49-F238E27FC236}">
                <a16:creationId xmlns:a16="http://schemas.microsoft.com/office/drawing/2014/main" id="{95E92AED-C3C3-7546-5967-BE63F8B682AD}"/>
              </a:ext>
            </a:extLst>
          </p:cNvPr>
          <p:cNvSpPr txBox="1"/>
          <p:nvPr/>
        </p:nvSpPr>
        <p:spPr>
          <a:xfrm>
            <a:off x="89375" y="6412779"/>
            <a:ext cx="12192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rPr>
              <a:t>Dariane</a:t>
            </a:r>
          </a:p>
        </p:txBody>
      </p:sp>
    </p:spTree>
    <p:extLst>
      <p:ext uri="{BB962C8B-B14F-4D97-AF65-F5344CB8AC3E}">
        <p14:creationId xmlns:p14="http://schemas.microsoft.com/office/powerpoint/2010/main" val="40661575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6D20C-989B-2F27-8EFC-EFBF104A9955}"/>
              </a:ext>
            </a:extLst>
          </p:cNvPr>
          <p:cNvSpPr>
            <a:spLocks noGrp="1"/>
          </p:cNvSpPr>
          <p:nvPr>
            <p:ph type="title"/>
          </p:nvPr>
        </p:nvSpPr>
        <p:spPr/>
        <p:txBody>
          <a:bodyPr/>
          <a:lstStyle/>
          <a:p>
            <a:r>
              <a:rPr lang="en-AU" dirty="0"/>
              <a:t>Who was involved</a:t>
            </a:r>
          </a:p>
        </p:txBody>
      </p:sp>
      <p:sp>
        <p:nvSpPr>
          <p:cNvPr id="4" name="Content Placeholder 3">
            <a:extLst>
              <a:ext uri="{FF2B5EF4-FFF2-40B4-BE49-F238E27FC236}">
                <a16:creationId xmlns:a16="http://schemas.microsoft.com/office/drawing/2014/main" id="{AFFF9BDD-0F87-ADE4-1A61-6382AF5D32D8}"/>
              </a:ext>
            </a:extLst>
          </p:cNvPr>
          <p:cNvSpPr>
            <a:spLocks noGrp="1"/>
          </p:cNvSpPr>
          <p:nvPr>
            <p:ph idx="1"/>
          </p:nvPr>
        </p:nvSpPr>
        <p:spPr>
          <a:xfrm>
            <a:off x="838200" y="1894450"/>
            <a:ext cx="10515600" cy="3775797"/>
          </a:xfrm>
          <a:ln>
            <a:noFill/>
          </a:ln>
        </p:spPr>
        <p:style>
          <a:lnRef idx="2">
            <a:schemeClr val="accent3"/>
          </a:lnRef>
          <a:fillRef idx="1">
            <a:schemeClr val="lt1"/>
          </a:fillRef>
          <a:effectRef idx="0">
            <a:schemeClr val="accent3"/>
          </a:effectRef>
          <a:fontRef idx="minor">
            <a:schemeClr val="dk1"/>
          </a:fontRef>
        </p:style>
        <p:txBody>
          <a:bodyPr>
            <a:normAutofit fontScale="70000" lnSpcReduction="20000"/>
          </a:bodyPr>
          <a:lstStyle/>
          <a:p>
            <a:pPr>
              <a:lnSpc>
                <a:spcPct val="120000"/>
              </a:lnSpc>
            </a:pPr>
            <a:r>
              <a:rPr lang="en-AU" sz="3500" b="1" dirty="0"/>
              <a:t>University of Melbourne researchers: </a:t>
            </a:r>
            <a:r>
              <a:rPr lang="en-AU" sz="3500" dirty="0"/>
              <a:t>Dr Tess Bright, Bella White, Dr Kate Mason, Stef Dimov, A/Prof Zoe Aitken, Dr Cate Bailey, Prof Anne Kavanagh</a:t>
            </a:r>
          </a:p>
          <a:p>
            <a:pPr>
              <a:lnSpc>
                <a:spcPct val="120000"/>
              </a:lnSpc>
            </a:pPr>
            <a:r>
              <a:rPr lang="en-AU" sz="3500" b="1" dirty="0"/>
              <a:t>University of NSW Canberra researcher: </a:t>
            </a:r>
            <a:r>
              <a:rPr lang="en-AU" sz="3500" dirty="0"/>
              <a:t>Prof Helen Dickinson</a:t>
            </a:r>
          </a:p>
          <a:p>
            <a:pPr>
              <a:lnSpc>
                <a:spcPct val="120000"/>
              </a:lnSpc>
            </a:pPr>
            <a:r>
              <a:rPr lang="en-AU" sz="3500" b="1" dirty="0"/>
              <a:t>Inclusion Australia team: </a:t>
            </a:r>
            <a:r>
              <a:rPr lang="en-AU" sz="3500" dirty="0"/>
              <a:t>Dariane McLean, Amy Conley Wright, Luke Nelson, Brooke Canham</a:t>
            </a:r>
          </a:p>
          <a:p>
            <a:pPr>
              <a:lnSpc>
                <a:spcPct val="120000"/>
              </a:lnSpc>
            </a:pPr>
            <a:r>
              <a:rPr lang="en-AU" sz="3500" b="1" dirty="0"/>
              <a:t>Inclusion Australia’s Complex Needs Family Reference Group</a:t>
            </a:r>
          </a:p>
          <a:p>
            <a:pPr>
              <a:lnSpc>
                <a:spcPct val="120000"/>
              </a:lnSpc>
            </a:pPr>
            <a:r>
              <a:rPr lang="en-AU" sz="3500" b="1" dirty="0"/>
              <a:t>Research participants </a:t>
            </a:r>
            <a:r>
              <a:rPr lang="en-AU" sz="3500" dirty="0"/>
              <a:t>who were families and individuals using the service-for-one model</a:t>
            </a:r>
          </a:p>
        </p:txBody>
      </p:sp>
      <p:sp>
        <p:nvSpPr>
          <p:cNvPr id="5" name="TextBox 4">
            <a:extLst>
              <a:ext uri="{FF2B5EF4-FFF2-40B4-BE49-F238E27FC236}">
                <a16:creationId xmlns:a16="http://schemas.microsoft.com/office/drawing/2014/main" id="{1AA88974-0689-054E-C141-C62B861E3817}"/>
              </a:ext>
            </a:extLst>
          </p:cNvPr>
          <p:cNvSpPr txBox="1"/>
          <p:nvPr/>
        </p:nvSpPr>
        <p:spPr>
          <a:xfrm>
            <a:off x="147484" y="6383282"/>
            <a:ext cx="12192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rPr>
              <a:t>Tess</a:t>
            </a:r>
          </a:p>
        </p:txBody>
      </p:sp>
    </p:spTree>
    <p:extLst>
      <p:ext uri="{BB962C8B-B14F-4D97-AF65-F5344CB8AC3E}">
        <p14:creationId xmlns:p14="http://schemas.microsoft.com/office/powerpoint/2010/main" val="3212138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E513683-E685-143A-85B6-23AAB4748E4D}"/>
              </a:ext>
            </a:extLst>
          </p:cNvPr>
          <p:cNvSpPr>
            <a:spLocks noGrp="1"/>
          </p:cNvSpPr>
          <p:nvPr>
            <p:ph type="title"/>
          </p:nvPr>
        </p:nvSpPr>
        <p:spPr>
          <a:xfrm>
            <a:off x="838200" y="384790"/>
            <a:ext cx="10515600" cy="1325563"/>
          </a:xfrm>
        </p:spPr>
        <p:txBody>
          <a:bodyPr/>
          <a:lstStyle/>
          <a:p>
            <a:r>
              <a:rPr lang="en-AU" dirty="0"/>
              <a:t>What we did</a:t>
            </a:r>
          </a:p>
        </p:txBody>
      </p:sp>
      <p:graphicFrame>
        <p:nvGraphicFramePr>
          <p:cNvPr id="8" name="Content Placeholder 7">
            <a:extLst>
              <a:ext uri="{FF2B5EF4-FFF2-40B4-BE49-F238E27FC236}">
                <a16:creationId xmlns:a16="http://schemas.microsoft.com/office/drawing/2014/main" id="{8ED00F76-7910-84E0-1CED-867D56ED0F08}"/>
              </a:ext>
            </a:extLst>
          </p:cNvPr>
          <p:cNvGraphicFramePr>
            <a:graphicFrameLocks noGrp="1"/>
          </p:cNvGraphicFramePr>
          <p:nvPr>
            <p:ph idx="1"/>
          </p:nvPr>
        </p:nvGraphicFramePr>
        <p:xfrm>
          <a:off x="757084" y="1836429"/>
          <a:ext cx="10515600" cy="37750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43727D03-8FC3-1EB9-A425-D3FC52B15DE8}"/>
              </a:ext>
            </a:extLst>
          </p:cNvPr>
          <p:cNvSpPr txBox="1"/>
          <p:nvPr/>
        </p:nvSpPr>
        <p:spPr>
          <a:xfrm>
            <a:off x="147484" y="6383282"/>
            <a:ext cx="12192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rPr>
              <a:t>Tess</a:t>
            </a:r>
          </a:p>
        </p:txBody>
      </p:sp>
    </p:spTree>
    <p:extLst>
      <p:ext uri="{BB962C8B-B14F-4D97-AF65-F5344CB8AC3E}">
        <p14:creationId xmlns:p14="http://schemas.microsoft.com/office/powerpoint/2010/main" val="691887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EE397-3D28-1A27-8E90-2932937204DE}"/>
              </a:ext>
            </a:extLst>
          </p:cNvPr>
          <p:cNvSpPr>
            <a:spLocks noGrp="1"/>
          </p:cNvSpPr>
          <p:nvPr>
            <p:ph type="title"/>
          </p:nvPr>
        </p:nvSpPr>
        <p:spPr/>
        <p:txBody>
          <a:bodyPr/>
          <a:lstStyle/>
          <a:p>
            <a:r>
              <a:rPr lang="en-AU"/>
              <a:t>What was achieved or is emerging</a:t>
            </a:r>
            <a:endParaRPr lang="en-AU" dirty="0"/>
          </a:p>
        </p:txBody>
      </p:sp>
      <p:sp>
        <p:nvSpPr>
          <p:cNvPr id="5" name="TextBox 4">
            <a:extLst>
              <a:ext uri="{FF2B5EF4-FFF2-40B4-BE49-F238E27FC236}">
                <a16:creationId xmlns:a16="http://schemas.microsoft.com/office/drawing/2014/main" id="{9198AAE1-A2EC-8CA4-041B-5926349B2CFB}"/>
              </a:ext>
            </a:extLst>
          </p:cNvPr>
          <p:cNvSpPr txBox="1"/>
          <p:nvPr/>
        </p:nvSpPr>
        <p:spPr>
          <a:xfrm>
            <a:off x="147484" y="6383282"/>
            <a:ext cx="12192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rPr>
              <a:t>Tess</a:t>
            </a:r>
          </a:p>
        </p:txBody>
      </p:sp>
      <p:graphicFrame>
        <p:nvGraphicFramePr>
          <p:cNvPr id="6" name="Diagram 5">
            <a:extLst>
              <a:ext uri="{FF2B5EF4-FFF2-40B4-BE49-F238E27FC236}">
                <a16:creationId xmlns:a16="http://schemas.microsoft.com/office/drawing/2014/main" id="{CAE3392B-1FA8-8C5A-A904-1455E1DEA0E5}"/>
              </a:ext>
            </a:extLst>
          </p:cNvPr>
          <p:cNvGraphicFramePr/>
          <p:nvPr/>
        </p:nvGraphicFramePr>
        <p:xfrm>
          <a:off x="2733368" y="1977970"/>
          <a:ext cx="3536335" cy="38114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Rectangle: Rounded Corners 14">
            <a:extLst>
              <a:ext uri="{FF2B5EF4-FFF2-40B4-BE49-F238E27FC236}">
                <a16:creationId xmlns:a16="http://schemas.microsoft.com/office/drawing/2014/main" id="{A315E3F3-51C8-5DC8-2435-15282EADA74D}"/>
              </a:ext>
            </a:extLst>
          </p:cNvPr>
          <p:cNvSpPr/>
          <p:nvPr/>
        </p:nvSpPr>
        <p:spPr>
          <a:xfrm>
            <a:off x="6868037" y="3309008"/>
            <a:ext cx="2723126" cy="114935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rPr>
              <a:t>Wellbeing, choice and control, and quality of life</a:t>
            </a:r>
          </a:p>
        </p:txBody>
      </p:sp>
      <p:sp>
        <p:nvSpPr>
          <p:cNvPr id="16" name="Right Brace 15">
            <a:extLst>
              <a:ext uri="{FF2B5EF4-FFF2-40B4-BE49-F238E27FC236}">
                <a16:creationId xmlns:a16="http://schemas.microsoft.com/office/drawing/2014/main" id="{A8DBAE51-B906-E9F1-F36F-5F8781AEFA6D}"/>
              </a:ext>
            </a:extLst>
          </p:cNvPr>
          <p:cNvSpPr/>
          <p:nvPr/>
        </p:nvSpPr>
        <p:spPr>
          <a:xfrm>
            <a:off x="6269703" y="1977970"/>
            <a:ext cx="477477" cy="381143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4783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CCD15-C2C6-2171-9F21-2E516430C0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A83247-9FB7-6120-5E9A-3DD4D537F00A}"/>
              </a:ext>
            </a:extLst>
          </p:cNvPr>
          <p:cNvSpPr>
            <a:spLocks noGrp="1"/>
          </p:cNvSpPr>
          <p:nvPr>
            <p:ph type="title"/>
          </p:nvPr>
        </p:nvSpPr>
        <p:spPr>
          <a:xfrm>
            <a:off x="838200" y="365125"/>
            <a:ext cx="10515600" cy="1325563"/>
          </a:xfrm>
        </p:spPr>
        <p:txBody>
          <a:bodyPr anchor="ctr">
            <a:normAutofit/>
          </a:bodyPr>
          <a:lstStyle/>
          <a:p>
            <a:r>
              <a:rPr lang="en-AU" dirty="0"/>
              <a:t>What are we learning</a:t>
            </a:r>
          </a:p>
        </p:txBody>
      </p:sp>
      <p:graphicFrame>
        <p:nvGraphicFramePr>
          <p:cNvPr id="5" name="Content Placeholder 2">
            <a:extLst>
              <a:ext uri="{FF2B5EF4-FFF2-40B4-BE49-F238E27FC236}">
                <a16:creationId xmlns:a16="http://schemas.microsoft.com/office/drawing/2014/main" id="{27F42294-26A6-6CAB-8ECA-1834D20997C8}"/>
              </a:ext>
            </a:extLst>
          </p:cNvPr>
          <p:cNvGraphicFramePr>
            <a:graphicFrameLocks noGrp="1"/>
          </p:cNvGraphicFramePr>
          <p:nvPr>
            <p:ph idx="1"/>
          </p:nvPr>
        </p:nvGraphicFramePr>
        <p:xfrm>
          <a:off x="838200" y="1825625"/>
          <a:ext cx="10515600" cy="37757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415646E2-C199-4678-D6A6-A312233A8E04}"/>
              </a:ext>
            </a:extLst>
          </p:cNvPr>
          <p:cNvSpPr txBox="1"/>
          <p:nvPr/>
        </p:nvSpPr>
        <p:spPr>
          <a:xfrm>
            <a:off x="147484" y="6383282"/>
            <a:ext cx="12192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rPr>
              <a:t>Bella</a:t>
            </a:r>
          </a:p>
        </p:txBody>
      </p:sp>
    </p:spTree>
    <p:extLst>
      <p:ext uri="{BB962C8B-B14F-4D97-AF65-F5344CB8AC3E}">
        <p14:creationId xmlns:p14="http://schemas.microsoft.com/office/powerpoint/2010/main" val="36692920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ACD46-BED4-5F48-DD80-7E264D4C507C}"/>
              </a:ext>
            </a:extLst>
          </p:cNvPr>
          <p:cNvSpPr>
            <a:spLocks noGrp="1"/>
          </p:cNvSpPr>
          <p:nvPr>
            <p:ph type="title"/>
          </p:nvPr>
        </p:nvSpPr>
        <p:spPr/>
        <p:txBody>
          <a:bodyPr/>
          <a:lstStyle/>
          <a:p>
            <a:r>
              <a:rPr lang="en-AU" dirty="0"/>
              <a:t>Final recommendations</a:t>
            </a:r>
          </a:p>
        </p:txBody>
      </p:sp>
      <p:sp>
        <p:nvSpPr>
          <p:cNvPr id="7" name="Content Placeholder 6">
            <a:extLst>
              <a:ext uri="{FF2B5EF4-FFF2-40B4-BE49-F238E27FC236}">
                <a16:creationId xmlns:a16="http://schemas.microsoft.com/office/drawing/2014/main" id="{8603F467-3F95-6032-E9F2-E4D1FF699E5A}"/>
              </a:ext>
            </a:extLst>
          </p:cNvPr>
          <p:cNvSpPr>
            <a:spLocks noGrp="1"/>
          </p:cNvSpPr>
          <p:nvPr>
            <p:ph idx="1"/>
          </p:nvPr>
        </p:nvSpPr>
        <p:spPr/>
        <p:txBody>
          <a:bodyPr/>
          <a:lstStyle/>
          <a:p>
            <a:r>
              <a:rPr lang="en-AU" dirty="0"/>
              <a:t>Make research more accessible for people with intellectual disability (e.g. create an Easy Read list of research terms)</a:t>
            </a:r>
          </a:p>
          <a:p>
            <a:r>
              <a:rPr lang="en-AU" dirty="0"/>
              <a:t>The NDIS is changing all the time which impacted on families in our research so we need more evidence and we need to engage with policymakers early and often</a:t>
            </a:r>
          </a:p>
        </p:txBody>
      </p:sp>
      <p:sp>
        <p:nvSpPr>
          <p:cNvPr id="4" name="TextBox 3">
            <a:extLst>
              <a:ext uri="{FF2B5EF4-FFF2-40B4-BE49-F238E27FC236}">
                <a16:creationId xmlns:a16="http://schemas.microsoft.com/office/drawing/2014/main" id="{C96BD2CE-AD89-5BE7-D777-7BC9964DE995}"/>
              </a:ext>
            </a:extLst>
          </p:cNvPr>
          <p:cNvSpPr txBox="1"/>
          <p:nvPr/>
        </p:nvSpPr>
        <p:spPr>
          <a:xfrm>
            <a:off x="147484" y="6383282"/>
            <a:ext cx="12192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rPr>
              <a:t>Bella</a:t>
            </a:r>
          </a:p>
        </p:txBody>
      </p:sp>
    </p:spTree>
    <p:extLst>
      <p:ext uri="{BB962C8B-B14F-4D97-AF65-F5344CB8AC3E}">
        <p14:creationId xmlns:p14="http://schemas.microsoft.com/office/powerpoint/2010/main" val="42616533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58ED3-A6BA-3180-B0A8-8CFCB94B0FB3}"/>
              </a:ext>
            </a:extLst>
          </p:cNvPr>
          <p:cNvSpPr>
            <a:spLocks noGrp="1"/>
          </p:cNvSpPr>
          <p:nvPr>
            <p:ph type="title"/>
          </p:nvPr>
        </p:nvSpPr>
        <p:spPr>
          <a:xfrm>
            <a:off x="838200" y="679757"/>
            <a:ext cx="10515600" cy="1325563"/>
          </a:xfrm>
        </p:spPr>
        <p:txBody>
          <a:bodyPr/>
          <a:lstStyle/>
          <a:p>
            <a:r>
              <a:rPr lang="en-AU" dirty="0"/>
              <a:t>A different approach to disability research</a:t>
            </a:r>
          </a:p>
        </p:txBody>
      </p:sp>
      <p:sp>
        <p:nvSpPr>
          <p:cNvPr id="3" name="Content Placeholder 2">
            <a:extLst>
              <a:ext uri="{FF2B5EF4-FFF2-40B4-BE49-F238E27FC236}">
                <a16:creationId xmlns:a16="http://schemas.microsoft.com/office/drawing/2014/main" id="{C0BE0725-C6D9-6637-C32E-666B1D76A985}"/>
              </a:ext>
            </a:extLst>
          </p:cNvPr>
          <p:cNvSpPr>
            <a:spLocks noGrp="1"/>
          </p:cNvSpPr>
          <p:nvPr>
            <p:ph idx="1"/>
          </p:nvPr>
        </p:nvSpPr>
        <p:spPr>
          <a:xfrm>
            <a:off x="838200" y="1825625"/>
            <a:ext cx="10515600" cy="3981286"/>
          </a:xfrm>
        </p:spPr>
        <p:txBody>
          <a:bodyPr>
            <a:normAutofit fontScale="92500" lnSpcReduction="10000"/>
          </a:bodyPr>
          <a:lstStyle/>
          <a:p>
            <a:pPr marL="0" indent="0">
              <a:buNone/>
            </a:pPr>
            <a:r>
              <a:rPr lang="en-AU" b="1" dirty="0"/>
              <a:t>Common approach</a:t>
            </a:r>
          </a:p>
          <a:p>
            <a:pPr marL="0" indent="0">
              <a:buNone/>
            </a:pPr>
            <a:r>
              <a:rPr lang="en-AU" dirty="0">
                <a:solidFill>
                  <a:schemeClr val="accent1"/>
                </a:solidFill>
              </a:rPr>
              <a:t>Research design</a:t>
            </a:r>
            <a:r>
              <a:rPr lang="en-AU" dirty="0">
                <a:sym typeface="Wingdings" panose="05000000000000000000" pitchFamily="2" charset="2"/>
              </a:rPr>
              <a:t> </a:t>
            </a:r>
            <a:r>
              <a:rPr lang="en-AU" dirty="0">
                <a:solidFill>
                  <a:schemeClr val="accent1"/>
                </a:solidFill>
                <a:sym typeface="Wingdings" panose="05000000000000000000" pitchFamily="2" charset="2"/>
              </a:rPr>
              <a:t>Research proposal</a:t>
            </a:r>
            <a:r>
              <a:rPr lang="en-AU" dirty="0">
                <a:sym typeface="Wingdings" panose="05000000000000000000" pitchFamily="2" charset="2"/>
              </a:rPr>
              <a:t> </a:t>
            </a:r>
            <a:r>
              <a:rPr lang="en-AU" dirty="0">
                <a:solidFill>
                  <a:schemeClr val="accent1"/>
                </a:solidFill>
                <a:sym typeface="Wingdings" panose="05000000000000000000" pitchFamily="2" charset="2"/>
              </a:rPr>
              <a:t>Funding</a:t>
            </a:r>
            <a:r>
              <a:rPr lang="en-AU" dirty="0">
                <a:sym typeface="Wingdings" panose="05000000000000000000" pitchFamily="2" charset="2"/>
              </a:rPr>
              <a:t>  </a:t>
            </a:r>
            <a:r>
              <a:rPr lang="en-AU" b="1" dirty="0">
                <a:solidFill>
                  <a:srgbClr val="7030A0"/>
                </a:solidFill>
                <a:sym typeface="Wingdings" panose="05000000000000000000" pitchFamily="2" charset="2"/>
              </a:rPr>
              <a:t>Codesign</a:t>
            </a:r>
          </a:p>
          <a:p>
            <a:pPr marL="0" indent="0">
              <a:buNone/>
            </a:pPr>
            <a:endParaRPr lang="en-AU" dirty="0">
              <a:sym typeface="Wingdings" panose="05000000000000000000" pitchFamily="2" charset="2"/>
            </a:endParaRPr>
          </a:p>
          <a:p>
            <a:pPr marL="0" indent="0">
              <a:buNone/>
            </a:pPr>
            <a:endParaRPr lang="en-AU" b="1" dirty="0">
              <a:sym typeface="Wingdings" panose="05000000000000000000" pitchFamily="2" charset="2"/>
            </a:endParaRPr>
          </a:p>
          <a:p>
            <a:pPr marL="0" indent="0">
              <a:buNone/>
            </a:pPr>
            <a:r>
              <a:rPr lang="en-AU" b="1" dirty="0">
                <a:sym typeface="Wingdings" panose="05000000000000000000" pitchFamily="2" charset="2"/>
              </a:rPr>
              <a:t>NDRP Seed Funding</a:t>
            </a:r>
          </a:p>
          <a:p>
            <a:pPr marL="0" indent="0">
              <a:buNone/>
            </a:pPr>
            <a:r>
              <a:rPr lang="en-AU" b="1" dirty="0">
                <a:solidFill>
                  <a:srgbClr val="7030A0"/>
                </a:solidFill>
                <a:sym typeface="Wingdings" panose="05000000000000000000" pitchFamily="2" charset="2"/>
              </a:rPr>
              <a:t>Codesign</a:t>
            </a:r>
            <a:r>
              <a:rPr lang="en-AU" dirty="0">
                <a:sym typeface="Wingdings" panose="05000000000000000000" pitchFamily="2" charset="2"/>
              </a:rPr>
              <a:t>  </a:t>
            </a:r>
            <a:r>
              <a:rPr lang="en-AU" dirty="0">
                <a:solidFill>
                  <a:schemeClr val="accent1"/>
                </a:solidFill>
                <a:sym typeface="Wingdings" panose="05000000000000000000" pitchFamily="2" charset="2"/>
              </a:rPr>
              <a:t>Research design</a:t>
            </a:r>
            <a:r>
              <a:rPr lang="en-AU" dirty="0">
                <a:sym typeface="Wingdings" panose="05000000000000000000" pitchFamily="2" charset="2"/>
              </a:rPr>
              <a:t> </a:t>
            </a:r>
            <a:r>
              <a:rPr lang="en-AU" dirty="0">
                <a:solidFill>
                  <a:schemeClr val="accent1"/>
                </a:solidFill>
                <a:sym typeface="Wingdings" panose="05000000000000000000" pitchFamily="2" charset="2"/>
              </a:rPr>
              <a:t>Research proposal</a:t>
            </a:r>
            <a:r>
              <a:rPr lang="en-AU" dirty="0">
                <a:sym typeface="Wingdings" panose="05000000000000000000" pitchFamily="2" charset="2"/>
              </a:rPr>
              <a:t> </a:t>
            </a:r>
            <a:r>
              <a:rPr lang="en-AU" dirty="0">
                <a:solidFill>
                  <a:schemeClr val="accent1"/>
                </a:solidFill>
                <a:sym typeface="Wingdings" panose="05000000000000000000" pitchFamily="2" charset="2"/>
              </a:rPr>
              <a:t>Future research</a:t>
            </a:r>
          </a:p>
          <a:p>
            <a:pPr marL="0" indent="0">
              <a:buNone/>
            </a:pPr>
            <a:endParaRPr lang="en-AU" dirty="0">
              <a:solidFill>
                <a:schemeClr val="accent1"/>
              </a:solidFill>
              <a:sym typeface="Wingdings" panose="05000000000000000000" pitchFamily="2" charset="2"/>
            </a:endParaRPr>
          </a:p>
          <a:p>
            <a:pPr marL="0" indent="0">
              <a:buNone/>
            </a:pPr>
            <a:r>
              <a:rPr lang="en-AU" b="1" dirty="0">
                <a:sym typeface="Wingdings" panose="05000000000000000000" pitchFamily="2" charset="2"/>
              </a:rPr>
              <a:t>NDRP invested in codesign before the research questions and methods were  decided. </a:t>
            </a:r>
            <a:endParaRPr lang="en-AU" b="1" dirty="0"/>
          </a:p>
        </p:txBody>
      </p:sp>
    </p:spTree>
    <p:extLst>
      <p:ext uri="{BB962C8B-B14F-4D97-AF65-F5344CB8AC3E}">
        <p14:creationId xmlns:p14="http://schemas.microsoft.com/office/powerpoint/2010/main" val="32974243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2F061-02FA-DDC7-87DD-1A6815E044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BD3F61-D574-1D87-E4B1-CC6BB27479FB}"/>
              </a:ext>
            </a:extLst>
          </p:cNvPr>
          <p:cNvSpPr>
            <a:spLocks noGrp="1"/>
          </p:cNvSpPr>
          <p:nvPr>
            <p:ph type="title" idx="4294967295"/>
          </p:nvPr>
        </p:nvSpPr>
        <p:spPr>
          <a:xfrm>
            <a:off x="838200" y="200450"/>
            <a:ext cx="10515600" cy="1325563"/>
          </a:xfrm>
        </p:spPr>
        <p:txBody>
          <a:bodyPr/>
          <a:lstStyle/>
          <a:p>
            <a:r>
              <a:rPr lang="en-AU" dirty="0">
                <a:solidFill>
                  <a:srgbClr val="2C3949"/>
                </a:solidFill>
              </a:rPr>
              <a:t>How to engage with our Research Team</a:t>
            </a:r>
          </a:p>
        </p:txBody>
      </p:sp>
      <p:pic>
        <p:nvPicPr>
          <p:cNvPr id="20" name="Picture 19" descr="A person sitting on grass with a dog">
            <a:extLst>
              <a:ext uri="{FF2B5EF4-FFF2-40B4-BE49-F238E27FC236}">
                <a16:creationId xmlns:a16="http://schemas.microsoft.com/office/drawing/2014/main" id="{EF7BAE69-9177-7331-629D-082CE929C5AC}"/>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4769806" y="1883197"/>
            <a:ext cx="7772400" cy="6074649"/>
          </a:xfrm>
          <a:prstGeom prst="rect">
            <a:avLst/>
          </a:prstGeom>
        </p:spPr>
      </p:pic>
      <p:grpSp>
        <p:nvGrpSpPr>
          <p:cNvPr id="6" name="Group 5" descr="Slide 26&#10;Title: How to engage with the NDRP &#10;Decorative icons and text reads:&#10;• Email: info@ndrp.org.au&#10;• Phone: 03 9000 3813&#10;• Subscribe to our newsletter at www.ndrp.org.au for updates&#10;• Follow us on Facebook and LinkedIn&#10;">
            <a:extLst>
              <a:ext uri="{FF2B5EF4-FFF2-40B4-BE49-F238E27FC236}">
                <a16:creationId xmlns:a16="http://schemas.microsoft.com/office/drawing/2014/main" id="{3B722152-FD81-0426-8D50-C8CE493FFB3D}"/>
              </a:ext>
            </a:extLst>
          </p:cNvPr>
          <p:cNvGrpSpPr/>
          <p:nvPr/>
        </p:nvGrpSpPr>
        <p:grpSpPr>
          <a:xfrm>
            <a:off x="934749" y="1265460"/>
            <a:ext cx="6463361" cy="3496932"/>
            <a:chOff x="966139" y="434392"/>
            <a:chExt cx="6463361" cy="3496932"/>
          </a:xfrm>
        </p:grpSpPr>
        <p:sp>
          <p:nvSpPr>
            <p:cNvPr id="27" name="Text Placeholder 2" descr="Email: info@ndrp.org.au&#10;Phone: 03 9000 3813&#10;Subscribe to our newsletter at www.ndrp.org.au for updates&#10;">
              <a:extLst>
                <a:ext uri="{FF2B5EF4-FFF2-40B4-BE49-F238E27FC236}">
                  <a16:creationId xmlns:a16="http://schemas.microsoft.com/office/drawing/2014/main" id="{836609A4-88E8-4515-A2F3-63033D5AE91B}"/>
                </a:ext>
              </a:extLst>
            </p:cNvPr>
            <p:cNvSpPr txBox="1"/>
            <p:nvPr/>
          </p:nvSpPr>
          <p:spPr>
            <a:xfrm>
              <a:off x="1787185" y="434392"/>
              <a:ext cx="5642315" cy="3496932"/>
            </a:xfrm>
            <a:prstGeom prst="rect">
              <a:avLst/>
            </a:prstGeom>
          </p:spPr>
          <p:txBody>
            <a:bodyPr vert="horz" lIns="91440" tIns="45720" rIns="91440" bIns="45720" numCol="1"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2200"/>
                </a:spcBef>
                <a:spcAft>
                  <a:spcPts val="0"/>
                </a:spcAft>
                <a:buClrTx/>
                <a:buSzTx/>
                <a:buFont typeface="Arial" panose="020B0604020202020204" pitchFamily="34" charset="0"/>
                <a:buNone/>
                <a:tabLst/>
                <a:defRPr/>
              </a:pPr>
              <a:r>
                <a:rPr kumimoji="0" lang="en-AU" sz="24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rPr>
                <a:t>Email: </a:t>
              </a:r>
            </a:p>
            <a:p>
              <a:pPr marL="0" marR="0" lvl="0" indent="0" algn="l" defTabSz="914400" rtl="0" eaLnBrk="1" fontAlgn="auto" latinLnBrk="0" hangingPunct="1">
                <a:lnSpc>
                  <a:spcPct val="150000"/>
                </a:lnSpc>
                <a:spcBef>
                  <a:spcPts val="2200"/>
                </a:spcBef>
                <a:spcAft>
                  <a:spcPts val="0"/>
                </a:spcAft>
                <a:buClrTx/>
                <a:buSzTx/>
                <a:buFont typeface="Arial" panose="020B0604020202020204" pitchFamily="34" charset="0"/>
                <a:buNone/>
                <a:tabLst/>
                <a:defRPr/>
              </a:pPr>
              <a:r>
                <a:rPr kumimoji="0" lang="en-AU" sz="24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rPr>
                <a:t>Tess: </a:t>
              </a:r>
              <a:r>
                <a:rPr kumimoji="0" lang="en-AU" sz="24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hlinkClick r:id="rId4"/>
                </a:rPr>
                <a:t>brightt@unimelb.edu.au</a:t>
              </a:r>
              <a:endParaRPr kumimoji="0" lang="en-AU" sz="24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50000"/>
                </a:lnSpc>
                <a:spcBef>
                  <a:spcPts val="2200"/>
                </a:spcBef>
                <a:spcAft>
                  <a:spcPts val="0"/>
                </a:spcAft>
                <a:buClrTx/>
                <a:buSzTx/>
                <a:buFont typeface="Arial" panose="020B0604020202020204" pitchFamily="34" charset="0"/>
                <a:buNone/>
                <a:tabLst/>
                <a:defRPr/>
              </a:pPr>
              <a:endParaRPr kumimoji="0" lang="en-AU" sz="24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10000"/>
                </a:lnSpc>
                <a:spcBef>
                  <a:spcPts val="2200"/>
                </a:spcBef>
                <a:spcAft>
                  <a:spcPts val="0"/>
                </a:spcAft>
                <a:buClrTx/>
                <a:buSzTx/>
                <a:buFont typeface="Arial" panose="020B0604020202020204" pitchFamily="34" charset="0"/>
                <a:buNone/>
                <a:tabLst/>
                <a:defRPr/>
              </a:pPr>
              <a:endParaRPr kumimoji="0" lang="en-AU" sz="24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F69F66A6-6A2F-5D11-CC68-D8D81EF6111A}"/>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966139" y="434392"/>
              <a:ext cx="595935" cy="617737"/>
            </a:xfrm>
            <a:prstGeom prst="rect">
              <a:avLst/>
            </a:prstGeom>
          </p:spPr>
        </p:pic>
      </p:grpSp>
    </p:spTree>
    <p:extLst>
      <p:ext uri="{BB962C8B-B14F-4D97-AF65-F5344CB8AC3E}">
        <p14:creationId xmlns:p14="http://schemas.microsoft.com/office/powerpoint/2010/main" val="1218942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25FBB-556E-6148-3ECD-CC53C93879CF}"/>
            </a:ext>
          </a:extLst>
        </p:cNvPr>
        <p:cNvGrpSpPr/>
        <p:nvPr/>
      </p:nvGrpSpPr>
      <p:grpSpPr>
        <a:xfrm>
          <a:off x="0" y="0"/>
          <a:ext cx="0" cy="0"/>
          <a:chOff x="0" y="0"/>
          <a:chExt cx="0" cy="0"/>
        </a:xfrm>
      </p:grpSpPr>
      <p:pic>
        <p:nvPicPr>
          <p:cNvPr id="4" name="Picture 3" descr="A colorful lines on a white background">
            <a:extLst>
              <a:ext uri="{FF2B5EF4-FFF2-40B4-BE49-F238E27FC236}">
                <a16:creationId xmlns:a16="http://schemas.microsoft.com/office/drawing/2014/main" id="{2D258277-E309-051A-258D-62FA5F40AEEF}"/>
              </a:ext>
            </a:extLst>
          </p:cNvPr>
          <p:cNvPicPr>
            <a:picLocks noChangeAspect="1"/>
          </p:cNvPicPr>
          <p:nvPr/>
        </p:nvPicPr>
        <p:blipFill>
          <a:blip r:embed="rId3"/>
          <a:stretch>
            <a:fillRect/>
          </a:stretch>
        </p:blipFill>
        <p:spPr>
          <a:xfrm>
            <a:off x="0" y="0"/>
            <a:ext cx="12192000" cy="6858000"/>
          </a:xfrm>
          <a:prstGeom prst="rect">
            <a:avLst/>
          </a:prstGeom>
        </p:spPr>
      </p:pic>
      <p:sp>
        <p:nvSpPr>
          <p:cNvPr id="2" name="Picture Placeholder 1">
            <a:extLst>
              <a:ext uri="{FF2B5EF4-FFF2-40B4-BE49-F238E27FC236}">
                <a16:creationId xmlns:a16="http://schemas.microsoft.com/office/drawing/2014/main" id="{0D3FD6C8-040B-03EB-BF20-99166F782EAF}"/>
              </a:ext>
            </a:extLst>
          </p:cNvPr>
          <p:cNvSpPr>
            <a:spLocks noGrp="1"/>
          </p:cNvSpPr>
          <p:nvPr>
            <p:ph type="title" idx="4294967295"/>
          </p:nvPr>
        </p:nvSpPr>
        <p:spPr>
          <a:xfrm>
            <a:off x="914400" y="1285875"/>
            <a:ext cx="10515600" cy="13144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lvl="0">
              <a:spcBef>
                <a:spcPts val="1000"/>
              </a:spcBef>
              <a:defRPr/>
            </a:pPr>
            <a:r>
              <a:rPr lang="en-US" sz="5400" b="1" kern="100" dirty="0">
                <a:solidFill>
                  <a:srgbClr val="C04693"/>
                </a:solidFill>
                <a:latin typeface="Atkinson Hyperlegible" pitchFamily="2" charset="0"/>
                <a:cs typeface="Calibri" panose="020F0502020204030204" pitchFamily="34" charset="0"/>
              </a:rPr>
              <a:t>Team Showcase 1</a:t>
            </a:r>
            <a:br>
              <a:rPr lang="en-US" sz="5400" b="1" kern="100" dirty="0">
                <a:solidFill>
                  <a:srgbClr val="C04693"/>
                </a:solidFill>
                <a:latin typeface="Atkinson Hyperlegible" pitchFamily="2" charset="0"/>
                <a:cs typeface="Calibri" panose="020F0502020204030204" pitchFamily="34" charset="0"/>
              </a:rPr>
            </a:br>
            <a:r>
              <a:rPr kumimoji="0" lang="en-US" sz="5400" b="1"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Zoom Room 2</a:t>
            </a:r>
            <a:endParaRPr kumimoji="0" lang="en-AU" sz="540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endParaRPr>
          </a:p>
        </p:txBody>
      </p:sp>
    </p:spTree>
    <p:extLst>
      <p:ext uri="{BB962C8B-B14F-4D97-AF65-F5344CB8AC3E}">
        <p14:creationId xmlns:p14="http://schemas.microsoft.com/office/powerpoint/2010/main" val="32828917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5D801-1B59-67DA-9478-29B17B81CF27}"/>
              </a:ext>
            </a:extLst>
          </p:cNvPr>
          <p:cNvSpPr>
            <a:spLocks noGrp="1"/>
          </p:cNvSpPr>
          <p:nvPr>
            <p:ph type="ctrTitle"/>
          </p:nvPr>
        </p:nvSpPr>
        <p:spPr/>
        <p:txBody>
          <a:bodyPr>
            <a:noAutofit/>
          </a:bodyPr>
          <a:lstStyle/>
          <a:p>
            <a:r>
              <a:rPr lang="en-AU" sz="3600">
                <a:ea typeface="+mj-lt"/>
                <a:cs typeface="+mj-lt"/>
              </a:rPr>
              <a:t>Developing strengths-based and pleasure-centred understandings of sexual safety for neurodivergent women, trans and gender-diverse people in Victoria: a co-design project</a:t>
            </a:r>
            <a:endParaRPr lang="en-AU" sz="3600"/>
          </a:p>
        </p:txBody>
      </p:sp>
      <p:sp>
        <p:nvSpPr>
          <p:cNvPr id="3" name="Subtitle 2">
            <a:extLst>
              <a:ext uri="{FF2B5EF4-FFF2-40B4-BE49-F238E27FC236}">
                <a16:creationId xmlns:a16="http://schemas.microsoft.com/office/drawing/2014/main" id="{5C84A3E1-CA9C-A68C-598E-D7FA46AD42A6}"/>
              </a:ext>
            </a:extLst>
          </p:cNvPr>
          <p:cNvSpPr>
            <a:spLocks noGrp="1"/>
          </p:cNvSpPr>
          <p:nvPr>
            <p:ph type="subTitle" idx="1"/>
          </p:nvPr>
        </p:nvSpPr>
        <p:spPr/>
        <p:txBody>
          <a:bodyPr>
            <a:noAutofit/>
          </a:bodyPr>
          <a:lstStyle/>
          <a:p>
            <a:pPr>
              <a:spcBef>
                <a:spcPts val="0"/>
              </a:spcBef>
            </a:pPr>
            <a:r>
              <a:rPr lang="en-US" sz="1050" b="1" dirty="0">
                <a:latin typeface="+mj-lt"/>
              </a:rPr>
              <a:t>Australian Research Centre in Sex, Health and Society, La Trobe University: </a:t>
            </a:r>
            <a:r>
              <a:rPr lang="en-US" sz="1000" dirty="0">
                <a:latin typeface="+mj-lt"/>
              </a:rPr>
              <a:t>Sophie Hindes; Lily Moor; Natalie Amos; Adam Bourne; Jax Brown; Sarah Vrankovich;</a:t>
            </a:r>
            <a:r>
              <a:rPr lang="en-US" sz="1100" dirty="0">
                <a:latin typeface="+mj-lt"/>
              </a:rPr>
              <a:t> </a:t>
            </a:r>
            <a:r>
              <a:rPr lang="en-US" sz="1000" dirty="0">
                <a:latin typeface="+mj-lt"/>
              </a:rPr>
              <a:t>Lukas Burgess; Emma Jago; Zoe Simmons </a:t>
            </a:r>
          </a:p>
          <a:p>
            <a:pPr>
              <a:spcBef>
                <a:spcPts val="0"/>
              </a:spcBef>
            </a:pPr>
            <a:r>
              <a:rPr lang="en-US" sz="1100" b="1" dirty="0">
                <a:latin typeface="+mj-lt"/>
              </a:rPr>
              <a:t>Women with Disabilities Victoria: </a:t>
            </a:r>
            <a:r>
              <a:rPr lang="en-US" sz="1000" dirty="0">
                <a:latin typeface="+mj-lt"/>
              </a:rPr>
              <a:t>Lena Molnar; Melissa Jolley; Brigid Evans</a:t>
            </a:r>
          </a:p>
          <a:p>
            <a:pPr>
              <a:spcBef>
                <a:spcPts val="0"/>
              </a:spcBef>
            </a:pPr>
            <a:r>
              <a:rPr lang="en-US" sz="1100" b="1" dirty="0">
                <a:latin typeface="+mj-lt"/>
              </a:rPr>
              <a:t>Olga Tennison Autism Research Centre, La Trobe University: </a:t>
            </a:r>
            <a:r>
              <a:rPr lang="en-US" sz="1000" dirty="0">
                <a:latin typeface="+mj-lt"/>
              </a:rPr>
              <a:t>Jacquiline den Houting </a:t>
            </a:r>
          </a:p>
          <a:p>
            <a:pPr>
              <a:spcBef>
                <a:spcPts val="0"/>
              </a:spcBef>
            </a:pPr>
            <a:r>
              <a:rPr lang="en-US" sz="1100" b="1" dirty="0">
                <a:latin typeface="+mj-lt"/>
              </a:rPr>
              <a:t>La Trobe’s Reducing Gender-Based Violence Research Group: </a:t>
            </a:r>
            <a:r>
              <a:rPr lang="en-US" sz="1000" dirty="0">
                <a:latin typeface="+mj-lt"/>
              </a:rPr>
              <a:t>Jessica Ison; Sarah Vrankovich</a:t>
            </a:r>
          </a:p>
        </p:txBody>
      </p:sp>
    </p:spTree>
    <p:extLst>
      <p:ext uri="{BB962C8B-B14F-4D97-AF65-F5344CB8AC3E}">
        <p14:creationId xmlns:p14="http://schemas.microsoft.com/office/powerpoint/2010/main" val="35601123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58ED3-A6BA-3180-B0A8-8CFCB94B0FB3}"/>
              </a:ext>
            </a:extLst>
          </p:cNvPr>
          <p:cNvSpPr>
            <a:spLocks noGrp="1"/>
          </p:cNvSpPr>
          <p:nvPr>
            <p:ph type="title"/>
          </p:nvPr>
        </p:nvSpPr>
        <p:spPr/>
        <p:txBody>
          <a:bodyPr/>
          <a:lstStyle/>
          <a:p>
            <a:r>
              <a:rPr lang="en-AU"/>
              <a:t>The challenge</a:t>
            </a:r>
          </a:p>
        </p:txBody>
      </p:sp>
      <p:sp>
        <p:nvSpPr>
          <p:cNvPr id="3" name="Content Placeholder 2">
            <a:extLst>
              <a:ext uri="{FF2B5EF4-FFF2-40B4-BE49-F238E27FC236}">
                <a16:creationId xmlns:a16="http://schemas.microsoft.com/office/drawing/2014/main" id="{C0BE0725-C6D9-6637-C32E-666B1D76A985}"/>
              </a:ext>
            </a:extLst>
          </p:cNvPr>
          <p:cNvSpPr>
            <a:spLocks noGrp="1"/>
          </p:cNvSpPr>
          <p:nvPr>
            <p:ph sz="half" idx="1"/>
          </p:nvPr>
        </p:nvSpPr>
        <p:spPr/>
        <p:txBody>
          <a:bodyPr>
            <a:normAutofit/>
          </a:bodyPr>
          <a:lstStyle/>
          <a:p>
            <a:pPr>
              <a:spcAft>
                <a:spcPts val="600"/>
              </a:spcAft>
            </a:pPr>
            <a:r>
              <a:rPr lang="en-AU" b="1"/>
              <a:t>How to support the discussion of sensitive topics relating to sexual safety, violence prevention, disability, and marginalisation.</a:t>
            </a:r>
            <a:endParaRPr lang="en-US">
              <a:ea typeface="+mn-lt"/>
              <a:cs typeface="+mn-lt"/>
            </a:endParaRPr>
          </a:p>
          <a:p>
            <a:pPr marL="0" indent="0">
              <a:spcAft>
                <a:spcPts val="600"/>
              </a:spcAft>
              <a:buNone/>
            </a:pPr>
            <a:endParaRPr lang="en-AU" b="1"/>
          </a:p>
          <a:p>
            <a:pPr>
              <a:spcAft>
                <a:spcPts val="600"/>
              </a:spcAft>
            </a:pPr>
            <a:endParaRPr lang="en-US"/>
          </a:p>
        </p:txBody>
      </p:sp>
      <p:pic>
        <p:nvPicPr>
          <p:cNvPr id="7" name="Content Placeholder 6" descr="A collage of a group of people&#10;&#10;AI-generated content may be incorrect.">
            <a:extLst>
              <a:ext uri="{FF2B5EF4-FFF2-40B4-BE49-F238E27FC236}">
                <a16:creationId xmlns:a16="http://schemas.microsoft.com/office/drawing/2014/main" id="{717BF3F0-AA95-D349-3CDB-D19497DF67E5}"/>
              </a:ext>
            </a:extLst>
          </p:cNvPr>
          <p:cNvPicPr>
            <a:picLocks noGrp="1" noChangeAspect="1"/>
          </p:cNvPicPr>
          <p:nvPr>
            <p:ph sz="half" idx="2"/>
          </p:nvPr>
        </p:nvPicPr>
        <p:blipFill>
          <a:blip r:embed="rId3"/>
          <a:stretch>
            <a:fillRect/>
          </a:stretch>
        </p:blipFill>
        <p:spPr>
          <a:xfrm>
            <a:off x="6451930" y="1825625"/>
            <a:ext cx="4622139" cy="3621088"/>
          </a:xfrm>
          <a:prstGeom prst="rect">
            <a:avLst/>
          </a:prstGeom>
        </p:spPr>
      </p:pic>
    </p:spTree>
    <p:extLst>
      <p:ext uri="{BB962C8B-B14F-4D97-AF65-F5344CB8AC3E}">
        <p14:creationId xmlns:p14="http://schemas.microsoft.com/office/powerpoint/2010/main" val="7711466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6D20C-989B-2F27-8EFC-EFBF104A9955}"/>
              </a:ext>
            </a:extLst>
          </p:cNvPr>
          <p:cNvSpPr>
            <a:spLocks noGrp="1"/>
          </p:cNvSpPr>
          <p:nvPr>
            <p:ph type="title"/>
          </p:nvPr>
        </p:nvSpPr>
        <p:spPr/>
        <p:txBody>
          <a:bodyPr/>
          <a:lstStyle/>
          <a:p>
            <a:r>
              <a:rPr lang="en-AU"/>
              <a:t>What we did: 7 co-design meetings </a:t>
            </a:r>
          </a:p>
        </p:txBody>
      </p:sp>
      <p:sp>
        <p:nvSpPr>
          <p:cNvPr id="3" name="Content Placeholder 2">
            <a:extLst>
              <a:ext uri="{FF2B5EF4-FFF2-40B4-BE49-F238E27FC236}">
                <a16:creationId xmlns:a16="http://schemas.microsoft.com/office/drawing/2014/main" id="{27816C68-3707-AB4D-896E-63440DAF5148}"/>
              </a:ext>
            </a:extLst>
          </p:cNvPr>
          <p:cNvSpPr>
            <a:spLocks noGrp="1"/>
          </p:cNvSpPr>
          <p:nvPr>
            <p:ph idx="1"/>
          </p:nvPr>
        </p:nvSpPr>
        <p:spPr/>
        <p:txBody>
          <a:bodyPr vert="horz" lIns="91440" tIns="45720" rIns="91440" bIns="45720" rtlCol="0" anchor="t">
            <a:normAutofit/>
          </a:bodyPr>
          <a:lstStyle/>
          <a:p>
            <a:r>
              <a:rPr lang="en-AU"/>
              <a:t>We ran 7 co-design meetings across October 2025 to March 2026. </a:t>
            </a:r>
          </a:p>
          <a:p>
            <a:pPr lvl="1">
              <a:spcAft>
                <a:spcPts val="600"/>
              </a:spcAft>
            </a:pPr>
            <a:r>
              <a:rPr lang="en-AU" b="1"/>
              <a:t>Accessibility and inclusion were core design principles rather than adjustments</a:t>
            </a:r>
          </a:p>
          <a:p>
            <a:pPr lvl="1">
              <a:spcAft>
                <a:spcPts val="600"/>
              </a:spcAft>
            </a:pPr>
            <a:r>
              <a:rPr lang="en-US" b="1">
                <a:ea typeface="+mn-lt"/>
                <a:cs typeface="+mn-lt"/>
              </a:rPr>
              <a:t>Proactively addressed power dynamics and confidence barriers</a:t>
            </a:r>
            <a:r>
              <a:rPr lang="en-US">
                <a:ea typeface="+mn-lt"/>
                <a:cs typeface="+mn-lt"/>
              </a:rPr>
              <a:t>, including “imposter syndrome” </a:t>
            </a:r>
          </a:p>
          <a:p>
            <a:pPr lvl="1">
              <a:spcAft>
                <a:spcPts val="600"/>
              </a:spcAft>
            </a:pPr>
            <a:r>
              <a:rPr lang="en-AU" b="1"/>
              <a:t>Lived experience was represented across all levels of the team, </a:t>
            </a:r>
            <a:r>
              <a:rPr lang="en-AU"/>
              <a:t>shaping meetings through regular check-ins and reflections.</a:t>
            </a:r>
          </a:p>
          <a:p>
            <a:pPr lvl="1">
              <a:spcAft>
                <a:spcPts val="600"/>
              </a:spcAft>
            </a:pPr>
            <a:endParaRPr lang="en-AU" b="1"/>
          </a:p>
          <a:p>
            <a:pPr lvl="1"/>
            <a:endParaRPr lang="en-AU">
              <a:ea typeface="Calibri"/>
              <a:cs typeface="Calibri"/>
            </a:endParaRPr>
          </a:p>
          <a:p>
            <a:pPr lvl="1"/>
            <a:endParaRPr lang="en-AU"/>
          </a:p>
          <a:p>
            <a:pPr lvl="1"/>
            <a:endParaRPr lang="en-AU"/>
          </a:p>
          <a:p>
            <a:endParaRPr lang="en-AU" b="1"/>
          </a:p>
          <a:p>
            <a:endParaRPr lang="en-AU"/>
          </a:p>
          <a:p>
            <a:pPr lvl="0"/>
            <a:endParaRPr lang="en-AU"/>
          </a:p>
          <a:p>
            <a:endParaRPr lang="en-AU"/>
          </a:p>
        </p:txBody>
      </p:sp>
    </p:spTree>
    <p:extLst>
      <p:ext uri="{BB962C8B-B14F-4D97-AF65-F5344CB8AC3E}">
        <p14:creationId xmlns:p14="http://schemas.microsoft.com/office/powerpoint/2010/main" val="231308410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CCD15-C2C6-2171-9F21-2E516430C0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A83247-9FB7-6120-5E9A-3DD4D537F00A}"/>
              </a:ext>
            </a:extLst>
          </p:cNvPr>
          <p:cNvSpPr>
            <a:spLocks noGrp="1"/>
          </p:cNvSpPr>
          <p:nvPr>
            <p:ph type="title"/>
          </p:nvPr>
        </p:nvSpPr>
        <p:spPr/>
        <p:txBody>
          <a:bodyPr/>
          <a:lstStyle/>
          <a:p>
            <a:r>
              <a:rPr lang="en-AU" b="1"/>
              <a:t>What are we learning</a:t>
            </a:r>
            <a:endParaRPr lang="en-AU" b="1">
              <a:ea typeface="Calibri Light"/>
              <a:cs typeface="Calibri Light"/>
            </a:endParaRPr>
          </a:p>
        </p:txBody>
      </p:sp>
      <p:sp>
        <p:nvSpPr>
          <p:cNvPr id="3" name="Content Placeholder 2">
            <a:extLst>
              <a:ext uri="{FF2B5EF4-FFF2-40B4-BE49-F238E27FC236}">
                <a16:creationId xmlns:a16="http://schemas.microsoft.com/office/drawing/2014/main" id="{CE7A1DDF-78D5-5BE5-6169-4D39EEEB9C98}"/>
              </a:ext>
            </a:extLst>
          </p:cNvPr>
          <p:cNvSpPr>
            <a:spLocks noGrp="1"/>
          </p:cNvSpPr>
          <p:nvPr>
            <p:ph idx="1"/>
          </p:nvPr>
        </p:nvSpPr>
        <p:spPr/>
        <p:txBody>
          <a:bodyPr vert="horz" lIns="91440" tIns="45720" rIns="91440" bIns="45720" rtlCol="0" anchor="t">
            <a:normAutofit fontScale="92500" lnSpcReduction="20000"/>
          </a:bodyPr>
          <a:lstStyle/>
          <a:p>
            <a:pPr marL="0" indent="0">
              <a:buNone/>
            </a:pPr>
            <a:r>
              <a:rPr lang="en-AU" b="1"/>
              <a:t>Lived experience insights helped improve accessibility and participation </a:t>
            </a:r>
            <a:r>
              <a:rPr lang="en-AU"/>
              <a:t>by introducing:</a:t>
            </a:r>
            <a:endParaRPr lang="en-US"/>
          </a:p>
          <a:p>
            <a:pPr lvl="1"/>
            <a:r>
              <a:rPr lang="en-AU"/>
              <a:t>Flexible ways to participate (online, cameras on/off, speaking, chat, regular scheduled breaks,  clear written communication, opportunities to step away)</a:t>
            </a:r>
            <a:endParaRPr lang="en-AU">
              <a:ea typeface="Calibri"/>
              <a:cs typeface="Calibri"/>
            </a:endParaRPr>
          </a:p>
          <a:p>
            <a:pPr lvl="1"/>
            <a:r>
              <a:rPr lang="en-AU">
                <a:ea typeface="Calibri"/>
                <a:cs typeface="Calibri"/>
              </a:rPr>
              <a:t>Disability-led facilitation</a:t>
            </a:r>
            <a:endParaRPr lang="en-US">
              <a:ea typeface="Calibri"/>
              <a:cs typeface="Calibri"/>
            </a:endParaRPr>
          </a:p>
          <a:p>
            <a:pPr marL="457200" lvl="1" indent="0">
              <a:buNone/>
            </a:pPr>
            <a:endParaRPr lang="en-AU">
              <a:ea typeface="Calibri"/>
              <a:cs typeface="Calibri"/>
            </a:endParaRPr>
          </a:p>
          <a:p>
            <a:pPr marL="0" indent="0">
              <a:buNone/>
            </a:pPr>
            <a:r>
              <a:rPr lang="en-AU" b="1"/>
              <a:t>Power-sharing was built into the meetings</a:t>
            </a:r>
          </a:p>
          <a:p>
            <a:pPr lvl="1"/>
            <a:r>
              <a:rPr lang="en-AU"/>
              <a:t>Graded consensus decision-making </a:t>
            </a:r>
          </a:p>
          <a:p>
            <a:pPr lvl="1"/>
            <a:r>
              <a:rPr lang="en-AU">
                <a:ea typeface="Calibri"/>
                <a:cs typeface="Calibri"/>
              </a:rPr>
              <a:t>Permission to be inarticulate and appear as you are and openness to personal anecdotes</a:t>
            </a:r>
            <a:endParaRPr lang="en-AU"/>
          </a:p>
          <a:p>
            <a:pPr lvl="1"/>
            <a:r>
              <a:rPr lang="en-AU"/>
              <a:t>Employing lived experience researchers as paid members of the research team, rather than external advisors</a:t>
            </a:r>
          </a:p>
        </p:txBody>
      </p:sp>
    </p:spTree>
    <p:extLst>
      <p:ext uri="{BB962C8B-B14F-4D97-AF65-F5344CB8AC3E}">
        <p14:creationId xmlns:p14="http://schemas.microsoft.com/office/powerpoint/2010/main" val="3638241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8D9D5-793B-2645-0A06-C6A18AAFD0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3C9824-7C1C-1D35-2C90-53BF39C0CAD2}"/>
              </a:ext>
            </a:extLst>
          </p:cNvPr>
          <p:cNvSpPr>
            <a:spLocks noGrp="1"/>
          </p:cNvSpPr>
          <p:nvPr>
            <p:ph type="title"/>
          </p:nvPr>
        </p:nvSpPr>
        <p:spPr/>
        <p:txBody>
          <a:bodyPr/>
          <a:lstStyle/>
          <a:p>
            <a:r>
              <a:rPr lang="en-AU"/>
              <a:t>What helped</a:t>
            </a:r>
          </a:p>
        </p:txBody>
      </p:sp>
      <p:sp>
        <p:nvSpPr>
          <p:cNvPr id="3" name="Content Placeholder 2">
            <a:extLst>
              <a:ext uri="{FF2B5EF4-FFF2-40B4-BE49-F238E27FC236}">
                <a16:creationId xmlns:a16="http://schemas.microsoft.com/office/drawing/2014/main" id="{84B1A131-4193-10F1-B4DC-C52170E9ED17}"/>
              </a:ext>
            </a:extLst>
          </p:cNvPr>
          <p:cNvSpPr>
            <a:spLocks noGrp="1"/>
          </p:cNvSpPr>
          <p:nvPr>
            <p:ph idx="1"/>
          </p:nvPr>
        </p:nvSpPr>
        <p:spPr/>
        <p:txBody>
          <a:bodyPr vert="horz" lIns="91440" tIns="45720" rIns="91440" bIns="45720" rtlCol="0" anchor="t">
            <a:normAutofit/>
          </a:bodyPr>
          <a:lstStyle/>
          <a:p>
            <a:r>
              <a:rPr lang="en-AU">
                <a:ea typeface="Calibri"/>
                <a:cs typeface="Calibri"/>
              </a:rPr>
              <a:t>Embedded lived experience across project and care and concern for well-being of team above all</a:t>
            </a:r>
            <a:endParaRPr lang="en-US"/>
          </a:p>
          <a:p>
            <a:r>
              <a:rPr lang="en-AU">
                <a:ea typeface="Calibri"/>
                <a:cs typeface="Calibri"/>
              </a:rPr>
              <a:t>Clarity about neurodivergent vs neurotypical communication and expectations</a:t>
            </a:r>
          </a:p>
          <a:p>
            <a:r>
              <a:rPr lang="en-AU">
                <a:ea typeface="Calibri"/>
                <a:cs typeface="Calibri"/>
              </a:rPr>
              <a:t>Imposter syndrome impacts us all</a:t>
            </a:r>
          </a:p>
          <a:p>
            <a:r>
              <a:rPr lang="en-AU">
                <a:ea typeface="Calibri"/>
                <a:cs typeface="Calibri"/>
              </a:rPr>
              <a:t>Accessibility and genuine inclusion is paramount</a:t>
            </a:r>
          </a:p>
          <a:p>
            <a:r>
              <a:rPr lang="en-AU">
                <a:ea typeface="Calibri"/>
                <a:cs typeface="Calibri"/>
              </a:rPr>
              <a:t>Pizza days = </a:t>
            </a:r>
          </a:p>
          <a:p>
            <a:endParaRPr lang="en-US"/>
          </a:p>
          <a:p>
            <a:pPr marL="0" indent="0">
              <a:buNone/>
            </a:pPr>
            <a:endParaRPr lang="en-US">
              <a:ea typeface="Calibri" panose="020F0502020204030204"/>
              <a:cs typeface="Calibri" panose="020F0502020204030204"/>
            </a:endParaRPr>
          </a:p>
        </p:txBody>
      </p:sp>
      <p:sp>
        <p:nvSpPr>
          <p:cNvPr id="4" name="Heart 3">
            <a:extLst>
              <a:ext uri="{FF2B5EF4-FFF2-40B4-BE49-F238E27FC236}">
                <a16:creationId xmlns:a16="http://schemas.microsoft.com/office/drawing/2014/main" id="{C3D63102-5EA9-9855-9BCE-DFE77008EE87}"/>
              </a:ext>
            </a:extLst>
          </p:cNvPr>
          <p:cNvSpPr/>
          <p:nvPr/>
        </p:nvSpPr>
        <p:spPr>
          <a:xfrm>
            <a:off x="3050442" y="4668877"/>
            <a:ext cx="412750" cy="391583"/>
          </a:xfrm>
          <a:prstGeom prst="hear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66310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ACD46-BED4-5F48-DD80-7E264D4C507C}"/>
              </a:ext>
            </a:extLst>
          </p:cNvPr>
          <p:cNvSpPr>
            <a:spLocks noGrp="1"/>
          </p:cNvSpPr>
          <p:nvPr>
            <p:ph type="title"/>
          </p:nvPr>
        </p:nvSpPr>
        <p:spPr/>
        <p:txBody>
          <a:bodyPr/>
          <a:lstStyle/>
          <a:p>
            <a:r>
              <a:rPr lang="en-AU"/>
              <a:t>Final lessons</a:t>
            </a:r>
          </a:p>
        </p:txBody>
      </p:sp>
      <p:sp>
        <p:nvSpPr>
          <p:cNvPr id="7" name="Content Placeholder 6">
            <a:extLst>
              <a:ext uri="{FF2B5EF4-FFF2-40B4-BE49-F238E27FC236}">
                <a16:creationId xmlns:a16="http://schemas.microsoft.com/office/drawing/2014/main" id="{8603F467-3F95-6032-E9F2-E4D1FF699E5A}"/>
              </a:ext>
            </a:extLst>
          </p:cNvPr>
          <p:cNvSpPr>
            <a:spLocks noGrp="1"/>
          </p:cNvSpPr>
          <p:nvPr>
            <p:ph idx="1"/>
          </p:nvPr>
        </p:nvSpPr>
        <p:spPr/>
        <p:txBody>
          <a:bodyPr vert="horz" lIns="91440" tIns="45720" rIns="91440" bIns="45720" rtlCol="0" anchor="t">
            <a:normAutofit/>
          </a:bodyPr>
          <a:lstStyle/>
          <a:p>
            <a:r>
              <a:rPr lang="en-AU">
                <a:ea typeface="Calibri"/>
                <a:cs typeface="Calibri"/>
              </a:rPr>
              <a:t>Lived experience and co-design are more than just nice things to have: it shaped the project and our experiences</a:t>
            </a:r>
          </a:p>
          <a:p>
            <a:r>
              <a:rPr lang="en-AU">
                <a:ea typeface="Calibri"/>
                <a:cs typeface="Calibri"/>
              </a:rPr>
              <a:t>Everyone comes from different backgrounds, and everyone has something to add (even if they don't feel like it: none of us are imposters!)</a:t>
            </a:r>
          </a:p>
          <a:p>
            <a:r>
              <a:rPr lang="en-AU">
                <a:ea typeface="Calibri"/>
                <a:cs typeface="Calibri"/>
              </a:rPr>
              <a:t>We need to create psychological safe spaces </a:t>
            </a:r>
          </a:p>
          <a:p>
            <a:r>
              <a:rPr lang="en-AU">
                <a:ea typeface="Calibri"/>
                <a:cs typeface="Calibri"/>
              </a:rPr>
              <a:t>"Nothing about us without us" can't just be tokenistic</a:t>
            </a:r>
          </a:p>
        </p:txBody>
      </p:sp>
    </p:spTree>
    <p:extLst>
      <p:ext uri="{BB962C8B-B14F-4D97-AF65-F5344CB8AC3E}">
        <p14:creationId xmlns:p14="http://schemas.microsoft.com/office/powerpoint/2010/main" val="5778501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E1C30-E767-5CDA-5C27-DAA6A103A4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2E1903-1DFA-A34D-6B9C-61D258D489BB}"/>
              </a:ext>
            </a:extLst>
          </p:cNvPr>
          <p:cNvSpPr>
            <a:spLocks noGrp="1"/>
          </p:cNvSpPr>
          <p:nvPr>
            <p:ph type="ctrTitle"/>
          </p:nvPr>
        </p:nvSpPr>
        <p:spPr>
          <a:xfrm>
            <a:off x="548027" y="726587"/>
            <a:ext cx="8624046" cy="2387600"/>
          </a:xfrm>
        </p:spPr>
        <p:txBody>
          <a:bodyPr>
            <a:normAutofit fontScale="90000"/>
          </a:bodyPr>
          <a:lstStyle/>
          <a:p>
            <a:r>
              <a:rPr lang="en-US" dirty="0"/>
              <a:t>Exploring the mobility safety concerns of Australians with deafblindness</a:t>
            </a:r>
            <a:endParaRPr lang="en-AU" dirty="0"/>
          </a:p>
        </p:txBody>
      </p:sp>
      <p:sp>
        <p:nvSpPr>
          <p:cNvPr id="6" name="Title 1">
            <a:extLst>
              <a:ext uri="{FF2B5EF4-FFF2-40B4-BE49-F238E27FC236}">
                <a16:creationId xmlns:a16="http://schemas.microsoft.com/office/drawing/2014/main" id="{6BA4E422-8A7D-DB6F-0D8A-72304F7EB538}"/>
              </a:ext>
            </a:extLst>
          </p:cNvPr>
          <p:cNvSpPr txBox="1">
            <a:spLocks/>
          </p:cNvSpPr>
          <p:nvPr/>
        </p:nvSpPr>
        <p:spPr>
          <a:xfrm>
            <a:off x="776627" y="3005903"/>
            <a:ext cx="11023640" cy="2387600"/>
          </a:xfrm>
          <a:prstGeom prst="rect">
            <a:avLst/>
          </a:prstGeom>
          <a:noFill/>
          <a:ln>
            <a:noFill/>
          </a:ln>
        </p:spPr>
        <p:txBody>
          <a:bodyPr vert="horz" lIns="180000" tIns="180000" rIns="180000" bIns="180000" rtlCol="0" anchor="ctr" anchorCtr="0">
            <a:normAutofit fontScale="60000" lnSpcReduction="20000"/>
          </a:bodyPr>
          <a:lstStyle>
            <a:lvl1pPr algn="l" defTabSz="914400" rtl="0" eaLnBrk="1" latinLnBrk="0" hangingPunct="1">
              <a:lnSpc>
                <a:spcPct val="90000"/>
              </a:lnSpc>
              <a:spcBef>
                <a:spcPct val="0"/>
              </a:spcBef>
              <a:buNone/>
              <a:defRPr sz="6000" kern="1200">
                <a:solidFill>
                  <a:srgbClr val="2C3949"/>
                </a:solidFill>
                <a:latin typeface="+mj-lt"/>
                <a:ea typeface="+mj-ea"/>
                <a:cs typeface="+mj-cs"/>
              </a:defRPr>
            </a:lvl1pPr>
          </a:lstStyle>
          <a:p>
            <a:br>
              <a:rPr lang="en-AU" dirty="0"/>
            </a:br>
            <a:br>
              <a:rPr lang="en-AU" sz="4400" dirty="0"/>
            </a:br>
            <a:r>
              <a:rPr lang="en-AU" dirty="0"/>
              <a:t>Dr Meredith Prain, Dr Sue Silveira, </a:t>
            </a:r>
            <a:r>
              <a:rPr lang="en-AU" dirty="0" err="1"/>
              <a:t>AssProf</a:t>
            </a:r>
            <a:r>
              <a:rPr lang="en-AU" dirty="0"/>
              <a:t> Kathleen Tait, Ms Heather Lawson, Mr Stephen Hallinan, Ms Melinda Carter, Ms Lisa Chen</a:t>
            </a:r>
          </a:p>
        </p:txBody>
      </p:sp>
    </p:spTree>
    <p:extLst>
      <p:ext uri="{BB962C8B-B14F-4D97-AF65-F5344CB8AC3E}">
        <p14:creationId xmlns:p14="http://schemas.microsoft.com/office/powerpoint/2010/main" val="11053300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F40F2-4A96-BAB6-EA18-4F0CB15BB957}"/>
            </a:ext>
          </a:extLst>
        </p:cNvPr>
        <p:cNvGrpSpPr/>
        <p:nvPr/>
      </p:nvGrpSpPr>
      <p:grpSpPr>
        <a:xfrm>
          <a:off x="0" y="0"/>
          <a:ext cx="0" cy="0"/>
          <a:chOff x="0" y="0"/>
          <a:chExt cx="0" cy="0"/>
        </a:xfrm>
      </p:grpSpPr>
      <p:sp>
        <p:nvSpPr>
          <p:cNvPr id="4" name="Rectangle 3" descr="Slide 2&#10;Title: Acknowledgement of Country &#10;The NDRP acknowledges the traditional custodians of Country throughout Australia. The peoples on whose land we live and work, have lived on and cared for Country for thousands of generations, and this land has never been ceded. We pay our respects to them and their cultures, and to Elders past and present.&#10;">
            <a:extLst>
              <a:ext uri="{FF2B5EF4-FFF2-40B4-BE49-F238E27FC236}">
                <a16:creationId xmlns:a16="http://schemas.microsoft.com/office/drawing/2014/main" id="{82B40651-E25F-A901-B6CD-A223479E99AD}"/>
              </a:ext>
              <a:ext uri="{C183D7F6-B498-43B3-948B-1728B52AA6E4}">
                <adec:decorative xmlns:adec="http://schemas.microsoft.com/office/drawing/2017/decorative" val="0"/>
              </a:ext>
            </a:extLst>
          </p:cNvPr>
          <p:cNvSpPr/>
          <p:nvPr/>
        </p:nvSpPr>
        <p:spPr>
          <a:xfrm>
            <a:off x="-314724" y="1394105"/>
            <a:ext cx="12192000" cy="370332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EBE3A9B-D58F-9AC1-60FC-E50AB3014964}"/>
              </a:ext>
            </a:extLst>
          </p:cNvPr>
          <p:cNvSpPr>
            <a:spLocks noGrp="1"/>
          </p:cNvSpPr>
          <p:nvPr>
            <p:ph type="ctrTitle"/>
          </p:nvPr>
        </p:nvSpPr>
        <p:spPr>
          <a:xfrm>
            <a:off x="1548987" y="986702"/>
            <a:ext cx="9322848" cy="4253654"/>
          </a:xfrm>
        </p:spPr>
        <p:txBody>
          <a:bodyPr>
            <a:noAutofit/>
          </a:bodyPr>
          <a:lstStyle/>
          <a:p>
            <a:pPr>
              <a:spcBef>
                <a:spcPts val="1200"/>
              </a:spcBef>
              <a:spcAft>
                <a:spcPts val="1200"/>
              </a:spcAft>
            </a:pPr>
            <a:r>
              <a:rPr lang="en-AU" sz="2800" b="1" u="none" strike="noStrike" dirty="0">
                <a:solidFill>
                  <a:srgbClr val="5585A7"/>
                </a:solidFill>
                <a:effectLst/>
                <a:latin typeface="Calibri" panose="020F0502020204030204" pitchFamily="34" charset="0"/>
              </a:rPr>
              <a:t>Acknowledgement of Country</a:t>
            </a:r>
            <a:br>
              <a:rPr lang="en-AU" sz="2800" b="1" u="none" strike="noStrike" dirty="0">
                <a:solidFill>
                  <a:srgbClr val="000001"/>
                </a:solidFill>
                <a:effectLst/>
                <a:latin typeface="Calibri" panose="020F0502020204030204" pitchFamily="34" charset="0"/>
              </a:rPr>
            </a:br>
            <a:br>
              <a:rPr lang="en-AU" sz="1200" dirty="0">
                <a:solidFill>
                  <a:srgbClr val="000001"/>
                </a:solidFill>
                <a:latin typeface="Calibri" panose="020F0502020204030204" pitchFamily="34" charset="0"/>
              </a:rPr>
            </a:br>
            <a:endParaRPr lang="en-US" sz="2800" dirty="0"/>
          </a:p>
        </p:txBody>
      </p:sp>
      <p:pic>
        <p:nvPicPr>
          <p:cNvPr id="7" name="Picture 6">
            <a:extLst>
              <a:ext uri="{FF2B5EF4-FFF2-40B4-BE49-F238E27FC236}">
                <a16:creationId xmlns:a16="http://schemas.microsoft.com/office/drawing/2014/main" id="{79BA1633-E1C2-DFA9-BE3D-1E2B10219C54}"/>
              </a:ext>
            </a:extLst>
          </p:cNvPr>
          <p:cNvPicPr>
            <a:picLocks noChangeAspect="1"/>
          </p:cNvPicPr>
          <p:nvPr/>
        </p:nvPicPr>
        <p:blipFill>
          <a:blip r:embed="rId3"/>
          <a:stretch>
            <a:fillRect/>
          </a:stretch>
        </p:blipFill>
        <p:spPr>
          <a:xfrm>
            <a:off x="6736834" y="1617644"/>
            <a:ext cx="3699976" cy="2779982"/>
          </a:xfrm>
          <a:prstGeom prst="rect">
            <a:avLst/>
          </a:prstGeom>
        </p:spPr>
      </p:pic>
    </p:spTree>
    <p:extLst>
      <p:ext uri="{BB962C8B-B14F-4D97-AF65-F5344CB8AC3E}">
        <p14:creationId xmlns:p14="http://schemas.microsoft.com/office/powerpoint/2010/main" val="5848307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18ACEC-A4B1-5F88-C847-4606D1D6A4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3F0720-64A1-6F35-03E9-66828E2412E0}"/>
              </a:ext>
            </a:extLst>
          </p:cNvPr>
          <p:cNvSpPr>
            <a:spLocks noGrp="1"/>
          </p:cNvSpPr>
          <p:nvPr>
            <p:ph type="title"/>
          </p:nvPr>
        </p:nvSpPr>
        <p:spPr/>
        <p:txBody>
          <a:bodyPr/>
          <a:lstStyle/>
          <a:p>
            <a:r>
              <a:rPr lang="en-AU" dirty="0"/>
              <a:t>Codesign changed the research</a:t>
            </a:r>
          </a:p>
        </p:txBody>
      </p:sp>
      <p:sp>
        <p:nvSpPr>
          <p:cNvPr id="3" name="Content Placeholder 2">
            <a:extLst>
              <a:ext uri="{FF2B5EF4-FFF2-40B4-BE49-F238E27FC236}">
                <a16:creationId xmlns:a16="http://schemas.microsoft.com/office/drawing/2014/main" id="{E5D63E52-C10F-732A-3B22-7E148FE8C6B3}"/>
              </a:ext>
            </a:extLst>
          </p:cNvPr>
          <p:cNvSpPr>
            <a:spLocks noGrp="1"/>
          </p:cNvSpPr>
          <p:nvPr>
            <p:ph idx="1"/>
          </p:nvPr>
        </p:nvSpPr>
        <p:spPr>
          <a:xfrm>
            <a:off x="838200" y="1825625"/>
            <a:ext cx="10515600" cy="3981286"/>
          </a:xfrm>
        </p:spPr>
        <p:txBody>
          <a:bodyPr>
            <a:normAutofit fontScale="92500"/>
          </a:bodyPr>
          <a:lstStyle/>
          <a:p>
            <a:pPr marL="0" indent="0">
              <a:buNone/>
            </a:pPr>
            <a:r>
              <a:rPr lang="en-US" sz="3400" dirty="0">
                <a:solidFill>
                  <a:srgbClr val="7030A0"/>
                </a:solidFill>
              </a:rPr>
              <a:t>“When people with lived experience had real authority, decisions changed in meaningful ways”  </a:t>
            </a:r>
            <a:r>
              <a:rPr lang="en-US" sz="3400" i="1" dirty="0">
                <a:solidFill>
                  <a:srgbClr val="7030A0"/>
                </a:solidFill>
              </a:rPr>
              <a:t>Safe in my own skin</a:t>
            </a:r>
            <a:r>
              <a:rPr lang="en-AU" sz="3400" dirty="0">
                <a:solidFill>
                  <a:srgbClr val="7030A0"/>
                </a:solidFill>
              </a:rPr>
              <a:t>  </a:t>
            </a:r>
          </a:p>
          <a:p>
            <a:pPr marL="0" indent="0">
              <a:buNone/>
            </a:pPr>
            <a:endParaRPr lang="en-AU" dirty="0"/>
          </a:p>
          <a:p>
            <a:pPr marL="0" indent="0">
              <a:buNone/>
            </a:pPr>
            <a:r>
              <a:rPr lang="en-AU" dirty="0"/>
              <a:t>Research questions changed</a:t>
            </a:r>
          </a:p>
          <a:p>
            <a:pPr marL="0" indent="0">
              <a:buNone/>
            </a:pPr>
            <a:endParaRPr lang="en-AU" dirty="0"/>
          </a:p>
          <a:p>
            <a:pPr marL="0" indent="0">
              <a:buNone/>
            </a:pPr>
            <a:r>
              <a:rPr lang="en-AU" dirty="0"/>
              <a:t>Methods changed</a:t>
            </a:r>
          </a:p>
          <a:p>
            <a:pPr marL="0" indent="0">
              <a:buNone/>
            </a:pPr>
            <a:endParaRPr lang="en-AU" dirty="0"/>
          </a:p>
          <a:p>
            <a:pPr marL="0" indent="0">
              <a:buNone/>
            </a:pPr>
            <a:r>
              <a:rPr lang="en-AU" dirty="0"/>
              <a:t>The definition of safety changed</a:t>
            </a:r>
          </a:p>
        </p:txBody>
      </p:sp>
    </p:spTree>
    <p:extLst>
      <p:ext uri="{BB962C8B-B14F-4D97-AF65-F5344CB8AC3E}">
        <p14:creationId xmlns:p14="http://schemas.microsoft.com/office/powerpoint/2010/main" val="38579362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6A05CD-3B85-02A9-6C44-05E7D20D15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3CE19C-693A-9031-8A31-3B92312A7FCC}"/>
              </a:ext>
            </a:extLst>
          </p:cNvPr>
          <p:cNvSpPr>
            <a:spLocks noGrp="1"/>
          </p:cNvSpPr>
          <p:nvPr>
            <p:ph type="title"/>
          </p:nvPr>
        </p:nvSpPr>
        <p:spPr/>
        <p:txBody>
          <a:bodyPr/>
          <a:lstStyle/>
          <a:p>
            <a:r>
              <a:rPr lang="en-AU" dirty="0"/>
              <a:t>Collaboration between:</a:t>
            </a:r>
          </a:p>
        </p:txBody>
      </p:sp>
      <p:sp>
        <p:nvSpPr>
          <p:cNvPr id="3" name="Content Placeholder 2">
            <a:extLst>
              <a:ext uri="{FF2B5EF4-FFF2-40B4-BE49-F238E27FC236}">
                <a16:creationId xmlns:a16="http://schemas.microsoft.com/office/drawing/2014/main" id="{49ADABD9-7B82-C838-3A23-F359B6D333AA}"/>
              </a:ext>
            </a:extLst>
          </p:cNvPr>
          <p:cNvSpPr>
            <a:spLocks noGrp="1"/>
          </p:cNvSpPr>
          <p:nvPr>
            <p:ph idx="1"/>
          </p:nvPr>
        </p:nvSpPr>
        <p:spPr/>
        <p:txBody>
          <a:bodyPr/>
          <a:lstStyle/>
          <a:p>
            <a:r>
              <a:rPr lang="en-US" dirty="0"/>
              <a:t>Able Australia</a:t>
            </a:r>
          </a:p>
          <a:p>
            <a:r>
              <a:rPr lang="en-US" dirty="0" err="1"/>
              <a:t>NextSense</a:t>
            </a:r>
            <a:endParaRPr lang="en-US" dirty="0"/>
          </a:p>
          <a:p>
            <a:r>
              <a:rPr lang="en-US" dirty="0"/>
              <a:t>Macquarie University</a:t>
            </a:r>
          </a:p>
          <a:p>
            <a:r>
              <a:rPr lang="en-US" dirty="0"/>
              <a:t>Deafblind Victoria</a:t>
            </a:r>
          </a:p>
          <a:p>
            <a:r>
              <a:rPr lang="en-US" dirty="0"/>
              <a:t>Deafblind West Australians</a:t>
            </a:r>
          </a:p>
          <a:p>
            <a:r>
              <a:rPr lang="en-US" dirty="0"/>
              <a:t>Hunter Deafblind Connect</a:t>
            </a:r>
            <a:endParaRPr lang="en-AU" dirty="0"/>
          </a:p>
        </p:txBody>
      </p:sp>
    </p:spTree>
    <p:extLst>
      <p:ext uri="{BB962C8B-B14F-4D97-AF65-F5344CB8AC3E}">
        <p14:creationId xmlns:p14="http://schemas.microsoft.com/office/powerpoint/2010/main" val="371936475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58ED3-A6BA-3180-B0A8-8CFCB94B0FB3}"/>
              </a:ext>
            </a:extLst>
          </p:cNvPr>
          <p:cNvSpPr>
            <a:spLocks noGrp="1"/>
          </p:cNvSpPr>
          <p:nvPr>
            <p:ph type="title"/>
          </p:nvPr>
        </p:nvSpPr>
        <p:spPr/>
        <p:txBody>
          <a:bodyPr/>
          <a:lstStyle/>
          <a:p>
            <a:r>
              <a:rPr lang="en-AU" dirty="0"/>
              <a:t>The challenge or the opportunity</a:t>
            </a:r>
          </a:p>
        </p:txBody>
      </p:sp>
      <p:sp>
        <p:nvSpPr>
          <p:cNvPr id="3" name="Content Placeholder 2">
            <a:extLst>
              <a:ext uri="{FF2B5EF4-FFF2-40B4-BE49-F238E27FC236}">
                <a16:creationId xmlns:a16="http://schemas.microsoft.com/office/drawing/2014/main" id="{C0BE0725-C6D9-6637-C32E-666B1D76A985}"/>
              </a:ext>
            </a:extLst>
          </p:cNvPr>
          <p:cNvSpPr>
            <a:spLocks noGrp="1"/>
          </p:cNvSpPr>
          <p:nvPr>
            <p:ph idx="1"/>
          </p:nvPr>
        </p:nvSpPr>
        <p:spPr/>
        <p:txBody>
          <a:bodyPr/>
          <a:lstStyle/>
          <a:p>
            <a:r>
              <a:rPr lang="en-US" dirty="0"/>
              <a:t>ICF core sets for deafblindness development highlighted </a:t>
            </a:r>
            <a:r>
              <a:rPr lang="en-US" b="1" dirty="0"/>
              <a:t>mobility </a:t>
            </a:r>
            <a:r>
              <a:rPr lang="en-US" dirty="0"/>
              <a:t>as a major concern for people with deafblindness</a:t>
            </a:r>
          </a:p>
          <a:p>
            <a:r>
              <a:rPr lang="en-US" dirty="0"/>
              <a:t>Opportunity to better understand these concerns from perspective of people with deafblindness</a:t>
            </a:r>
            <a:endParaRPr lang="en-AU" dirty="0"/>
          </a:p>
        </p:txBody>
      </p:sp>
    </p:spTree>
    <p:extLst>
      <p:ext uri="{BB962C8B-B14F-4D97-AF65-F5344CB8AC3E}">
        <p14:creationId xmlns:p14="http://schemas.microsoft.com/office/powerpoint/2010/main" val="54382814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6D20C-989B-2F27-8EFC-EFBF104A9955}"/>
              </a:ext>
            </a:extLst>
          </p:cNvPr>
          <p:cNvSpPr>
            <a:spLocks noGrp="1"/>
          </p:cNvSpPr>
          <p:nvPr>
            <p:ph type="title"/>
          </p:nvPr>
        </p:nvSpPr>
        <p:spPr/>
        <p:txBody>
          <a:bodyPr/>
          <a:lstStyle/>
          <a:p>
            <a:r>
              <a:rPr lang="en-AU" dirty="0"/>
              <a:t>What we did</a:t>
            </a:r>
          </a:p>
        </p:txBody>
      </p:sp>
      <p:sp>
        <p:nvSpPr>
          <p:cNvPr id="3" name="Content Placeholder 2">
            <a:extLst>
              <a:ext uri="{FF2B5EF4-FFF2-40B4-BE49-F238E27FC236}">
                <a16:creationId xmlns:a16="http://schemas.microsoft.com/office/drawing/2014/main" id="{27816C68-3707-AB4D-896E-63440DAF5148}"/>
              </a:ext>
            </a:extLst>
          </p:cNvPr>
          <p:cNvSpPr>
            <a:spLocks noGrp="1"/>
          </p:cNvSpPr>
          <p:nvPr>
            <p:ph sz="half" idx="1"/>
          </p:nvPr>
        </p:nvSpPr>
        <p:spPr>
          <a:xfrm>
            <a:off x="803821" y="1787348"/>
            <a:ext cx="8031481" cy="3621018"/>
          </a:xfrm>
        </p:spPr>
        <p:txBody>
          <a:bodyPr>
            <a:normAutofit lnSpcReduction="10000"/>
          </a:bodyPr>
          <a:lstStyle/>
          <a:p>
            <a:r>
              <a:rPr lang="en-US" dirty="0"/>
              <a:t>Establishment of steering committee 4/7 live with deafblindness</a:t>
            </a:r>
          </a:p>
          <a:p>
            <a:r>
              <a:rPr lang="en-US" dirty="0"/>
              <a:t>Focus groups in Vic, NSW and WA</a:t>
            </a:r>
          </a:p>
          <a:p>
            <a:r>
              <a:rPr lang="en-US" dirty="0"/>
              <a:t>Thematic analysis of focus group transcripts</a:t>
            </a:r>
          </a:p>
          <a:p>
            <a:r>
              <a:rPr lang="en-AU" dirty="0"/>
              <a:t>Confirmation of analysis from steering committee</a:t>
            </a:r>
          </a:p>
          <a:p>
            <a:r>
              <a:rPr lang="en-AU" dirty="0"/>
              <a:t>Formulation of 3 research questions from focus group analysis</a:t>
            </a:r>
          </a:p>
          <a:p>
            <a:r>
              <a:rPr lang="en-AU" dirty="0"/>
              <a:t>Vote on question by focus group participants</a:t>
            </a:r>
          </a:p>
        </p:txBody>
      </p:sp>
      <p:sp>
        <p:nvSpPr>
          <p:cNvPr id="4" name="Content Placeholder 3">
            <a:extLst>
              <a:ext uri="{FF2B5EF4-FFF2-40B4-BE49-F238E27FC236}">
                <a16:creationId xmlns:a16="http://schemas.microsoft.com/office/drawing/2014/main" id="{AFFF9BDD-0F87-ADE4-1A61-6382AF5D32D8}"/>
              </a:ext>
            </a:extLst>
          </p:cNvPr>
          <p:cNvSpPr>
            <a:spLocks noGrp="1"/>
          </p:cNvSpPr>
          <p:nvPr>
            <p:ph sz="half" idx="2"/>
          </p:nvPr>
        </p:nvSpPr>
        <p:spPr/>
        <p:txBody>
          <a:bodyPr>
            <a:normAutofit lnSpcReduction="10000"/>
          </a:bodyPr>
          <a:lstStyle/>
          <a:p>
            <a:endParaRPr lang="en-AU"/>
          </a:p>
        </p:txBody>
      </p:sp>
    </p:spTree>
    <p:extLst>
      <p:ext uri="{BB962C8B-B14F-4D97-AF65-F5344CB8AC3E}">
        <p14:creationId xmlns:p14="http://schemas.microsoft.com/office/powerpoint/2010/main" val="20803349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CCD15-C2C6-2171-9F21-2E516430C0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A83247-9FB7-6120-5E9A-3DD4D537F00A}"/>
              </a:ext>
            </a:extLst>
          </p:cNvPr>
          <p:cNvSpPr>
            <a:spLocks noGrp="1"/>
          </p:cNvSpPr>
          <p:nvPr>
            <p:ph type="title"/>
          </p:nvPr>
        </p:nvSpPr>
        <p:spPr/>
        <p:txBody>
          <a:bodyPr/>
          <a:lstStyle/>
          <a:p>
            <a:r>
              <a:rPr lang="en-AU" dirty="0"/>
              <a:t>What are we learning</a:t>
            </a:r>
          </a:p>
        </p:txBody>
      </p:sp>
      <p:sp>
        <p:nvSpPr>
          <p:cNvPr id="3" name="Content Placeholder 2">
            <a:extLst>
              <a:ext uri="{FF2B5EF4-FFF2-40B4-BE49-F238E27FC236}">
                <a16:creationId xmlns:a16="http://schemas.microsoft.com/office/drawing/2014/main" id="{CE7A1DDF-78D5-5BE5-6169-4D39EEEB9C98}"/>
              </a:ext>
            </a:extLst>
          </p:cNvPr>
          <p:cNvSpPr>
            <a:spLocks noGrp="1"/>
          </p:cNvSpPr>
          <p:nvPr>
            <p:ph idx="1"/>
          </p:nvPr>
        </p:nvSpPr>
        <p:spPr/>
        <p:txBody>
          <a:bodyPr>
            <a:normAutofit lnSpcReduction="10000"/>
          </a:bodyPr>
          <a:lstStyle/>
          <a:p>
            <a:r>
              <a:rPr lang="en-US" dirty="0"/>
              <a:t>Mobility safety</a:t>
            </a:r>
          </a:p>
          <a:p>
            <a:pPr lvl="1"/>
            <a:r>
              <a:rPr lang="en-US" dirty="0"/>
              <a:t>Structural issues</a:t>
            </a:r>
          </a:p>
          <a:p>
            <a:pPr lvl="1"/>
            <a:r>
              <a:rPr lang="en-US" dirty="0"/>
              <a:t>Issues with vehicles</a:t>
            </a:r>
          </a:p>
          <a:p>
            <a:pPr lvl="1"/>
            <a:r>
              <a:rPr lang="en-US" dirty="0"/>
              <a:t>Issues with public transport</a:t>
            </a:r>
          </a:p>
          <a:p>
            <a:pPr lvl="1"/>
            <a:r>
              <a:rPr lang="en-US" dirty="0"/>
              <a:t>Human assistance</a:t>
            </a:r>
          </a:p>
          <a:p>
            <a:pPr lvl="1"/>
            <a:endParaRPr lang="en-US" dirty="0"/>
          </a:p>
          <a:p>
            <a:pPr marL="228600" lvl="1">
              <a:spcBef>
                <a:spcPts val="1000"/>
              </a:spcBef>
            </a:pPr>
            <a:r>
              <a:rPr lang="en-US" sz="2800" dirty="0"/>
              <a:t>Co-design</a:t>
            </a:r>
          </a:p>
          <a:p>
            <a:pPr marL="685800" lvl="2">
              <a:spcBef>
                <a:spcPts val="1000"/>
              </a:spcBef>
            </a:pPr>
            <a:r>
              <a:rPr lang="en-US" sz="2400" dirty="0"/>
              <a:t>Importance of relationships</a:t>
            </a:r>
          </a:p>
          <a:p>
            <a:pPr marL="685800" lvl="2">
              <a:spcBef>
                <a:spcPts val="1000"/>
              </a:spcBef>
            </a:pPr>
            <a:r>
              <a:rPr lang="en-US" sz="2400" dirty="0"/>
              <a:t>Communication support and additional time</a:t>
            </a:r>
          </a:p>
          <a:p>
            <a:pPr lvl="1"/>
            <a:endParaRPr lang="en-AU" dirty="0"/>
          </a:p>
        </p:txBody>
      </p:sp>
    </p:spTree>
    <p:extLst>
      <p:ext uri="{BB962C8B-B14F-4D97-AF65-F5344CB8AC3E}">
        <p14:creationId xmlns:p14="http://schemas.microsoft.com/office/powerpoint/2010/main" val="279783825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8D9D5-793B-2645-0A06-C6A18AAFD0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3C9824-7C1C-1D35-2C90-53BF39C0CAD2}"/>
              </a:ext>
            </a:extLst>
          </p:cNvPr>
          <p:cNvSpPr>
            <a:spLocks noGrp="1"/>
          </p:cNvSpPr>
          <p:nvPr>
            <p:ph type="title"/>
          </p:nvPr>
        </p:nvSpPr>
        <p:spPr/>
        <p:txBody>
          <a:bodyPr/>
          <a:lstStyle/>
          <a:p>
            <a:r>
              <a:rPr lang="en-AU" dirty="0"/>
              <a:t>What helped</a:t>
            </a:r>
          </a:p>
        </p:txBody>
      </p:sp>
      <p:sp>
        <p:nvSpPr>
          <p:cNvPr id="3" name="Content Placeholder 2">
            <a:extLst>
              <a:ext uri="{FF2B5EF4-FFF2-40B4-BE49-F238E27FC236}">
                <a16:creationId xmlns:a16="http://schemas.microsoft.com/office/drawing/2014/main" id="{84B1A131-4193-10F1-B4DC-C52170E9ED17}"/>
              </a:ext>
            </a:extLst>
          </p:cNvPr>
          <p:cNvSpPr>
            <a:spLocks noGrp="1"/>
          </p:cNvSpPr>
          <p:nvPr>
            <p:ph idx="1"/>
          </p:nvPr>
        </p:nvSpPr>
        <p:spPr/>
        <p:txBody>
          <a:bodyPr/>
          <a:lstStyle/>
          <a:p>
            <a:r>
              <a:rPr lang="en-US" dirty="0"/>
              <a:t>Strong State based DB groups</a:t>
            </a:r>
          </a:p>
          <a:p>
            <a:r>
              <a:rPr lang="en-US" dirty="0"/>
              <a:t>Relationships – Lead researcher and State based groups, and steering committee with members of State based groups</a:t>
            </a:r>
          </a:p>
          <a:p>
            <a:r>
              <a:rPr lang="en-AU" dirty="0"/>
              <a:t>Experience of lead researcher in facilitating groups </a:t>
            </a:r>
            <a:r>
              <a:rPr lang="en-AU"/>
              <a:t>of people with </a:t>
            </a:r>
            <a:r>
              <a:rPr lang="en-AU" dirty="0"/>
              <a:t>deafblindness</a:t>
            </a:r>
          </a:p>
          <a:p>
            <a:r>
              <a:rPr lang="en-AU" dirty="0"/>
              <a:t>Adequate and prepared communication supports</a:t>
            </a:r>
          </a:p>
        </p:txBody>
      </p:sp>
    </p:spTree>
    <p:extLst>
      <p:ext uri="{BB962C8B-B14F-4D97-AF65-F5344CB8AC3E}">
        <p14:creationId xmlns:p14="http://schemas.microsoft.com/office/powerpoint/2010/main" val="11034324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ACD46-BED4-5F48-DD80-7E264D4C507C}"/>
              </a:ext>
            </a:extLst>
          </p:cNvPr>
          <p:cNvSpPr>
            <a:spLocks noGrp="1"/>
          </p:cNvSpPr>
          <p:nvPr>
            <p:ph type="title"/>
          </p:nvPr>
        </p:nvSpPr>
        <p:spPr/>
        <p:txBody>
          <a:bodyPr/>
          <a:lstStyle/>
          <a:p>
            <a:r>
              <a:rPr lang="en-AU" dirty="0"/>
              <a:t>Final lessons</a:t>
            </a:r>
          </a:p>
        </p:txBody>
      </p:sp>
      <p:sp>
        <p:nvSpPr>
          <p:cNvPr id="7" name="Content Placeholder 6">
            <a:extLst>
              <a:ext uri="{FF2B5EF4-FFF2-40B4-BE49-F238E27FC236}">
                <a16:creationId xmlns:a16="http://schemas.microsoft.com/office/drawing/2014/main" id="{8603F467-3F95-6032-E9F2-E4D1FF699E5A}"/>
              </a:ext>
            </a:extLst>
          </p:cNvPr>
          <p:cNvSpPr>
            <a:spLocks noGrp="1"/>
          </p:cNvSpPr>
          <p:nvPr>
            <p:ph idx="1"/>
          </p:nvPr>
        </p:nvSpPr>
        <p:spPr/>
        <p:txBody>
          <a:bodyPr/>
          <a:lstStyle/>
          <a:p>
            <a:r>
              <a:rPr lang="en-US" dirty="0"/>
              <a:t>Key research priorities:</a:t>
            </a:r>
          </a:p>
          <a:p>
            <a:pPr lvl="1"/>
            <a:r>
              <a:rPr lang="en-US" dirty="0"/>
              <a:t>What do orientation and mobility specialists, communication guides and public transport staff need to know about deafblindness to improve mobility safety of people with deafblindness</a:t>
            </a:r>
          </a:p>
          <a:p>
            <a:pPr marL="228600" lvl="1">
              <a:spcBef>
                <a:spcPts val="1000"/>
              </a:spcBef>
            </a:pPr>
            <a:r>
              <a:rPr lang="en-US" sz="2800" dirty="0"/>
              <a:t>Research with people with deafblindness</a:t>
            </a:r>
          </a:p>
          <a:p>
            <a:pPr lvl="2"/>
            <a:r>
              <a:rPr lang="en-US" dirty="0"/>
              <a:t>Form and leverage relationships with deafblind led peer groups</a:t>
            </a:r>
          </a:p>
          <a:p>
            <a:pPr lvl="2"/>
            <a:r>
              <a:rPr lang="en-US" dirty="0"/>
              <a:t>Ensure additional funding for communication support and time, to ensure inclusion and participation </a:t>
            </a:r>
          </a:p>
          <a:p>
            <a:pPr lvl="1"/>
            <a:endParaRPr lang="en-AU" dirty="0"/>
          </a:p>
        </p:txBody>
      </p:sp>
    </p:spTree>
    <p:extLst>
      <p:ext uri="{BB962C8B-B14F-4D97-AF65-F5344CB8AC3E}">
        <p14:creationId xmlns:p14="http://schemas.microsoft.com/office/powerpoint/2010/main" val="24773103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2F061-02FA-DDC7-87DD-1A6815E044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BD3F61-D574-1D87-E4B1-CC6BB27479FB}"/>
              </a:ext>
            </a:extLst>
          </p:cNvPr>
          <p:cNvSpPr>
            <a:spLocks noGrp="1"/>
          </p:cNvSpPr>
          <p:nvPr>
            <p:ph type="title" idx="4294967295"/>
          </p:nvPr>
        </p:nvSpPr>
        <p:spPr>
          <a:xfrm>
            <a:off x="838200" y="200450"/>
            <a:ext cx="10515600" cy="1325563"/>
          </a:xfrm>
        </p:spPr>
        <p:txBody>
          <a:bodyPr/>
          <a:lstStyle/>
          <a:p>
            <a:r>
              <a:rPr lang="en-AU" dirty="0">
                <a:solidFill>
                  <a:srgbClr val="2C3949"/>
                </a:solidFill>
              </a:rPr>
              <a:t>How to engage with our Research Team</a:t>
            </a:r>
          </a:p>
        </p:txBody>
      </p:sp>
      <p:pic>
        <p:nvPicPr>
          <p:cNvPr id="20" name="Picture 19" descr="A person sitting on grass with a dog">
            <a:extLst>
              <a:ext uri="{FF2B5EF4-FFF2-40B4-BE49-F238E27FC236}">
                <a16:creationId xmlns:a16="http://schemas.microsoft.com/office/drawing/2014/main" id="{EF7BAE69-9177-7331-629D-082CE929C5AC}"/>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4769806" y="1883197"/>
            <a:ext cx="7772400" cy="6074649"/>
          </a:xfrm>
          <a:prstGeom prst="rect">
            <a:avLst/>
          </a:prstGeom>
        </p:spPr>
      </p:pic>
      <p:grpSp>
        <p:nvGrpSpPr>
          <p:cNvPr id="6" name="Group 5" descr="Slide 26&#10;Title: How to engage with the NDRP &#10;Decorative icons and text reads:&#10;• Email: info@ndrp.org.au&#10;• Phone: 03 9000 3813&#10;• Subscribe to our newsletter at www.ndrp.org.au for updates&#10;• Follow us on Facebook and LinkedIn&#10;">
            <a:extLst>
              <a:ext uri="{FF2B5EF4-FFF2-40B4-BE49-F238E27FC236}">
                <a16:creationId xmlns:a16="http://schemas.microsoft.com/office/drawing/2014/main" id="{3B722152-FD81-0426-8D50-C8CE493FFB3D}"/>
              </a:ext>
            </a:extLst>
          </p:cNvPr>
          <p:cNvGrpSpPr/>
          <p:nvPr/>
        </p:nvGrpSpPr>
        <p:grpSpPr>
          <a:xfrm>
            <a:off x="934749" y="1265460"/>
            <a:ext cx="6463361" cy="3496932"/>
            <a:chOff x="966139" y="434392"/>
            <a:chExt cx="6463361" cy="3496932"/>
          </a:xfrm>
        </p:grpSpPr>
        <p:sp>
          <p:nvSpPr>
            <p:cNvPr id="27" name="Text Placeholder 2" descr="Email: info@ndrp.org.au&#10;Phone: 03 9000 3813&#10;Subscribe to our newsletter at www.ndrp.org.au for updates&#10;">
              <a:extLst>
                <a:ext uri="{FF2B5EF4-FFF2-40B4-BE49-F238E27FC236}">
                  <a16:creationId xmlns:a16="http://schemas.microsoft.com/office/drawing/2014/main" id="{836609A4-88E8-4515-A2F3-63033D5AE91B}"/>
                </a:ext>
              </a:extLst>
            </p:cNvPr>
            <p:cNvSpPr txBox="1"/>
            <p:nvPr/>
          </p:nvSpPr>
          <p:spPr>
            <a:xfrm>
              <a:off x="1787185" y="434392"/>
              <a:ext cx="5642315" cy="3496932"/>
            </a:xfrm>
            <a:prstGeom prst="rect">
              <a:avLst/>
            </a:prstGeom>
          </p:spPr>
          <p:txBody>
            <a:bodyPr vert="horz" lIns="91440" tIns="45720" rIns="91440" bIns="45720" numCol="1"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2200"/>
                </a:spcBef>
                <a:spcAft>
                  <a:spcPts val="0"/>
                </a:spcAft>
                <a:buClrTx/>
                <a:buSzTx/>
                <a:buFont typeface="Arial" panose="020B0604020202020204" pitchFamily="34" charset="0"/>
                <a:buNone/>
                <a:tabLst/>
                <a:defRPr/>
              </a:pPr>
              <a:r>
                <a:rPr kumimoji="0" lang="en-AU" sz="24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rPr>
                <a:t>Email:</a:t>
              </a:r>
            </a:p>
            <a:p>
              <a:pPr marL="0" marR="0" lvl="0" indent="0" algn="l" defTabSz="914400" rtl="0" eaLnBrk="1" fontAlgn="auto" latinLnBrk="0" hangingPunct="1">
                <a:lnSpc>
                  <a:spcPct val="110000"/>
                </a:lnSpc>
                <a:spcBef>
                  <a:spcPts val="2200"/>
                </a:spcBef>
                <a:spcAft>
                  <a:spcPts val="0"/>
                </a:spcAft>
                <a:buClrTx/>
                <a:buSzTx/>
                <a:buFont typeface="Arial" panose="020B0604020202020204" pitchFamily="34" charset="0"/>
                <a:buNone/>
                <a:tabLst/>
                <a:defRPr/>
              </a:pPr>
              <a:r>
                <a:rPr kumimoji="0" lang="en-AU" sz="24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hlinkClick r:id="rId4"/>
                </a:rPr>
                <a:t>meredith.prain@ableaustralia.org.au</a:t>
              </a:r>
              <a:endParaRPr kumimoji="0" lang="en-AU" sz="24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10000"/>
                </a:lnSpc>
                <a:spcBef>
                  <a:spcPts val="2200"/>
                </a:spcBef>
                <a:spcAft>
                  <a:spcPts val="0"/>
                </a:spcAft>
                <a:buClrTx/>
                <a:buSzTx/>
                <a:buFont typeface="Arial" panose="020B0604020202020204" pitchFamily="34" charset="0"/>
                <a:buNone/>
                <a:tabLst/>
                <a:defRPr/>
              </a:pPr>
              <a:endParaRPr kumimoji="0" lang="en-AU" sz="24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F69F66A6-6A2F-5D11-CC68-D8D81EF6111A}"/>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966139" y="434392"/>
              <a:ext cx="595935" cy="617737"/>
            </a:xfrm>
            <a:prstGeom prst="rect">
              <a:avLst/>
            </a:prstGeom>
          </p:spPr>
        </p:pic>
      </p:grpSp>
    </p:spTree>
    <p:extLst>
      <p:ext uri="{BB962C8B-B14F-4D97-AF65-F5344CB8AC3E}">
        <p14:creationId xmlns:p14="http://schemas.microsoft.com/office/powerpoint/2010/main" val="159606721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5D801-1B59-67DA-9478-29B17B81CF27}"/>
              </a:ext>
            </a:extLst>
          </p:cNvPr>
          <p:cNvSpPr>
            <a:spLocks noGrp="1"/>
          </p:cNvSpPr>
          <p:nvPr>
            <p:ph type="ctrTitle"/>
          </p:nvPr>
        </p:nvSpPr>
        <p:spPr>
          <a:xfrm>
            <a:off x="548027" y="726587"/>
            <a:ext cx="8624046" cy="2387600"/>
          </a:xfrm>
        </p:spPr>
        <p:txBody>
          <a:bodyPr/>
          <a:lstStyle/>
          <a:p>
            <a:r>
              <a:rPr lang="en-AU" dirty="0"/>
              <a:t>Reproductive justice and neurodivergence</a:t>
            </a:r>
          </a:p>
        </p:txBody>
      </p:sp>
      <p:sp>
        <p:nvSpPr>
          <p:cNvPr id="6" name="Title 1">
            <a:extLst>
              <a:ext uri="{FF2B5EF4-FFF2-40B4-BE49-F238E27FC236}">
                <a16:creationId xmlns:a16="http://schemas.microsoft.com/office/drawing/2014/main" id="{5F2C5B91-B35C-E778-BCB1-B1DC851BB0CF}"/>
              </a:ext>
            </a:extLst>
          </p:cNvPr>
          <p:cNvSpPr txBox="1">
            <a:spLocks/>
          </p:cNvSpPr>
          <p:nvPr/>
        </p:nvSpPr>
        <p:spPr>
          <a:xfrm>
            <a:off x="776627" y="3005903"/>
            <a:ext cx="11023640" cy="2387600"/>
          </a:xfrm>
          <a:prstGeom prst="rect">
            <a:avLst/>
          </a:prstGeom>
          <a:noFill/>
          <a:ln>
            <a:noFill/>
          </a:ln>
        </p:spPr>
        <p:txBody>
          <a:bodyPr vert="horz" lIns="180000" tIns="180000" rIns="180000" bIns="180000" rtlCol="0" anchor="ctr" anchorCtr="0">
            <a:normAutofit fontScale="67500" lnSpcReduction="20000"/>
          </a:bodyPr>
          <a:lstStyle>
            <a:lvl1pPr algn="l" defTabSz="914400" rtl="0" eaLnBrk="1" latinLnBrk="0" hangingPunct="1">
              <a:lnSpc>
                <a:spcPct val="90000"/>
              </a:lnSpc>
              <a:spcBef>
                <a:spcPct val="0"/>
              </a:spcBef>
              <a:buNone/>
              <a:defRPr sz="6000" kern="1200">
                <a:solidFill>
                  <a:srgbClr val="2C3949"/>
                </a:solidFill>
                <a:latin typeface="+mj-lt"/>
                <a:ea typeface="+mj-ea"/>
                <a:cs typeface="+mj-cs"/>
              </a:defRPr>
            </a:lvl1pPr>
          </a:lstStyle>
          <a:p>
            <a:pPr>
              <a:lnSpc>
                <a:spcPct val="120000"/>
              </a:lnSpc>
            </a:pPr>
            <a:br>
              <a:rPr lang="en-AU" dirty="0"/>
            </a:br>
            <a:br>
              <a:rPr lang="en-AU" sz="4400" dirty="0"/>
            </a:br>
            <a:r>
              <a:rPr lang="en-AU" sz="4400" dirty="0"/>
              <a:t>Karina Noble – Whadjuk Noongar </a:t>
            </a:r>
            <a:r>
              <a:rPr lang="en-AU" sz="4400" dirty="0" err="1"/>
              <a:t>Boodja</a:t>
            </a:r>
            <a:br>
              <a:rPr lang="en-AU" sz="4400" dirty="0"/>
            </a:br>
            <a:r>
              <a:rPr lang="en-AU" sz="4400" dirty="0"/>
              <a:t>Jess Moulton – Wurundjeri Woi-wurrung and Bunurong lands</a:t>
            </a:r>
          </a:p>
        </p:txBody>
      </p:sp>
    </p:spTree>
    <p:extLst>
      <p:ext uri="{BB962C8B-B14F-4D97-AF65-F5344CB8AC3E}">
        <p14:creationId xmlns:p14="http://schemas.microsoft.com/office/powerpoint/2010/main" val="18703872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388A9-7057-56C1-8EA3-D1E7A8349F2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FBA9F15-4A02-ECB1-13FC-02CDA3F4CE10}"/>
              </a:ext>
            </a:extLst>
          </p:cNvPr>
          <p:cNvSpPr txBox="1"/>
          <p:nvPr/>
        </p:nvSpPr>
        <p:spPr>
          <a:xfrm>
            <a:off x="435191" y="782054"/>
            <a:ext cx="7878629" cy="5632311"/>
          </a:xfrm>
          <a:prstGeom prst="rect">
            <a:avLst/>
          </a:prstGeom>
          <a:noFill/>
        </p:spPr>
        <p:txBody>
          <a:bodyPr wrap="square">
            <a:spAutoFit/>
          </a:bodyPr>
          <a:lstStyle/>
          <a:p>
            <a:r>
              <a:rPr lang="en-AU" sz="2400" u="sng" dirty="0"/>
              <a:t>Our team</a:t>
            </a:r>
          </a:p>
          <a:p>
            <a:r>
              <a:rPr lang="en-AU" sz="2400" dirty="0"/>
              <a:t>Amanda O’Donovan, Ana Pike, Anna Arnstein-Kerslake, Bronwen Merner, Casey Haining, Cat Kirby, Clare Toulmin, Georgina Sutherland, Heidi La Paglia, Jen Hargrave, Jess Miles, </a:t>
            </a:r>
            <a:r>
              <a:rPr lang="en-AU" sz="2400" dirty="0" err="1"/>
              <a:t>Kardie</a:t>
            </a:r>
            <a:r>
              <a:rPr lang="en-AU" sz="2400" dirty="0"/>
              <a:t> Whelan, Karina Noble, Kate Witteveen, Linda Steele, Louise Keogh, </a:t>
            </a:r>
            <a:r>
              <a:rPr lang="en-AU" sz="2400" dirty="0" err="1"/>
              <a:t>Maxxy</a:t>
            </a:r>
            <a:r>
              <a:rPr lang="en-AU" sz="2400" dirty="0"/>
              <a:t> Prior, Orion Viktor, Rachel Grove, Rikki Spencer, Rosalie Power, Sarah Timperley, Steph Odoi, Stef Dimov &amp; Tess Moodie</a:t>
            </a:r>
          </a:p>
          <a:p>
            <a:endParaRPr lang="en-AU" sz="2400" dirty="0"/>
          </a:p>
          <a:p>
            <a:r>
              <a:rPr lang="en-AU" sz="2400" u="sng" dirty="0"/>
              <a:t>Partner organisations</a:t>
            </a:r>
          </a:p>
          <a:p>
            <a:r>
              <a:rPr lang="en-AU" sz="2400" dirty="0"/>
              <a:t>Sexual Health Quarters, Sexual Health Victoria</a:t>
            </a:r>
          </a:p>
          <a:p>
            <a:endParaRPr lang="en-AU" sz="2400" dirty="0"/>
          </a:p>
          <a:p>
            <a:r>
              <a:rPr lang="en-AU" sz="2400" u="sng" dirty="0"/>
              <a:t>Collaborating Universities</a:t>
            </a:r>
          </a:p>
          <a:p>
            <a:r>
              <a:rPr lang="en-AU" sz="2400" dirty="0"/>
              <a:t>University of Technology Sydney, University of Queensland, University of Melbourne, Western Sydney University </a:t>
            </a:r>
          </a:p>
        </p:txBody>
      </p:sp>
      <p:pic>
        <p:nvPicPr>
          <p:cNvPr id="11" name="Graphic 10" descr="Users with solid fill">
            <a:extLst>
              <a:ext uri="{FF2B5EF4-FFF2-40B4-BE49-F238E27FC236}">
                <a16:creationId xmlns:a16="http://schemas.microsoft.com/office/drawing/2014/main" id="{9A51EE7D-F308-1E92-5DD7-217D278B908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771021" y="2079459"/>
            <a:ext cx="2699082" cy="2699082"/>
          </a:xfrm>
          <a:prstGeom prst="rect">
            <a:avLst/>
          </a:prstGeom>
        </p:spPr>
      </p:pic>
    </p:spTree>
    <p:extLst>
      <p:ext uri="{BB962C8B-B14F-4D97-AF65-F5344CB8AC3E}">
        <p14:creationId xmlns:p14="http://schemas.microsoft.com/office/powerpoint/2010/main" val="60096884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6D20C-989B-2F27-8EFC-EFBF104A9955}"/>
              </a:ext>
            </a:extLst>
          </p:cNvPr>
          <p:cNvSpPr>
            <a:spLocks noGrp="1"/>
          </p:cNvSpPr>
          <p:nvPr>
            <p:ph type="title"/>
          </p:nvPr>
        </p:nvSpPr>
        <p:spPr>
          <a:xfrm>
            <a:off x="498701" y="658602"/>
            <a:ext cx="7406047" cy="1325563"/>
          </a:xfrm>
        </p:spPr>
        <p:txBody>
          <a:bodyPr>
            <a:normAutofit fontScale="90000"/>
          </a:bodyPr>
          <a:lstStyle/>
          <a:p>
            <a:r>
              <a:rPr lang="en-AU" b="1" dirty="0"/>
              <a:t>Why reproductive justice and neurodivergence?</a:t>
            </a:r>
            <a:br>
              <a:rPr lang="en-AU" dirty="0"/>
            </a:br>
            <a:endParaRPr lang="en-AU" dirty="0"/>
          </a:p>
        </p:txBody>
      </p:sp>
      <p:sp>
        <p:nvSpPr>
          <p:cNvPr id="3" name="Content Placeholder 2">
            <a:extLst>
              <a:ext uri="{FF2B5EF4-FFF2-40B4-BE49-F238E27FC236}">
                <a16:creationId xmlns:a16="http://schemas.microsoft.com/office/drawing/2014/main" id="{27816C68-3707-AB4D-896E-63440DAF5148}"/>
              </a:ext>
            </a:extLst>
          </p:cNvPr>
          <p:cNvSpPr>
            <a:spLocks noGrp="1"/>
          </p:cNvSpPr>
          <p:nvPr>
            <p:ph sz="half" idx="1"/>
          </p:nvPr>
        </p:nvSpPr>
        <p:spPr>
          <a:xfrm>
            <a:off x="667317" y="1985908"/>
            <a:ext cx="10546116" cy="3713783"/>
          </a:xfrm>
        </p:spPr>
        <p:txBody>
          <a:bodyPr>
            <a:normAutofit/>
          </a:bodyPr>
          <a:lstStyle/>
          <a:p>
            <a:r>
              <a:rPr lang="en-AU" sz="2600" dirty="0">
                <a:latin typeface="Calibri" panose="020F0502020204030204" pitchFamily="34" charset="0"/>
                <a:ea typeface="Calibri" panose="020F0502020204030204" pitchFamily="34" charset="0"/>
                <a:cs typeface="Calibri" panose="020F0502020204030204" pitchFamily="34" charset="0"/>
              </a:rPr>
              <a:t>Inequities in sexual and reproductive healthcare</a:t>
            </a:r>
          </a:p>
          <a:p>
            <a:pPr marL="0" indent="0">
              <a:buNone/>
            </a:pPr>
            <a:r>
              <a:rPr lang="en-AU" sz="2600" dirty="0">
                <a:latin typeface="Calibri" panose="020F0502020204030204" pitchFamily="34" charset="0"/>
                <a:ea typeface="Calibri" panose="020F0502020204030204" pitchFamily="34" charset="0"/>
                <a:cs typeface="Calibri" panose="020F0502020204030204" pitchFamily="34" charset="0"/>
              </a:rPr>
              <a:t>   Example: higher rates of endometriosis, but longer waits for diagnosis </a:t>
            </a:r>
            <a:endParaRPr lang="en-AU" sz="1800" dirty="0">
              <a:latin typeface="Calibri" panose="020F0502020204030204" pitchFamily="34" charset="0"/>
              <a:ea typeface="Calibri" panose="020F0502020204030204" pitchFamily="34" charset="0"/>
              <a:cs typeface="Calibri" panose="020F0502020204030204" pitchFamily="34" charset="0"/>
            </a:endParaRPr>
          </a:p>
          <a:p>
            <a:r>
              <a:rPr lang="en-AU" sz="2600" dirty="0">
                <a:latin typeface="Calibri" panose="020F0502020204030204" pitchFamily="34" charset="0"/>
                <a:ea typeface="Calibri" panose="020F0502020204030204" pitchFamily="34" charset="0"/>
                <a:cs typeface="Calibri" panose="020F0502020204030204" pitchFamily="34" charset="0"/>
              </a:rPr>
              <a:t>Experiences that can undermine safety, autonomy and trust</a:t>
            </a:r>
          </a:p>
          <a:p>
            <a:r>
              <a:rPr lang="en-AU" sz="2600" dirty="0">
                <a:latin typeface="Calibri" panose="020F0502020204030204" pitchFamily="34" charset="0"/>
                <a:ea typeface="Calibri" panose="020F0502020204030204" pitchFamily="34" charset="0"/>
                <a:cs typeface="Calibri" panose="020F0502020204030204" pitchFamily="34" charset="0"/>
              </a:rPr>
              <a:t>Limited research on community priorities</a:t>
            </a:r>
          </a:p>
          <a:p>
            <a:pPr marL="0" indent="0">
              <a:buNone/>
            </a:pPr>
            <a:endParaRPr lang="en-AU" sz="2600" dirty="0">
              <a:latin typeface="Calibri" panose="020F0502020204030204" pitchFamily="34" charset="0"/>
              <a:ea typeface="Calibri" panose="020F0502020204030204" pitchFamily="34" charset="0"/>
              <a:cs typeface="Calibri" panose="020F0502020204030204" pitchFamily="34" charset="0"/>
            </a:endParaRPr>
          </a:p>
          <a:p>
            <a:pPr marL="0" indent="0">
              <a:buNone/>
            </a:pPr>
            <a:r>
              <a:rPr lang="en-AU" sz="2600" b="1" dirty="0">
                <a:latin typeface="Calibri" panose="020F0502020204030204" pitchFamily="34" charset="0"/>
                <a:ea typeface="Calibri" panose="020F0502020204030204" pitchFamily="34" charset="0"/>
                <a:cs typeface="Calibri" panose="020F0502020204030204" pitchFamily="34" charset="0"/>
              </a:rPr>
              <a:t>Aim:</a:t>
            </a:r>
            <a:r>
              <a:rPr lang="en-AU" sz="2600" dirty="0">
                <a:latin typeface="Calibri" panose="020F0502020204030204" pitchFamily="34" charset="0"/>
                <a:ea typeface="Calibri" panose="020F0502020204030204" pitchFamily="34" charset="0"/>
                <a:cs typeface="Calibri" panose="020F0502020204030204" pitchFamily="34" charset="0"/>
              </a:rPr>
              <a:t> What are neurodivergent people’s priorities regarding sexual and reproductive health and rights, and what should research focus on first</a:t>
            </a:r>
          </a:p>
          <a:p>
            <a:pPr>
              <a:buFontTx/>
              <a:buChar char="-"/>
            </a:pPr>
            <a:endParaRPr lang="en-AU" sz="2000" dirty="0"/>
          </a:p>
          <a:p>
            <a:pPr marL="0" indent="0">
              <a:buNone/>
            </a:pPr>
            <a:endParaRPr lang="en-AU" sz="2000" dirty="0"/>
          </a:p>
          <a:p>
            <a:pPr>
              <a:buFontTx/>
              <a:buChar char="-"/>
            </a:pPr>
            <a:endParaRPr lang="en-AU" sz="2200" dirty="0"/>
          </a:p>
        </p:txBody>
      </p:sp>
      <p:sp>
        <p:nvSpPr>
          <p:cNvPr id="7" name="Rectangle 6">
            <a:extLst>
              <a:ext uri="{FF2B5EF4-FFF2-40B4-BE49-F238E27FC236}">
                <a16:creationId xmlns:a16="http://schemas.microsoft.com/office/drawing/2014/main" id="{611D726B-0805-573C-5D1F-88095B5FD321}"/>
              </a:ext>
            </a:extLst>
          </p:cNvPr>
          <p:cNvSpPr/>
          <p:nvPr/>
        </p:nvSpPr>
        <p:spPr>
          <a:xfrm>
            <a:off x="498701" y="4211053"/>
            <a:ext cx="10245499" cy="1325563"/>
          </a:xfrm>
          <a:prstGeom prst="rect">
            <a:avLst/>
          </a:prstGeom>
          <a:noFill/>
          <a:ln w="38100">
            <a:solidFill>
              <a:srgbClr val="61439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noFill/>
            </a:endParaRPr>
          </a:p>
        </p:txBody>
      </p:sp>
    </p:spTree>
    <p:extLst>
      <p:ext uri="{BB962C8B-B14F-4D97-AF65-F5344CB8AC3E}">
        <p14:creationId xmlns:p14="http://schemas.microsoft.com/office/powerpoint/2010/main" val="1409399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2DC078-FBC4-7F89-B081-AF32ADABEC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79B8DC-F7E9-A24B-95E5-A5DF4ED129AD}"/>
              </a:ext>
            </a:extLst>
          </p:cNvPr>
          <p:cNvSpPr>
            <a:spLocks noGrp="1"/>
          </p:cNvSpPr>
          <p:nvPr>
            <p:ph type="title"/>
          </p:nvPr>
        </p:nvSpPr>
        <p:spPr/>
        <p:txBody>
          <a:bodyPr/>
          <a:lstStyle/>
          <a:p>
            <a:r>
              <a:rPr lang="en-AU" dirty="0"/>
              <a:t>Codesign strengthened capability</a:t>
            </a:r>
          </a:p>
        </p:txBody>
      </p:sp>
      <p:sp>
        <p:nvSpPr>
          <p:cNvPr id="3" name="Content Placeholder 2">
            <a:extLst>
              <a:ext uri="{FF2B5EF4-FFF2-40B4-BE49-F238E27FC236}">
                <a16:creationId xmlns:a16="http://schemas.microsoft.com/office/drawing/2014/main" id="{F8772F25-35D3-3BA4-1FEB-7C00E3BA58E4}"/>
              </a:ext>
            </a:extLst>
          </p:cNvPr>
          <p:cNvSpPr>
            <a:spLocks noGrp="1"/>
          </p:cNvSpPr>
          <p:nvPr>
            <p:ph idx="1"/>
          </p:nvPr>
        </p:nvSpPr>
        <p:spPr>
          <a:xfrm>
            <a:off x="838200" y="1825624"/>
            <a:ext cx="10515600" cy="4358359"/>
          </a:xfrm>
        </p:spPr>
        <p:txBody>
          <a:bodyPr>
            <a:normAutofit fontScale="70000" lnSpcReduction="20000"/>
          </a:bodyPr>
          <a:lstStyle/>
          <a:p>
            <a:pPr marL="0" indent="0">
              <a:buNone/>
            </a:pPr>
            <a:r>
              <a:rPr lang="en-US" sz="4400" dirty="0">
                <a:solidFill>
                  <a:srgbClr val="7030A0"/>
                </a:solidFill>
              </a:rPr>
              <a:t>“</a:t>
            </a:r>
            <a:r>
              <a:rPr lang="en-GB" sz="4400" dirty="0">
                <a:solidFill>
                  <a:srgbClr val="7030A0"/>
                </a:solidFill>
              </a:rPr>
              <a:t>Being part of this research team is the first time I've felt like I had a voice</a:t>
            </a:r>
            <a:r>
              <a:rPr lang="en-US" sz="4400" dirty="0">
                <a:solidFill>
                  <a:srgbClr val="7030A0"/>
                </a:solidFill>
              </a:rPr>
              <a:t>” </a:t>
            </a:r>
          </a:p>
          <a:p>
            <a:pPr marL="0" indent="0">
              <a:buNone/>
            </a:pPr>
            <a:r>
              <a:rPr lang="en-GB" sz="3600" i="1" dirty="0">
                <a:solidFill>
                  <a:srgbClr val="7030A0"/>
                </a:solidFill>
              </a:rPr>
              <a:t>Psychological safety for children with ‘behaviours of concern’</a:t>
            </a:r>
            <a:endParaRPr lang="en-AU" sz="3600" i="1" dirty="0"/>
          </a:p>
          <a:p>
            <a:pPr marL="0" indent="0">
              <a:buNone/>
            </a:pPr>
            <a:endParaRPr lang="en-AU" b="1" dirty="0"/>
          </a:p>
          <a:p>
            <a:pPr marL="0" indent="0">
              <a:buNone/>
            </a:pPr>
            <a:endParaRPr lang="en-AU" sz="4400" b="1" dirty="0"/>
          </a:p>
          <a:p>
            <a:pPr marL="0" indent="0">
              <a:buNone/>
            </a:pPr>
            <a:r>
              <a:rPr lang="en-AU" sz="4400" b="1" dirty="0"/>
              <a:t>People with disability</a:t>
            </a:r>
          </a:p>
          <a:p>
            <a:pPr marL="0" indent="0">
              <a:buNone/>
            </a:pPr>
            <a:r>
              <a:rPr lang="en-AU" sz="4400" dirty="0"/>
              <a:t>Skills, confidence, research experience</a:t>
            </a:r>
          </a:p>
          <a:p>
            <a:pPr marL="0" indent="0">
              <a:buNone/>
            </a:pPr>
            <a:endParaRPr lang="en-AU" sz="4400" b="1" dirty="0"/>
          </a:p>
          <a:p>
            <a:pPr marL="0" indent="0">
              <a:buNone/>
            </a:pPr>
            <a:r>
              <a:rPr lang="en-AU" sz="4400" b="1" dirty="0"/>
              <a:t>Partnerships </a:t>
            </a:r>
          </a:p>
          <a:p>
            <a:pPr marL="0" indent="0">
              <a:buNone/>
            </a:pPr>
            <a:r>
              <a:rPr lang="en-AU" sz="4400" dirty="0"/>
              <a:t>Relationships, trust, new ways of working</a:t>
            </a:r>
          </a:p>
          <a:p>
            <a:pPr marL="0" indent="0">
              <a:buNone/>
            </a:pPr>
            <a:endParaRPr lang="en-AU" sz="4400" b="1" dirty="0"/>
          </a:p>
        </p:txBody>
      </p:sp>
    </p:spTree>
    <p:extLst>
      <p:ext uri="{BB962C8B-B14F-4D97-AF65-F5344CB8AC3E}">
        <p14:creationId xmlns:p14="http://schemas.microsoft.com/office/powerpoint/2010/main" val="36118717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6D690-CC1C-B9B7-D5ED-4D438D22EB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8E3BE2-587B-24DC-A94F-A7CC44FF4FBF}"/>
              </a:ext>
            </a:extLst>
          </p:cNvPr>
          <p:cNvSpPr>
            <a:spLocks noGrp="1"/>
          </p:cNvSpPr>
          <p:nvPr>
            <p:ph type="title"/>
          </p:nvPr>
        </p:nvSpPr>
        <p:spPr>
          <a:xfrm>
            <a:off x="474637" y="125724"/>
            <a:ext cx="7010400" cy="1325563"/>
          </a:xfrm>
        </p:spPr>
        <p:txBody>
          <a:bodyPr>
            <a:normAutofit/>
          </a:bodyPr>
          <a:lstStyle/>
          <a:p>
            <a:r>
              <a:rPr lang="en-AU" b="1" dirty="0"/>
              <a:t>Our approach</a:t>
            </a:r>
          </a:p>
        </p:txBody>
      </p:sp>
      <p:sp>
        <p:nvSpPr>
          <p:cNvPr id="3" name="Content Placeholder 2">
            <a:extLst>
              <a:ext uri="{FF2B5EF4-FFF2-40B4-BE49-F238E27FC236}">
                <a16:creationId xmlns:a16="http://schemas.microsoft.com/office/drawing/2014/main" id="{FF560D6A-F609-7E8E-7803-7A92D60CBBD2}"/>
              </a:ext>
            </a:extLst>
          </p:cNvPr>
          <p:cNvSpPr>
            <a:spLocks noGrp="1"/>
          </p:cNvSpPr>
          <p:nvPr>
            <p:ph sz="half" idx="1"/>
          </p:nvPr>
        </p:nvSpPr>
        <p:spPr>
          <a:xfrm>
            <a:off x="811695" y="2355711"/>
            <a:ext cx="10654400" cy="3713783"/>
          </a:xfrm>
        </p:spPr>
        <p:txBody>
          <a:bodyPr>
            <a:normAutofit/>
          </a:bodyPr>
          <a:lstStyle/>
          <a:p>
            <a:pPr marL="0" indent="0">
              <a:buNone/>
            </a:pPr>
            <a:endParaRPr lang="en-AU" sz="2400" dirty="0"/>
          </a:p>
          <a:p>
            <a:pPr marL="0" indent="0">
              <a:buNone/>
            </a:pPr>
            <a:endParaRPr lang="en-AU" sz="2400" dirty="0"/>
          </a:p>
          <a:p>
            <a:pPr>
              <a:buFontTx/>
              <a:buChar char="-"/>
            </a:pPr>
            <a:endParaRPr lang="en-AU" dirty="0"/>
          </a:p>
        </p:txBody>
      </p:sp>
      <p:sp>
        <p:nvSpPr>
          <p:cNvPr id="6" name="TextBox 5">
            <a:extLst>
              <a:ext uri="{FF2B5EF4-FFF2-40B4-BE49-F238E27FC236}">
                <a16:creationId xmlns:a16="http://schemas.microsoft.com/office/drawing/2014/main" id="{F71F9923-411A-E426-6FD3-083E9B85C283}"/>
              </a:ext>
            </a:extLst>
          </p:cNvPr>
          <p:cNvSpPr txBox="1"/>
          <p:nvPr/>
        </p:nvSpPr>
        <p:spPr>
          <a:xfrm>
            <a:off x="725904" y="1451287"/>
            <a:ext cx="10654400" cy="3293209"/>
          </a:xfrm>
          <a:prstGeom prst="rect">
            <a:avLst/>
          </a:prstGeom>
          <a:noFill/>
        </p:spPr>
        <p:txBody>
          <a:bodyPr wrap="square">
            <a:spAutoFit/>
          </a:bodyPr>
          <a:lstStyle/>
          <a:p>
            <a:pPr fontAlgn="t">
              <a:buNone/>
            </a:pPr>
            <a:r>
              <a:rPr lang="en-AU" sz="2600" b="1" u="sng" dirty="0">
                <a:latin typeface="Calibri" panose="020F0502020204030204" pitchFamily="34" charset="0"/>
                <a:ea typeface="Calibri" panose="020F0502020204030204" pitchFamily="34" charset="0"/>
                <a:cs typeface="Calibri" panose="020F0502020204030204" pitchFamily="34" charset="0"/>
              </a:rPr>
              <a:t>Community-led co-design</a:t>
            </a:r>
          </a:p>
          <a:p>
            <a:pPr fontAlgn="t">
              <a:buNone/>
            </a:pPr>
            <a:r>
              <a:rPr lang="en-AU" sz="2600" dirty="0">
                <a:latin typeface="Calibri" panose="020F0502020204030204" pitchFamily="34" charset="0"/>
                <a:ea typeface="Calibri" panose="020F0502020204030204" pitchFamily="34" charset="0"/>
                <a:cs typeface="Calibri" panose="020F0502020204030204" pitchFamily="34" charset="0"/>
              </a:rPr>
              <a:t>✓ Community Reference Group led project direction</a:t>
            </a:r>
          </a:p>
          <a:p>
            <a:pPr fontAlgn="t">
              <a:buNone/>
            </a:pPr>
            <a:r>
              <a:rPr lang="en-AU" sz="2600" dirty="0">
                <a:latin typeface="Calibri" panose="020F0502020204030204" pitchFamily="34" charset="0"/>
                <a:ea typeface="Calibri" panose="020F0502020204030204" pitchFamily="34" charset="0"/>
                <a:cs typeface="Calibri" panose="020F0502020204030204" pitchFamily="34" charset="0"/>
              </a:rPr>
              <a:t>✓ Flexible and accessible participation</a:t>
            </a:r>
          </a:p>
          <a:p>
            <a:pPr fontAlgn="t">
              <a:buNone/>
            </a:pPr>
            <a:r>
              <a:rPr lang="en-AU" sz="2600" dirty="0">
                <a:latin typeface="Calibri" panose="020F0502020204030204" pitchFamily="34" charset="0"/>
                <a:ea typeface="Calibri" panose="020F0502020204030204" pitchFamily="34" charset="0"/>
                <a:cs typeface="Calibri" panose="020F0502020204030204" pitchFamily="34" charset="0"/>
              </a:rPr>
              <a:t>✓ Steering Committee supported implementation</a:t>
            </a:r>
          </a:p>
          <a:p>
            <a:pPr fontAlgn="t">
              <a:buNone/>
            </a:pPr>
            <a:endParaRPr lang="en-AU" sz="2600" b="1" dirty="0">
              <a:latin typeface="Calibri" panose="020F0502020204030204" pitchFamily="34" charset="0"/>
              <a:ea typeface="Calibri" panose="020F0502020204030204" pitchFamily="34" charset="0"/>
              <a:cs typeface="Calibri" panose="020F0502020204030204" pitchFamily="34" charset="0"/>
            </a:endParaRPr>
          </a:p>
          <a:p>
            <a:pPr fontAlgn="t">
              <a:buNone/>
            </a:pPr>
            <a:r>
              <a:rPr lang="en-AU" sz="2600" b="1" u="sng" dirty="0">
                <a:latin typeface="Calibri" panose="020F0502020204030204" pitchFamily="34" charset="0"/>
                <a:ea typeface="Calibri" panose="020F0502020204030204" pitchFamily="34" charset="0"/>
                <a:cs typeface="Calibri" panose="020F0502020204030204" pitchFamily="34" charset="0"/>
              </a:rPr>
              <a:t>Key priority identified: </a:t>
            </a:r>
          </a:p>
          <a:p>
            <a:pPr fontAlgn="t">
              <a:buNone/>
            </a:pPr>
            <a:r>
              <a:rPr lang="en-AU" sz="2600" b="1" dirty="0">
                <a:latin typeface="Calibri" panose="020F0502020204030204" pitchFamily="34" charset="0"/>
                <a:ea typeface="Calibri" panose="020F0502020204030204" pitchFamily="34" charset="0"/>
                <a:cs typeface="Calibri" panose="020F0502020204030204" pitchFamily="34" charset="0"/>
              </a:rPr>
              <a:t>Safety in sexual and reproductive primary healthcare (e.g. General Practice)</a:t>
            </a:r>
            <a:endParaRPr lang="en-AU" sz="2600" dirty="0">
              <a:latin typeface="Calibri" panose="020F0502020204030204" pitchFamily="34" charset="0"/>
              <a:ea typeface="Calibri" panose="020F0502020204030204" pitchFamily="34" charset="0"/>
              <a:cs typeface="Calibri" panose="020F0502020204030204" pitchFamily="34" charset="0"/>
            </a:endParaRPr>
          </a:p>
          <a:p>
            <a:pPr fontAlgn="t">
              <a:buNone/>
            </a:pPr>
            <a:endParaRPr lang="en-AU" sz="2600" dirty="0">
              <a:latin typeface="Calibri" panose="020F0502020204030204" pitchFamily="34" charset="0"/>
              <a:ea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15386225-A77E-38CF-B8D3-3246E2490436}"/>
              </a:ext>
            </a:extLst>
          </p:cNvPr>
          <p:cNvSpPr txBox="1"/>
          <p:nvPr/>
        </p:nvSpPr>
        <p:spPr>
          <a:xfrm>
            <a:off x="725904" y="4525578"/>
            <a:ext cx="6093994" cy="1969770"/>
          </a:xfrm>
          <a:prstGeom prst="rect">
            <a:avLst/>
          </a:prstGeom>
          <a:noFill/>
        </p:spPr>
        <p:txBody>
          <a:bodyPr wrap="square">
            <a:spAutoFit/>
          </a:bodyPr>
          <a:lstStyle/>
          <a:p>
            <a:pPr fontAlgn="t">
              <a:buNone/>
            </a:pPr>
            <a:r>
              <a:rPr lang="en-AU" sz="2600" dirty="0">
                <a:latin typeface="Calibri" panose="020F0502020204030204" pitchFamily="34" charset="0"/>
                <a:ea typeface="Calibri" panose="020F0502020204030204" pitchFamily="34" charset="0"/>
                <a:cs typeface="Calibri" panose="020F0502020204030204" pitchFamily="34" charset="0"/>
              </a:rPr>
              <a:t>People described:</a:t>
            </a:r>
          </a:p>
          <a:p>
            <a:pPr marL="342900" lvl="0" indent="-342900" fontAlgn="t">
              <a:buFont typeface="Arial" panose="020B0604020202020204" pitchFamily="34" charset="0"/>
              <a:buChar char="•"/>
            </a:pPr>
            <a:r>
              <a:rPr lang="en-AU" sz="2400" dirty="0">
                <a:latin typeface="Calibri" panose="020F0502020204030204" pitchFamily="34" charset="0"/>
                <a:ea typeface="Calibri" panose="020F0502020204030204" pitchFamily="34" charset="0"/>
                <a:cs typeface="Calibri" panose="020F0502020204030204" pitchFamily="34" charset="0"/>
              </a:rPr>
              <a:t>Being judged or dismissed</a:t>
            </a:r>
          </a:p>
          <a:p>
            <a:pPr marL="342900" lvl="0" indent="-342900" fontAlgn="t">
              <a:buFont typeface="Arial" panose="020B0604020202020204" pitchFamily="34" charset="0"/>
              <a:buChar char="•"/>
            </a:pPr>
            <a:r>
              <a:rPr lang="en-AU" sz="2400" dirty="0">
                <a:latin typeface="Calibri" panose="020F0502020204030204" pitchFamily="34" charset="0"/>
                <a:ea typeface="Calibri" panose="020F0502020204030204" pitchFamily="34" charset="0"/>
                <a:cs typeface="Calibri" panose="020F0502020204030204" pitchFamily="34" charset="0"/>
              </a:rPr>
              <a:t>Pressure around reproductive decisions</a:t>
            </a:r>
          </a:p>
          <a:p>
            <a:pPr marL="342900" lvl="0" indent="-342900" fontAlgn="t">
              <a:buFont typeface="Arial" panose="020B0604020202020204" pitchFamily="34" charset="0"/>
              <a:buChar char="•"/>
            </a:pPr>
            <a:r>
              <a:rPr lang="en-AU" sz="2400" dirty="0">
                <a:latin typeface="Calibri" panose="020F0502020204030204" pitchFamily="34" charset="0"/>
                <a:ea typeface="Calibri" panose="020F0502020204030204" pitchFamily="34" charset="0"/>
                <a:cs typeface="Calibri" panose="020F0502020204030204" pitchFamily="34" charset="0"/>
              </a:rPr>
              <a:t>Gendered assumptions in care</a:t>
            </a:r>
          </a:p>
          <a:p>
            <a:pPr marL="342900" lvl="0" indent="-342900" fontAlgn="t">
              <a:buFont typeface="Arial" panose="020B0604020202020204" pitchFamily="34" charset="0"/>
              <a:buChar char="•"/>
            </a:pPr>
            <a:r>
              <a:rPr lang="en-AU" sz="2400" dirty="0">
                <a:latin typeface="Calibri" panose="020F0502020204030204" pitchFamily="34" charset="0"/>
                <a:ea typeface="Calibri" panose="020F0502020204030204" pitchFamily="34" charset="0"/>
                <a:cs typeface="Calibri" panose="020F0502020204030204" pitchFamily="34" charset="0"/>
              </a:rPr>
              <a:t>Feeling unsafe or excluded</a:t>
            </a:r>
          </a:p>
        </p:txBody>
      </p:sp>
    </p:spTree>
    <p:extLst>
      <p:ext uri="{BB962C8B-B14F-4D97-AF65-F5344CB8AC3E}">
        <p14:creationId xmlns:p14="http://schemas.microsoft.com/office/powerpoint/2010/main" val="264904673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522884-29E9-2286-7877-0FF31D1D8F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E9F2D8-2986-B4F2-C3A4-044D27CBB41C}"/>
              </a:ext>
            </a:extLst>
          </p:cNvPr>
          <p:cNvSpPr>
            <a:spLocks noGrp="1"/>
          </p:cNvSpPr>
          <p:nvPr>
            <p:ph type="title"/>
          </p:nvPr>
        </p:nvSpPr>
        <p:spPr>
          <a:xfrm>
            <a:off x="306196" y="120316"/>
            <a:ext cx="7010400" cy="1325563"/>
          </a:xfrm>
        </p:spPr>
        <p:txBody>
          <a:bodyPr>
            <a:normAutofit/>
          </a:bodyPr>
          <a:lstStyle/>
          <a:p>
            <a:r>
              <a:rPr lang="en-AU" b="1" dirty="0"/>
              <a:t>What we co-designed</a:t>
            </a:r>
          </a:p>
        </p:txBody>
      </p:sp>
      <p:sp>
        <p:nvSpPr>
          <p:cNvPr id="6" name="Content Placeholder 5">
            <a:extLst>
              <a:ext uri="{FF2B5EF4-FFF2-40B4-BE49-F238E27FC236}">
                <a16:creationId xmlns:a16="http://schemas.microsoft.com/office/drawing/2014/main" id="{D2E0E07C-A70D-9384-DE7D-951A097F7164}"/>
              </a:ext>
            </a:extLst>
          </p:cNvPr>
          <p:cNvSpPr>
            <a:spLocks noGrp="1"/>
          </p:cNvSpPr>
          <p:nvPr>
            <p:ph sz="half" idx="1"/>
          </p:nvPr>
        </p:nvSpPr>
        <p:spPr>
          <a:xfrm>
            <a:off x="717884" y="1435937"/>
            <a:ext cx="9099885" cy="4779711"/>
          </a:xfrm>
        </p:spPr>
        <p:txBody>
          <a:bodyPr>
            <a:normAutofit fontScale="92500" lnSpcReduction="20000"/>
          </a:bodyPr>
          <a:lstStyle/>
          <a:p>
            <a:pPr fontAlgn="t">
              <a:lnSpc>
                <a:spcPct val="100000"/>
              </a:lnSpc>
              <a:buNone/>
            </a:pPr>
            <a:r>
              <a:rPr lang="en-AU" b="1" dirty="0">
                <a:latin typeface="Calibri" panose="020F0502020204030204" pitchFamily="34" charset="0"/>
                <a:ea typeface="Calibri" panose="020F0502020204030204" pitchFamily="34" charset="0"/>
                <a:cs typeface="Calibri" panose="020F0502020204030204" pitchFamily="34" charset="0"/>
              </a:rPr>
              <a:t>Two key outcomes:</a:t>
            </a:r>
          </a:p>
          <a:p>
            <a:pPr fontAlgn="t">
              <a:lnSpc>
                <a:spcPct val="100000"/>
              </a:lnSpc>
              <a:buNone/>
            </a:pPr>
            <a:r>
              <a:rPr lang="en-AU" dirty="0">
                <a:latin typeface="Segoe UI" panose="020B0502040204020203" pitchFamily="34" charset="0"/>
              </a:rPr>
              <a:t>📄</a:t>
            </a:r>
            <a:r>
              <a:rPr lang="en-AU" b="1" dirty="0">
                <a:latin typeface="Calibri" panose="020F0502020204030204" pitchFamily="34" charset="0"/>
                <a:ea typeface="Calibri" panose="020F0502020204030204" pitchFamily="34" charset="0"/>
                <a:cs typeface="Calibri" panose="020F0502020204030204" pitchFamily="34" charset="0"/>
              </a:rPr>
              <a:t>Research protocol     </a:t>
            </a:r>
          </a:p>
          <a:p>
            <a:pPr fontAlgn="t">
              <a:lnSpc>
                <a:spcPct val="100000"/>
              </a:lnSpc>
            </a:pPr>
            <a:r>
              <a:rPr lang="en-AU" dirty="0">
                <a:latin typeface="Calibri" panose="020F0502020204030204" pitchFamily="34" charset="0"/>
                <a:ea typeface="Calibri" panose="020F0502020204030204" pitchFamily="34" charset="0"/>
                <a:cs typeface="Calibri" panose="020F0502020204030204" pitchFamily="34" charset="0"/>
              </a:rPr>
              <a:t>  Community priorities</a:t>
            </a:r>
          </a:p>
          <a:p>
            <a:pPr marL="342900" lvl="0" indent="-342900" fontAlgn="t">
              <a:lnSpc>
                <a:spcPct val="100000"/>
              </a:lnSpc>
            </a:pPr>
            <a:r>
              <a:rPr lang="en-AU" dirty="0">
                <a:latin typeface="Calibri" panose="020F0502020204030204" pitchFamily="34" charset="0"/>
                <a:ea typeface="Calibri" panose="020F0502020204030204" pitchFamily="34" charset="0"/>
                <a:cs typeface="Calibri" panose="020F0502020204030204" pitchFamily="34" charset="0"/>
              </a:rPr>
              <a:t>Developing recommendations for safer, neuro-affirming care</a:t>
            </a:r>
          </a:p>
          <a:p>
            <a:pPr marL="342900" lvl="0" indent="-342900" fontAlgn="t">
              <a:lnSpc>
                <a:spcPct val="100000"/>
              </a:lnSpc>
            </a:pPr>
            <a:r>
              <a:rPr lang="en-AU" dirty="0">
                <a:latin typeface="Calibri" panose="020F0502020204030204" pitchFamily="34" charset="0"/>
                <a:ea typeface="Calibri" panose="020F0502020204030204" pitchFamily="34" charset="0"/>
                <a:cs typeface="Calibri" panose="020F0502020204030204" pitchFamily="34" charset="0"/>
              </a:rPr>
              <a:t>Ready for future funding</a:t>
            </a:r>
          </a:p>
          <a:p>
            <a:pPr marL="0" lvl="0" indent="0" fontAlgn="t">
              <a:lnSpc>
                <a:spcPct val="100000"/>
              </a:lnSpc>
              <a:buNone/>
            </a:pPr>
            <a:endParaRPr lang="en-AU" dirty="0">
              <a:latin typeface="Calibri" panose="020F0502020204030204" pitchFamily="34" charset="0"/>
              <a:ea typeface="Calibri" panose="020F0502020204030204" pitchFamily="34" charset="0"/>
              <a:cs typeface="Calibri" panose="020F0502020204030204" pitchFamily="34" charset="0"/>
            </a:endParaRPr>
          </a:p>
          <a:p>
            <a:pPr fontAlgn="t">
              <a:lnSpc>
                <a:spcPct val="100000"/>
              </a:lnSpc>
              <a:buNone/>
            </a:pPr>
            <a:r>
              <a:rPr lang="en-AU" dirty="0">
                <a:latin typeface="Segoe UI" panose="020B0502040204020203" pitchFamily="34" charset="0"/>
              </a:rPr>
              <a:t>🤝 </a:t>
            </a:r>
            <a:r>
              <a:rPr lang="en-AU" b="1" dirty="0">
                <a:latin typeface="Calibri" panose="020F0502020204030204" pitchFamily="34" charset="0"/>
                <a:ea typeface="Calibri" panose="020F0502020204030204" pitchFamily="34" charset="0"/>
                <a:cs typeface="Calibri" panose="020F0502020204030204" pitchFamily="34" charset="0"/>
              </a:rPr>
              <a:t>Co-design framework and process </a:t>
            </a:r>
          </a:p>
          <a:p>
            <a:pPr marL="342900" indent="-342900" fontAlgn="t">
              <a:lnSpc>
                <a:spcPct val="100000"/>
              </a:lnSpc>
            </a:pPr>
            <a:r>
              <a:rPr lang="en-AU" dirty="0">
                <a:latin typeface="Calibri" panose="020F0502020204030204" pitchFamily="34" charset="0"/>
                <a:ea typeface="Calibri" panose="020F0502020204030204" pitchFamily="34" charset="0"/>
                <a:cs typeface="Calibri" panose="020F0502020204030204" pitchFamily="34" charset="0"/>
              </a:rPr>
              <a:t>Accessible methods</a:t>
            </a:r>
          </a:p>
          <a:p>
            <a:pPr marL="342900" lvl="0" indent="-342900" fontAlgn="t">
              <a:lnSpc>
                <a:spcPct val="100000"/>
              </a:lnSpc>
            </a:pPr>
            <a:r>
              <a:rPr lang="en-AU" dirty="0">
                <a:latin typeface="Calibri" panose="020F0502020204030204" pitchFamily="34" charset="0"/>
                <a:ea typeface="Calibri" panose="020F0502020204030204" pitchFamily="34" charset="0"/>
                <a:cs typeface="Calibri" panose="020F0502020204030204" pitchFamily="34" charset="0"/>
              </a:rPr>
              <a:t>Meaningful participation</a:t>
            </a:r>
          </a:p>
          <a:p>
            <a:pPr marL="342900" lvl="0" indent="-342900" fontAlgn="t">
              <a:lnSpc>
                <a:spcPct val="100000"/>
              </a:lnSpc>
            </a:pPr>
            <a:r>
              <a:rPr lang="en-AU" dirty="0">
                <a:latin typeface="Calibri" panose="020F0502020204030204" pitchFamily="34" charset="0"/>
                <a:ea typeface="Calibri" panose="020F0502020204030204" pitchFamily="34" charset="0"/>
                <a:cs typeface="Calibri" panose="020F0502020204030204" pitchFamily="34" charset="0"/>
              </a:rPr>
              <a:t>Community-led research</a:t>
            </a:r>
          </a:p>
          <a:p>
            <a:endParaRPr lang="en-AU" dirty="0"/>
          </a:p>
        </p:txBody>
      </p:sp>
    </p:spTree>
    <p:extLst>
      <p:ext uri="{BB962C8B-B14F-4D97-AF65-F5344CB8AC3E}">
        <p14:creationId xmlns:p14="http://schemas.microsoft.com/office/powerpoint/2010/main" val="364061888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107A4-78B0-7F77-2D17-931D3CDF98A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C172C6-4174-ECAE-1D81-CABD51C6BCA4}"/>
              </a:ext>
            </a:extLst>
          </p:cNvPr>
          <p:cNvSpPr>
            <a:spLocks noGrp="1"/>
          </p:cNvSpPr>
          <p:nvPr>
            <p:ph idx="1"/>
          </p:nvPr>
        </p:nvSpPr>
        <p:spPr>
          <a:xfrm>
            <a:off x="741947" y="1690688"/>
            <a:ext cx="10515600" cy="4535418"/>
          </a:xfrm>
        </p:spPr>
        <p:txBody>
          <a:bodyPr>
            <a:normAutofit/>
          </a:bodyPr>
          <a:lstStyle/>
          <a:p>
            <a:pPr marL="0" indent="0">
              <a:lnSpc>
                <a:spcPct val="150000"/>
              </a:lnSpc>
              <a:buNone/>
            </a:pPr>
            <a:r>
              <a:rPr lang="en-AU" dirty="0"/>
              <a:t>✓ Genuinely inclusive, accessible and flexible approach</a:t>
            </a:r>
          </a:p>
          <a:p>
            <a:pPr marL="0" indent="0">
              <a:lnSpc>
                <a:spcPct val="150000"/>
              </a:lnSpc>
              <a:buNone/>
            </a:pPr>
            <a:r>
              <a:rPr lang="en-AU" dirty="0"/>
              <a:t>✓ Created a safer, community focussed, trauma-informed space</a:t>
            </a:r>
          </a:p>
          <a:p>
            <a:pPr marL="0" indent="0">
              <a:lnSpc>
                <a:spcPct val="150000"/>
              </a:lnSpc>
              <a:buNone/>
            </a:pPr>
            <a:r>
              <a:rPr lang="en-AU" dirty="0"/>
              <a:t>✓ Respectful navigation of difficult conversations and decision making</a:t>
            </a:r>
          </a:p>
          <a:p>
            <a:pPr marL="0" indent="0">
              <a:lnSpc>
                <a:spcPct val="150000"/>
              </a:lnSpc>
              <a:buNone/>
            </a:pPr>
            <a:r>
              <a:rPr lang="en-AU" dirty="0"/>
              <a:t>     = More meaningful engagement </a:t>
            </a:r>
          </a:p>
          <a:p>
            <a:pPr marL="0" indent="0">
              <a:lnSpc>
                <a:spcPct val="150000"/>
              </a:lnSpc>
              <a:buNone/>
            </a:pPr>
            <a:r>
              <a:rPr lang="en-AU" dirty="0"/>
              <a:t>     = Relevant and community-grounded protocol</a:t>
            </a:r>
          </a:p>
        </p:txBody>
      </p:sp>
      <p:sp>
        <p:nvSpPr>
          <p:cNvPr id="4" name="Title 1">
            <a:extLst>
              <a:ext uri="{FF2B5EF4-FFF2-40B4-BE49-F238E27FC236}">
                <a16:creationId xmlns:a16="http://schemas.microsoft.com/office/drawing/2014/main" id="{325A0782-B020-BC13-3575-19B192104C1B}"/>
              </a:ext>
            </a:extLst>
          </p:cNvPr>
          <p:cNvSpPr txBox="1">
            <a:spLocks/>
          </p:cNvSpPr>
          <p:nvPr/>
        </p:nvSpPr>
        <p:spPr>
          <a:xfrm>
            <a:off x="485448" y="365125"/>
            <a:ext cx="70104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AU" b="1" dirty="0"/>
              <a:t>Why the process mattered </a:t>
            </a:r>
          </a:p>
        </p:txBody>
      </p:sp>
    </p:spTree>
    <p:extLst>
      <p:ext uri="{BB962C8B-B14F-4D97-AF65-F5344CB8AC3E}">
        <p14:creationId xmlns:p14="http://schemas.microsoft.com/office/powerpoint/2010/main" val="117491762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ACD46-BED4-5F48-DD80-7E264D4C507C}"/>
              </a:ext>
            </a:extLst>
          </p:cNvPr>
          <p:cNvSpPr>
            <a:spLocks noGrp="1"/>
          </p:cNvSpPr>
          <p:nvPr>
            <p:ph type="title"/>
          </p:nvPr>
        </p:nvSpPr>
        <p:spPr>
          <a:xfrm>
            <a:off x="335839" y="582914"/>
            <a:ext cx="8491330" cy="1325563"/>
          </a:xfrm>
        </p:spPr>
        <p:txBody>
          <a:bodyPr/>
          <a:lstStyle/>
          <a:p>
            <a:r>
              <a:rPr lang="en-AU" b="1" dirty="0"/>
              <a:t>Lessons and recommendations</a:t>
            </a:r>
          </a:p>
        </p:txBody>
      </p:sp>
      <p:sp>
        <p:nvSpPr>
          <p:cNvPr id="7" name="Content Placeholder 6">
            <a:extLst>
              <a:ext uri="{FF2B5EF4-FFF2-40B4-BE49-F238E27FC236}">
                <a16:creationId xmlns:a16="http://schemas.microsoft.com/office/drawing/2014/main" id="{8603F467-3F95-6032-E9F2-E4D1FF699E5A}"/>
              </a:ext>
            </a:extLst>
          </p:cNvPr>
          <p:cNvSpPr>
            <a:spLocks noGrp="1"/>
          </p:cNvSpPr>
          <p:nvPr>
            <p:ph idx="1"/>
          </p:nvPr>
        </p:nvSpPr>
        <p:spPr>
          <a:xfrm>
            <a:off x="690770" y="2095551"/>
            <a:ext cx="10810459" cy="3775797"/>
          </a:xfrm>
        </p:spPr>
        <p:txBody>
          <a:bodyPr>
            <a:normAutofit/>
          </a:bodyPr>
          <a:lstStyle/>
          <a:p>
            <a:pPr marL="514350" lvl="0" indent="-514350">
              <a:lnSpc>
                <a:spcPct val="100000"/>
              </a:lnSpc>
              <a:buFont typeface="+mj-lt"/>
              <a:buAutoNum type="arabicPeriod"/>
            </a:pPr>
            <a:r>
              <a:rPr lang="en-AU" dirty="0"/>
              <a:t>Shift power </a:t>
            </a:r>
            <a:r>
              <a:rPr lang="en-AU" dirty="0">
                <a:sym typeface="Wingdings" panose="05000000000000000000" pitchFamily="2" charset="2"/>
              </a:rPr>
              <a:t> </a:t>
            </a:r>
            <a:r>
              <a:rPr lang="en-AU" dirty="0"/>
              <a:t>Invest early in LLE leadership </a:t>
            </a:r>
          </a:p>
          <a:p>
            <a:pPr marL="514350" lvl="0" indent="-514350">
              <a:lnSpc>
                <a:spcPct val="100000"/>
              </a:lnSpc>
              <a:buFont typeface="+mj-lt"/>
              <a:buAutoNum type="arabicPeriod"/>
            </a:pPr>
            <a:r>
              <a:rPr lang="en-AU" dirty="0"/>
              <a:t>Tailor your research to the community </a:t>
            </a:r>
          </a:p>
          <a:p>
            <a:pPr marL="514350" lvl="0" indent="-514350">
              <a:lnSpc>
                <a:spcPct val="100000"/>
              </a:lnSpc>
              <a:buFont typeface="+mj-lt"/>
              <a:buAutoNum type="arabicPeriod"/>
            </a:pPr>
            <a:r>
              <a:rPr lang="en-AU" dirty="0"/>
              <a:t>Set shared values early </a:t>
            </a:r>
          </a:p>
          <a:p>
            <a:pPr marL="514350" lvl="0" indent="-514350">
              <a:lnSpc>
                <a:spcPct val="100000"/>
              </a:lnSpc>
              <a:buFont typeface="+mj-lt"/>
              <a:buAutoNum type="arabicPeriod"/>
            </a:pPr>
            <a:r>
              <a:rPr lang="en-AU" dirty="0"/>
              <a:t>Treat genuine co-design as core research practice</a:t>
            </a:r>
          </a:p>
          <a:p>
            <a:pPr marL="514350" lvl="0" indent="-514350">
              <a:lnSpc>
                <a:spcPct val="100000"/>
              </a:lnSpc>
              <a:buFont typeface="+mj-lt"/>
              <a:buAutoNum type="arabicPeriod"/>
            </a:pPr>
            <a:r>
              <a:rPr lang="en-AU" dirty="0"/>
              <a:t>Importance of trauma-informed practice</a:t>
            </a:r>
          </a:p>
        </p:txBody>
      </p:sp>
    </p:spTree>
    <p:extLst>
      <p:ext uri="{BB962C8B-B14F-4D97-AF65-F5344CB8AC3E}">
        <p14:creationId xmlns:p14="http://schemas.microsoft.com/office/powerpoint/2010/main" val="41113737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2F061-02FA-DDC7-87DD-1A6815E044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BD3F61-D574-1D87-E4B1-CC6BB27479FB}"/>
              </a:ext>
            </a:extLst>
          </p:cNvPr>
          <p:cNvSpPr>
            <a:spLocks noGrp="1"/>
          </p:cNvSpPr>
          <p:nvPr>
            <p:ph type="title" idx="4294967295"/>
          </p:nvPr>
        </p:nvSpPr>
        <p:spPr>
          <a:xfrm>
            <a:off x="838200" y="200450"/>
            <a:ext cx="10515600" cy="1325563"/>
          </a:xfrm>
        </p:spPr>
        <p:txBody>
          <a:bodyPr/>
          <a:lstStyle/>
          <a:p>
            <a:r>
              <a:rPr lang="en-AU" dirty="0">
                <a:solidFill>
                  <a:srgbClr val="2C3949"/>
                </a:solidFill>
              </a:rPr>
              <a:t>How to engage with our Research Team</a:t>
            </a:r>
          </a:p>
        </p:txBody>
      </p:sp>
      <p:pic>
        <p:nvPicPr>
          <p:cNvPr id="20" name="Picture 19" descr="A person sitting on grass with a dog">
            <a:extLst>
              <a:ext uri="{FF2B5EF4-FFF2-40B4-BE49-F238E27FC236}">
                <a16:creationId xmlns:a16="http://schemas.microsoft.com/office/drawing/2014/main" id="{EF7BAE69-9177-7331-629D-082CE929C5AC}"/>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4769806" y="1883197"/>
            <a:ext cx="7772400" cy="6074649"/>
          </a:xfrm>
          <a:prstGeom prst="rect">
            <a:avLst/>
          </a:prstGeom>
        </p:spPr>
      </p:pic>
      <p:grpSp>
        <p:nvGrpSpPr>
          <p:cNvPr id="6" name="Group 5" descr="Slide 26&#10;Title: How to engage with the NDRP &#10;Decorative icons and text reads:&#10;• Email: info@ndrp.org.au&#10;• Phone: 03 9000 3813&#10;• Subscribe to our newsletter at www.ndrp.org.au for updates&#10;• Follow us on Facebook and LinkedIn&#10;">
            <a:extLst>
              <a:ext uri="{FF2B5EF4-FFF2-40B4-BE49-F238E27FC236}">
                <a16:creationId xmlns:a16="http://schemas.microsoft.com/office/drawing/2014/main" id="{3B722152-FD81-0426-8D50-C8CE493FFB3D}"/>
              </a:ext>
            </a:extLst>
          </p:cNvPr>
          <p:cNvGrpSpPr/>
          <p:nvPr/>
        </p:nvGrpSpPr>
        <p:grpSpPr>
          <a:xfrm>
            <a:off x="948001" y="1680534"/>
            <a:ext cx="6463361" cy="3496932"/>
            <a:chOff x="966139" y="434392"/>
            <a:chExt cx="6463361" cy="3496932"/>
          </a:xfrm>
        </p:grpSpPr>
        <p:sp>
          <p:nvSpPr>
            <p:cNvPr id="27" name="Text Placeholder 2" descr="Email: info@ndrp.org.au&#10;Phone: 03 9000 3813&#10;Subscribe to our newsletter at www.ndrp.org.au for updates&#10;">
              <a:extLst>
                <a:ext uri="{FF2B5EF4-FFF2-40B4-BE49-F238E27FC236}">
                  <a16:creationId xmlns:a16="http://schemas.microsoft.com/office/drawing/2014/main" id="{836609A4-88E8-4515-A2F3-63033D5AE91B}"/>
                </a:ext>
              </a:extLst>
            </p:cNvPr>
            <p:cNvSpPr txBox="1"/>
            <p:nvPr/>
          </p:nvSpPr>
          <p:spPr>
            <a:xfrm>
              <a:off x="1787185" y="434392"/>
              <a:ext cx="5642315" cy="3496932"/>
            </a:xfrm>
            <a:prstGeom prst="rect">
              <a:avLst/>
            </a:prstGeom>
          </p:spPr>
          <p:txBody>
            <a:bodyPr vert="horz" lIns="91440" tIns="45720" rIns="91440" bIns="45720" numCol="1"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2200"/>
                </a:spcBef>
                <a:buFont typeface="Arial" panose="020B0604020202020204" pitchFamily="34" charset="0"/>
                <a:buNone/>
              </a:pPr>
              <a:r>
                <a:rPr lang="en-AU" sz="2400" dirty="0">
                  <a:solidFill>
                    <a:schemeClr val="tx2">
                      <a:lumMod val="75000"/>
                    </a:schemeClr>
                  </a:solidFill>
                </a:rPr>
                <a:t>Email: </a:t>
              </a:r>
              <a:r>
                <a:rPr lang="en-AU" sz="2400" dirty="0">
                  <a:solidFill>
                    <a:schemeClr val="tx2">
                      <a:lumMod val="75000"/>
                    </a:schemeClr>
                  </a:solidFill>
                  <a:hlinkClick r:id="rId4"/>
                </a:rPr>
                <a:t>jessica.moulton@unimelb.edu.au</a:t>
              </a:r>
              <a:endParaRPr lang="en-AU" sz="2400" dirty="0">
                <a:solidFill>
                  <a:schemeClr val="tx2">
                    <a:lumMod val="75000"/>
                  </a:schemeClr>
                </a:solidFill>
              </a:endParaRPr>
            </a:p>
            <a:p>
              <a:pPr marL="0" indent="0">
                <a:lnSpc>
                  <a:spcPct val="150000"/>
                </a:lnSpc>
                <a:spcBef>
                  <a:spcPts val="2200"/>
                </a:spcBef>
                <a:buFont typeface="Arial" panose="020B0604020202020204" pitchFamily="34" charset="0"/>
                <a:buNone/>
              </a:pPr>
              <a:r>
                <a:rPr lang="en-AU" sz="2400">
                  <a:solidFill>
                    <a:schemeClr val="tx2">
                      <a:lumMod val="75000"/>
                    </a:schemeClr>
                  </a:solidFill>
                </a:rPr>
                <a:t>Thank you!</a:t>
              </a:r>
              <a:endParaRPr lang="en-AU" sz="2400" dirty="0">
                <a:solidFill>
                  <a:schemeClr val="tx2">
                    <a:lumMod val="75000"/>
                  </a:schemeClr>
                </a:solidFill>
              </a:endParaRPr>
            </a:p>
            <a:p>
              <a:pPr marL="0" indent="0">
                <a:lnSpc>
                  <a:spcPct val="110000"/>
                </a:lnSpc>
                <a:spcBef>
                  <a:spcPts val="2200"/>
                </a:spcBef>
                <a:buFont typeface="Arial" panose="020B0604020202020204" pitchFamily="34" charset="0"/>
                <a:buNone/>
              </a:pPr>
              <a:endParaRPr lang="en-AU" sz="2400" dirty="0">
                <a:solidFill>
                  <a:schemeClr val="tx2">
                    <a:lumMod val="75000"/>
                  </a:schemeClr>
                </a:solidFill>
              </a:endParaRPr>
            </a:p>
          </p:txBody>
        </p:sp>
        <p:pic>
          <p:nvPicPr>
            <p:cNvPr id="8" name="Picture 7">
              <a:extLst>
                <a:ext uri="{FF2B5EF4-FFF2-40B4-BE49-F238E27FC236}">
                  <a16:creationId xmlns:a16="http://schemas.microsoft.com/office/drawing/2014/main" id="{F69F66A6-6A2F-5D11-CC68-D8D81EF6111A}"/>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966139" y="434392"/>
              <a:ext cx="595935" cy="617737"/>
            </a:xfrm>
            <a:prstGeom prst="rect">
              <a:avLst/>
            </a:prstGeom>
          </p:spPr>
        </p:pic>
      </p:grpSp>
    </p:spTree>
    <p:extLst>
      <p:ext uri="{BB962C8B-B14F-4D97-AF65-F5344CB8AC3E}">
        <p14:creationId xmlns:p14="http://schemas.microsoft.com/office/powerpoint/2010/main" val="190391506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2A1FE-CAD7-5619-3444-0169D8B41BC5}"/>
            </a:ext>
          </a:extLst>
        </p:cNvPr>
        <p:cNvGrpSpPr/>
        <p:nvPr/>
      </p:nvGrpSpPr>
      <p:grpSpPr>
        <a:xfrm>
          <a:off x="0" y="0"/>
          <a:ext cx="0" cy="0"/>
          <a:chOff x="0" y="0"/>
          <a:chExt cx="0" cy="0"/>
        </a:xfrm>
      </p:grpSpPr>
      <p:pic>
        <p:nvPicPr>
          <p:cNvPr id="4" name="Picture 3" descr="A colorful lines on a white background">
            <a:extLst>
              <a:ext uri="{FF2B5EF4-FFF2-40B4-BE49-F238E27FC236}">
                <a16:creationId xmlns:a16="http://schemas.microsoft.com/office/drawing/2014/main" id="{E31510F8-0EAB-467B-6FFA-8FBB9FEBC0B5}"/>
              </a:ext>
            </a:extLst>
          </p:cNvPr>
          <p:cNvPicPr>
            <a:picLocks noChangeAspect="1"/>
          </p:cNvPicPr>
          <p:nvPr/>
        </p:nvPicPr>
        <p:blipFill>
          <a:blip r:embed="rId3"/>
          <a:stretch>
            <a:fillRect/>
          </a:stretch>
        </p:blipFill>
        <p:spPr>
          <a:xfrm>
            <a:off x="0" y="0"/>
            <a:ext cx="12192000" cy="6858000"/>
          </a:xfrm>
          <a:prstGeom prst="rect">
            <a:avLst/>
          </a:prstGeom>
        </p:spPr>
      </p:pic>
      <p:sp>
        <p:nvSpPr>
          <p:cNvPr id="2" name="Picture Placeholder 1">
            <a:extLst>
              <a:ext uri="{FF2B5EF4-FFF2-40B4-BE49-F238E27FC236}">
                <a16:creationId xmlns:a16="http://schemas.microsoft.com/office/drawing/2014/main" id="{D1EF0A8F-2E1E-83D9-740A-F69EF9C61A86}"/>
              </a:ext>
            </a:extLst>
          </p:cNvPr>
          <p:cNvSpPr>
            <a:spLocks noGrp="1"/>
          </p:cNvSpPr>
          <p:nvPr>
            <p:ph type="title" idx="4294967295"/>
          </p:nvPr>
        </p:nvSpPr>
        <p:spPr>
          <a:xfrm>
            <a:off x="914400" y="1285875"/>
            <a:ext cx="10515600" cy="13144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5400" b="1"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Team Showcase 2</a:t>
            </a:r>
            <a:endParaRPr kumimoji="0" lang="en-AU" sz="540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endParaRPr>
          </a:p>
        </p:txBody>
      </p:sp>
    </p:spTree>
    <p:extLst>
      <p:ext uri="{BB962C8B-B14F-4D97-AF65-F5344CB8AC3E}">
        <p14:creationId xmlns:p14="http://schemas.microsoft.com/office/powerpoint/2010/main" val="404356099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20FC62-490B-2295-630E-E4EEA0411CED}"/>
            </a:ext>
          </a:extLst>
        </p:cNvPr>
        <p:cNvGrpSpPr/>
        <p:nvPr/>
      </p:nvGrpSpPr>
      <p:grpSpPr>
        <a:xfrm>
          <a:off x="0" y="0"/>
          <a:ext cx="0" cy="0"/>
          <a:chOff x="0" y="0"/>
          <a:chExt cx="0" cy="0"/>
        </a:xfrm>
      </p:grpSpPr>
      <p:pic>
        <p:nvPicPr>
          <p:cNvPr id="4" name="Picture 3" descr="A colorful lines on a white background">
            <a:extLst>
              <a:ext uri="{FF2B5EF4-FFF2-40B4-BE49-F238E27FC236}">
                <a16:creationId xmlns:a16="http://schemas.microsoft.com/office/drawing/2014/main" id="{246B7720-2A1C-C7DA-6656-279911A454C6}"/>
              </a:ext>
            </a:extLst>
          </p:cNvPr>
          <p:cNvPicPr>
            <a:picLocks noChangeAspect="1"/>
          </p:cNvPicPr>
          <p:nvPr/>
        </p:nvPicPr>
        <p:blipFill>
          <a:blip r:embed="rId3"/>
          <a:stretch>
            <a:fillRect/>
          </a:stretch>
        </p:blipFill>
        <p:spPr>
          <a:xfrm>
            <a:off x="0" y="0"/>
            <a:ext cx="12192000" cy="6858000"/>
          </a:xfrm>
          <a:prstGeom prst="rect">
            <a:avLst/>
          </a:prstGeom>
        </p:spPr>
      </p:pic>
      <p:sp>
        <p:nvSpPr>
          <p:cNvPr id="2" name="Picture Placeholder 1">
            <a:extLst>
              <a:ext uri="{FF2B5EF4-FFF2-40B4-BE49-F238E27FC236}">
                <a16:creationId xmlns:a16="http://schemas.microsoft.com/office/drawing/2014/main" id="{8C428735-05D4-6512-90CE-A75FE0C836FA}"/>
              </a:ext>
            </a:extLst>
          </p:cNvPr>
          <p:cNvSpPr>
            <a:spLocks noGrp="1"/>
          </p:cNvSpPr>
          <p:nvPr>
            <p:ph type="title" idx="4294967295"/>
          </p:nvPr>
        </p:nvSpPr>
        <p:spPr>
          <a:xfrm>
            <a:off x="914400" y="1285875"/>
            <a:ext cx="10515600" cy="13144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5400" b="1"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Zoom Room 1</a:t>
            </a:r>
            <a:endParaRPr kumimoji="0" lang="en-AU" sz="540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endParaRPr>
          </a:p>
        </p:txBody>
      </p:sp>
    </p:spTree>
    <p:extLst>
      <p:ext uri="{BB962C8B-B14F-4D97-AF65-F5344CB8AC3E}">
        <p14:creationId xmlns:p14="http://schemas.microsoft.com/office/powerpoint/2010/main" val="194876673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5D801-1B59-67DA-9478-29B17B81CF27}"/>
              </a:ext>
            </a:extLst>
          </p:cNvPr>
          <p:cNvSpPr>
            <a:spLocks noGrp="1"/>
          </p:cNvSpPr>
          <p:nvPr>
            <p:ph type="ctrTitle"/>
          </p:nvPr>
        </p:nvSpPr>
        <p:spPr>
          <a:xfrm>
            <a:off x="1098022" y="1520337"/>
            <a:ext cx="8624046" cy="2387600"/>
          </a:xfrm>
        </p:spPr>
        <p:txBody>
          <a:bodyPr>
            <a:normAutofit fontScale="90000"/>
          </a:bodyPr>
          <a:lstStyle/>
          <a:p>
            <a:r>
              <a:rPr lang="en-AU" dirty="0"/>
              <a:t>Psychological Safety of Children with Disability Labelled with ‘Behaviours of Concern’</a:t>
            </a:r>
          </a:p>
        </p:txBody>
      </p:sp>
      <p:sp>
        <p:nvSpPr>
          <p:cNvPr id="3" name="Subtitle 2">
            <a:extLst>
              <a:ext uri="{FF2B5EF4-FFF2-40B4-BE49-F238E27FC236}">
                <a16:creationId xmlns:a16="http://schemas.microsoft.com/office/drawing/2014/main" id="{5C84A3E1-CA9C-A68C-598E-D7FA46AD42A6}"/>
              </a:ext>
            </a:extLst>
          </p:cNvPr>
          <p:cNvSpPr>
            <a:spLocks noGrp="1"/>
          </p:cNvSpPr>
          <p:nvPr>
            <p:ph type="subTitle" idx="1"/>
          </p:nvPr>
        </p:nvSpPr>
        <p:spPr>
          <a:xfrm>
            <a:off x="1098022" y="4256532"/>
            <a:ext cx="9601200" cy="1417320"/>
          </a:xfrm>
        </p:spPr>
        <p:txBody>
          <a:bodyPr wrap="square" lIns="73152" tIns="36576" rIns="73152" bIns="36576">
            <a:noAutofit/>
          </a:bodyPr>
          <a:lstStyle/>
          <a:p>
            <a:pPr algn="l">
              <a:lnSpc>
                <a:spcPct val="100000"/>
              </a:lnSpc>
              <a:spcBef>
                <a:spcPts val="0"/>
              </a:spcBef>
              <a:spcAft>
                <a:spcPts val="100"/>
              </a:spcAft>
              <a:buNone/>
            </a:pPr>
            <a:r>
              <a:rPr lang="en-AU" sz="1800" b="1" i="0" dirty="0"/>
              <a:t>Lead organisation: </a:t>
            </a:r>
            <a:r>
              <a:rPr lang="en-AU" sz="1800" b="0" i="0" dirty="0"/>
              <a:t>University of Melbourne</a:t>
            </a:r>
          </a:p>
          <a:p>
            <a:pPr algn="l">
              <a:lnSpc>
                <a:spcPct val="100000"/>
              </a:lnSpc>
              <a:spcBef>
                <a:spcPts val="0"/>
              </a:spcBef>
              <a:spcAft>
                <a:spcPts val="100"/>
              </a:spcAft>
              <a:buNone/>
            </a:pPr>
            <a:r>
              <a:rPr lang="en-AU" sz="1800" b="1" i="0" dirty="0"/>
              <a:t>Partner organisations: </a:t>
            </a:r>
            <a:r>
              <a:rPr lang="en-AU" sz="1800" b="0" i="0" dirty="0"/>
              <a:t>Yellow Ladybugs; Heads Together for Brain Injury</a:t>
            </a:r>
          </a:p>
          <a:p>
            <a:pPr algn="l">
              <a:lnSpc>
                <a:spcPct val="100000"/>
              </a:lnSpc>
              <a:spcBef>
                <a:spcPts val="0"/>
              </a:spcBef>
              <a:spcAft>
                <a:spcPts val="100"/>
              </a:spcAft>
              <a:buNone/>
            </a:pPr>
            <a:r>
              <a:rPr lang="en-AU" sz="1800" b="1" i="0" dirty="0"/>
              <a:t>Project team: </a:t>
            </a:r>
            <a:r>
              <a:rPr lang="en-AU" sz="1800" b="0" i="0" dirty="0"/>
              <a:t>A/Prof Sarah Knight, Dr Nicole Merrick, Prof Christine </a:t>
            </a:r>
            <a:r>
              <a:rPr lang="en-AU" sz="1800" b="0" i="0" dirty="0" err="1"/>
              <a:t>Imms</a:t>
            </a:r>
            <a:r>
              <a:rPr lang="en-AU" sz="1800" b="0" i="0" dirty="0"/>
              <a:t>, A/Prof Matt Harrison, A/Prof Lisa McKay-Brown, Chelsea Aquilina, Heather Renton, Juanita Mulholland, Cat Lancaster, Kate Heine, Natasha Staheli and Katie </a:t>
            </a:r>
            <a:r>
              <a:rPr lang="en-AU" sz="1800" b="0" i="0" dirty="0" err="1"/>
              <a:t>Koullas</a:t>
            </a:r>
            <a:r>
              <a:rPr lang="en-AU" sz="1800" b="0" i="0" dirty="0"/>
              <a:t>.</a:t>
            </a:r>
          </a:p>
        </p:txBody>
      </p:sp>
    </p:spTree>
    <p:extLst>
      <p:ext uri="{BB962C8B-B14F-4D97-AF65-F5344CB8AC3E}">
        <p14:creationId xmlns:p14="http://schemas.microsoft.com/office/powerpoint/2010/main" val="51056268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660D6EDC-33F0-277E-5FA7-ADCE2230A1DA}"/>
              </a:ext>
            </a:extLst>
          </p:cNvPr>
          <p:cNvSpPr/>
          <p:nvPr/>
        </p:nvSpPr>
        <p:spPr>
          <a:xfrm>
            <a:off x="490537" y="1690688"/>
            <a:ext cx="10753725" cy="3238500"/>
          </a:xfrm>
          <a:prstGeom prst="roundRect">
            <a:avLst/>
          </a:prstGeom>
          <a:solidFill>
            <a:srgbClr val="FFCCC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6058ED3-A6BA-3180-B0A8-8CFCB94B0FB3}"/>
              </a:ext>
            </a:extLst>
          </p:cNvPr>
          <p:cNvSpPr>
            <a:spLocks noGrp="1"/>
          </p:cNvSpPr>
          <p:nvPr>
            <p:ph type="title"/>
          </p:nvPr>
        </p:nvSpPr>
        <p:spPr/>
        <p:txBody>
          <a:bodyPr/>
          <a:lstStyle/>
          <a:p>
            <a:r>
              <a:rPr lang="en-AU" dirty="0"/>
              <a:t>The challenge or the opportunity</a:t>
            </a:r>
          </a:p>
        </p:txBody>
      </p:sp>
      <p:sp>
        <p:nvSpPr>
          <p:cNvPr id="3" name="Content Placeholder 2">
            <a:extLst>
              <a:ext uri="{FF2B5EF4-FFF2-40B4-BE49-F238E27FC236}">
                <a16:creationId xmlns:a16="http://schemas.microsoft.com/office/drawing/2014/main" id="{C0BE0725-C6D9-6637-C32E-666B1D76A985}"/>
              </a:ext>
            </a:extLst>
          </p:cNvPr>
          <p:cNvSpPr>
            <a:spLocks noGrp="1"/>
          </p:cNvSpPr>
          <p:nvPr>
            <p:ph idx="1"/>
          </p:nvPr>
        </p:nvSpPr>
        <p:spPr>
          <a:xfrm>
            <a:off x="609600" y="1954212"/>
            <a:ext cx="10515600" cy="3775797"/>
          </a:xfrm>
        </p:spPr>
        <p:txBody>
          <a:bodyPr wrap="square" lIns="73152" tIns="36576" rIns="73152" bIns="36576">
            <a:noAutofit/>
          </a:bodyPr>
          <a:lstStyle/>
          <a:p>
            <a:pPr>
              <a:lnSpc>
                <a:spcPct val="100000"/>
              </a:lnSpc>
              <a:spcBef>
                <a:spcPts val="0"/>
              </a:spcBef>
              <a:spcAft>
                <a:spcPts val="700"/>
              </a:spcAft>
              <a:buNone/>
            </a:pPr>
            <a:r>
              <a:rPr lang="en-AU" dirty="0"/>
              <a:t>My mainstream primary school was pretty supportive: people listened, cared and tried to understand what I needed to be safe and included. But mainstream high school was completely different. I felt judged and criticised for my ‘behaviour’ which was actually panic attacks and seizures. I became so scared and upset that I started hurting myself and even thinking about suicide, and I had to stop attending school. </a:t>
            </a:r>
            <a:endParaRPr lang="en-AU" sz="2300" b="1" i="0" dirty="0"/>
          </a:p>
        </p:txBody>
      </p:sp>
    </p:spTree>
    <p:extLst>
      <p:ext uri="{BB962C8B-B14F-4D97-AF65-F5344CB8AC3E}">
        <p14:creationId xmlns:p14="http://schemas.microsoft.com/office/powerpoint/2010/main" val="350417001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6D20C-989B-2F27-8EFC-EFBF104A9955}"/>
              </a:ext>
            </a:extLst>
          </p:cNvPr>
          <p:cNvSpPr>
            <a:spLocks noGrp="1"/>
          </p:cNvSpPr>
          <p:nvPr>
            <p:ph type="title"/>
          </p:nvPr>
        </p:nvSpPr>
        <p:spPr/>
        <p:txBody>
          <a:bodyPr/>
          <a:lstStyle/>
          <a:p>
            <a:r>
              <a:rPr lang="en-AU" dirty="0"/>
              <a:t>What we did</a:t>
            </a:r>
          </a:p>
        </p:txBody>
      </p:sp>
      <p:sp>
        <p:nvSpPr>
          <p:cNvPr id="3" name="Content Placeholder 2">
            <a:extLst>
              <a:ext uri="{FF2B5EF4-FFF2-40B4-BE49-F238E27FC236}">
                <a16:creationId xmlns:a16="http://schemas.microsoft.com/office/drawing/2014/main" id="{27816C68-3707-AB4D-896E-63440DAF5148}"/>
              </a:ext>
            </a:extLst>
          </p:cNvPr>
          <p:cNvSpPr>
            <a:spLocks noGrp="1"/>
          </p:cNvSpPr>
          <p:nvPr>
            <p:ph sz="half" idx="1"/>
          </p:nvPr>
        </p:nvSpPr>
        <p:spPr>
          <a:xfrm>
            <a:off x="914399" y="1690688"/>
            <a:ext cx="8428383" cy="3621018"/>
          </a:xfrm>
        </p:spPr>
        <p:txBody>
          <a:bodyPr wrap="square" lIns="73152" tIns="36576" rIns="73152" bIns="36576">
            <a:noAutofit/>
          </a:bodyPr>
          <a:lstStyle/>
          <a:p>
            <a:pPr algn="l">
              <a:lnSpc>
                <a:spcPct val="100000"/>
              </a:lnSpc>
              <a:spcBef>
                <a:spcPts val="0"/>
              </a:spcBef>
              <a:spcAft>
                <a:spcPts val="700"/>
              </a:spcAft>
              <a:buNone/>
            </a:pPr>
            <a:r>
              <a:rPr lang="en-AU" sz="2200" b="1" i="0" dirty="0"/>
              <a:t>Four co-design workshops</a:t>
            </a:r>
          </a:p>
          <a:p>
            <a:pPr algn="l">
              <a:lnSpc>
                <a:spcPct val="100000"/>
              </a:lnSpc>
              <a:spcBef>
                <a:spcPts val="0"/>
              </a:spcBef>
              <a:spcAft>
                <a:spcPts val="700"/>
              </a:spcAft>
              <a:buNone/>
            </a:pPr>
            <a:endParaRPr lang="en-AU" sz="2200" b="1" i="0" dirty="0"/>
          </a:p>
          <a:p>
            <a:pPr algn="l">
              <a:lnSpc>
                <a:spcPct val="100000"/>
              </a:lnSpc>
              <a:spcBef>
                <a:spcPts val="0"/>
              </a:spcBef>
              <a:spcAft>
                <a:spcPts val="700"/>
              </a:spcAft>
              <a:buNone/>
            </a:pPr>
            <a:r>
              <a:rPr lang="en-AU" sz="2200" b="1" dirty="0"/>
              <a:t>1. </a:t>
            </a:r>
            <a:r>
              <a:rPr lang="en-AU" sz="2200" b="1" i="0" dirty="0"/>
              <a:t>NOW</a:t>
            </a:r>
            <a:r>
              <a:rPr lang="en-AU" sz="2050" dirty="0"/>
              <a:t>: </a:t>
            </a:r>
            <a:r>
              <a:rPr lang="en-AU" sz="2050" b="0" i="0" dirty="0"/>
              <a:t>Map current experiences</a:t>
            </a:r>
          </a:p>
          <a:p>
            <a:pPr algn="l">
              <a:lnSpc>
                <a:spcPct val="100000"/>
              </a:lnSpc>
              <a:spcBef>
                <a:spcPts val="0"/>
              </a:spcBef>
              <a:spcAft>
                <a:spcPts val="0"/>
              </a:spcAft>
              <a:buNone/>
            </a:pPr>
            <a:endParaRPr lang="en-AU" sz="2200" b="1" i="0" dirty="0"/>
          </a:p>
          <a:p>
            <a:pPr algn="l">
              <a:lnSpc>
                <a:spcPct val="100000"/>
              </a:lnSpc>
              <a:spcBef>
                <a:spcPts val="0"/>
              </a:spcBef>
              <a:spcAft>
                <a:spcPts val="0"/>
              </a:spcAft>
              <a:buNone/>
            </a:pPr>
            <a:r>
              <a:rPr lang="en-AU" sz="2200" b="1" i="0" dirty="0"/>
              <a:t>2. WOW</a:t>
            </a:r>
            <a:r>
              <a:rPr lang="en-AU" sz="2050" dirty="0"/>
              <a:t>: </a:t>
            </a:r>
            <a:r>
              <a:rPr lang="en-AU" sz="2050" b="0" i="0" dirty="0"/>
              <a:t>Imagine safer, rights-based support</a:t>
            </a:r>
          </a:p>
          <a:p>
            <a:pPr>
              <a:lnSpc>
                <a:spcPct val="100000"/>
              </a:lnSpc>
              <a:spcBef>
                <a:spcPts val="0"/>
              </a:spcBef>
              <a:spcAft>
                <a:spcPts val="800"/>
              </a:spcAft>
              <a:buNone/>
            </a:pPr>
            <a:endParaRPr lang="en-AU" sz="2200" b="1" dirty="0"/>
          </a:p>
          <a:p>
            <a:pPr>
              <a:lnSpc>
                <a:spcPct val="100000"/>
              </a:lnSpc>
              <a:spcBef>
                <a:spcPts val="0"/>
              </a:spcBef>
              <a:spcAft>
                <a:spcPts val="800"/>
              </a:spcAft>
              <a:buNone/>
            </a:pPr>
            <a:r>
              <a:rPr lang="en-AU" sz="2200" b="1" dirty="0"/>
              <a:t>3. NOW to WOW</a:t>
            </a:r>
            <a:r>
              <a:rPr lang="en-AU" sz="2050" b="1" dirty="0"/>
              <a:t>: </a:t>
            </a:r>
            <a:r>
              <a:rPr lang="en-AU" sz="2050" dirty="0"/>
              <a:t> Refine questions, methods and partners</a:t>
            </a:r>
            <a:endParaRPr lang="en-AU" sz="2400" dirty="0"/>
          </a:p>
          <a:p>
            <a:pPr>
              <a:lnSpc>
                <a:spcPct val="100000"/>
              </a:lnSpc>
              <a:spcBef>
                <a:spcPts val="0"/>
              </a:spcBef>
              <a:spcAft>
                <a:spcPts val="800"/>
              </a:spcAft>
              <a:buNone/>
            </a:pPr>
            <a:endParaRPr lang="en-AU" sz="2200" b="1" dirty="0"/>
          </a:p>
          <a:p>
            <a:pPr>
              <a:lnSpc>
                <a:spcPct val="100000"/>
              </a:lnSpc>
              <a:spcBef>
                <a:spcPts val="0"/>
              </a:spcBef>
              <a:spcAft>
                <a:spcPts val="1200"/>
              </a:spcAft>
              <a:buNone/>
            </a:pPr>
            <a:r>
              <a:rPr lang="en-AU" sz="2200" b="1" dirty="0"/>
              <a:t>4. HOW</a:t>
            </a:r>
            <a:r>
              <a:rPr lang="en-AU" sz="2050" b="1" dirty="0"/>
              <a:t>: </a:t>
            </a:r>
            <a:r>
              <a:rPr lang="en-AU" sz="2050" dirty="0"/>
              <a:t> Shape study design, risks, timeline and funding</a:t>
            </a:r>
          </a:p>
          <a:p>
            <a:pPr algn="l">
              <a:lnSpc>
                <a:spcPct val="100000"/>
              </a:lnSpc>
              <a:spcBef>
                <a:spcPts val="0"/>
              </a:spcBef>
              <a:spcAft>
                <a:spcPts val="0"/>
              </a:spcAft>
              <a:buNone/>
            </a:pPr>
            <a:endParaRPr lang="en-AU" sz="2050" b="0" i="0" dirty="0"/>
          </a:p>
        </p:txBody>
      </p:sp>
    </p:spTree>
    <p:extLst>
      <p:ext uri="{BB962C8B-B14F-4D97-AF65-F5344CB8AC3E}">
        <p14:creationId xmlns:p14="http://schemas.microsoft.com/office/powerpoint/2010/main" val="42885521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6D52A6-9732-6D77-C44F-B1B6B732EA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71AC58-20D6-CA27-D74A-141AA15B9649}"/>
              </a:ext>
            </a:extLst>
          </p:cNvPr>
          <p:cNvSpPr>
            <a:spLocks noGrp="1"/>
          </p:cNvSpPr>
          <p:nvPr>
            <p:ph type="title"/>
          </p:nvPr>
        </p:nvSpPr>
        <p:spPr/>
        <p:txBody>
          <a:bodyPr/>
          <a:lstStyle/>
          <a:p>
            <a:r>
              <a:rPr lang="en-AU" dirty="0"/>
              <a:t>Codesign needs the right conditions</a:t>
            </a:r>
          </a:p>
        </p:txBody>
      </p:sp>
      <p:sp>
        <p:nvSpPr>
          <p:cNvPr id="3" name="Content Placeholder 2">
            <a:extLst>
              <a:ext uri="{FF2B5EF4-FFF2-40B4-BE49-F238E27FC236}">
                <a16:creationId xmlns:a16="http://schemas.microsoft.com/office/drawing/2014/main" id="{DC1F6536-B9C9-3971-E805-BA897895F703}"/>
              </a:ext>
            </a:extLst>
          </p:cNvPr>
          <p:cNvSpPr>
            <a:spLocks noGrp="1"/>
          </p:cNvSpPr>
          <p:nvPr>
            <p:ph idx="1"/>
          </p:nvPr>
        </p:nvSpPr>
        <p:spPr>
          <a:xfrm>
            <a:off x="838200" y="1825625"/>
            <a:ext cx="10515600" cy="1454904"/>
          </a:xfrm>
        </p:spPr>
        <p:txBody>
          <a:bodyPr>
            <a:normAutofit fontScale="62500" lnSpcReduction="20000"/>
          </a:bodyPr>
          <a:lstStyle/>
          <a:p>
            <a:pPr marL="0" indent="0">
              <a:buNone/>
            </a:pPr>
            <a:r>
              <a:rPr lang="en-US" sz="4400" dirty="0">
                <a:solidFill>
                  <a:srgbClr val="7030A0"/>
                </a:solidFill>
              </a:rPr>
              <a:t>“</a:t>
            </a:r>
            <a:r>
              <a:rPr lang="en-GB" sz="4400" dirty="0">
                <a:solidFill>
                  <a:srgbClr val="7030A0"/>
                </a:solidFill>
              </a:rPr>
              <a:t>Co-designing research, particularly on sensitive and complex topics, takes time, trust, resources and really good partnerships with diverse stakeholders.</a:t>
            </a:r>
            <a:r>
              <a:rPr lang="en-US" sz="4400" dirty="0">
                <a:solidFill>
                  <a:srgbClr val="7030A0"/>
                </a:solidFill>
              </a:rPr>
              <a:t>” </a:t>
            </a:r>
          </a:p>
          <a:p>
            <a:pPr marL="0" indent="0">
              <a:buNone/>
            </a:pPr>
            <a:r>
              <a:rPr lang="en-AU" sz="3600" i="1" dirty="0">
                <a:solidFill>
                  <a:srgbClr val="7030A0"/>
                </a:solidFill>
              </a:rPr>
              <a:t>Hidden in Plain Sight</a:t>
            </a:r>
            <a:endParaRPr lang="en-AU" b="1" i="1" dirty="0">
              <a:solidFill>
                <a:srgbClr val="7030A0"/>
              </a:solidFill>
            </a:endParaRPr>
          </a:p>
          <a:p>
            <a:pPr marL="0" indent="0">
              <a:buNone/>
            </a:pPr>
            <a:endParaRPr lang="en-AU" sz="4400" b="1" dirty="0"/>
          </a:p>
          <a:p>
            <a:pPr marL="0" indent="0">
              <a:buNone/>
            </a:pPr>
            <a:endParaRPr lang="en-AU" sz="4400" b="1" dirty="0"/>
          </a:p>
        </p:txBody>
      </p:sp>
      <p:sp>
        <p:nvSpPr>
          <p:cNvPr id="6" name="TextBox 5">
            <a:extLst>
              <a:ext uri="{FF2B5EF4-FFF2-40B4-BE49-F238E27FC236}">
                <a16:creationId xmlns:a16="http://schemas.microsoft.com/office/drawing/2014/main" id="{310D8A54-FDDC-8FE2-7FA0-E94A0338360D}"/>
              </a:ext>
            </a:extLst>
          </p:cNvPr>
          <p:cNvSpPr txBox="1"/>
          <p:nvPr/>
        </p:nvSpPr>
        <p:spPr>
          <a:xfrm>
            <a:off x="696798" y="3733015"/>
            <a:ext cx="3111631" cy="20456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F3CAC298-C61F-F32B-B959-B39526B46228}"/>
              </a:ext>
            </a:extLst>
          </p:cNvPr>
          <p:cNvSpPr txBox="1"/>
          <p:nvPr/>
        </p:nvSpPr>
        <p:spPr>
          <a:xfrm>
            <a:off x="838200" y="3565688"/>
            <a:ext cx="3060000"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dirty="0">
                <a:ln>
                  <a:noFill/>
                </a:ln>
                <a:solidFill>
                  <a:prstClr val="black"/>
                </a:solidFill>
                <a:effectLst/>
                <a:uLnTx/>
                <a:uFillTx/>
                <a:latin typeface="Calibri" panose="020F0502020204030204"/>
                <a:ea typeface="+mn-ea"/>
                <a:cs typeface="+mn-cs"/>
              </a:rPr>
              <a:t>Leadership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dirty="0">
                <a:ln>
                  <a:noFill/>
                </a:ln>
                <a:solidFill>
                  <a:prstClr val="black"/>
                </a:solidFill>
                <a:effectLst/>
                <a:uLnTx/>
                <a:uFillTx/>
                <a:latin typeface="Calibri" panose="020F0502020204030204"/>
                <a:ea typeface="+mn-ea"/>
                <a:cs typeface="+mn-cs"/>
              </a:rPr>
              <a:t>Disability leadership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dirty="0">
                <a:ln>
                  <a:noFill/>
                </a:ln>
                <a:solidFill>
                  <a:prstClr val="black"/>
                </a:solidFill>
                <a:effectLst/>
                <a:uLnTx/>
                <a:uFillTx/>
                <a:latin typeface="Calibri" panose="020F0502020204030204"/>
                <a:ea typeface="+mn-ea"/>
                <a:cs typeface="+mn-cs"/>
              </a:rPr>
              <a:t>Power sharing	</a:t>
            </a: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9" name="TextBox 8">
            <a:extLst>
              <a:ext uri="{FF2B5EF4-FFF2-40B4-BE49-F238E27FC236}">
                <a16:creationId xmlns:a16="http://schemas.microsoft.com/office/drawing/2014/main" id="{D3FE851C-5CC6-FC38-680E-F982DA94CC26}"/>
              </a:ext>
            </a:extLst>
          </p:cNvPr>
          <p:cNvSpPr txBox="1"/>
          <p:nvPr/>
        </p:nvSpPr>
        <p:spPr>
          <a:xfrm>
            <a:off x="4487945" y="3577472"/>
            <a:ext cx="3060000"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dirty="0">
                <a:ln>
                  <a:noFill/>
                </a:ln>
                <a:solidFill>
                  <a:prstClr val="black"/>
                </a:solidFill>
                <a:effectLst/>
                <a:uLnTx/>
                <a:uFillTx/>
                <a:latin typeface="Calibri" panose="020F0502020204030204"/>
                <a:ea typeface="+mn-ea"/>
                <a:cs typeface="+mn-cs"/>
              </a:rPr>
              <a:t>Safety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dirty="0">
                <a:ln>
                  <a:noFill/>
                </a:ln>
                <a:solidFill>
                  <a:prstClr val="black"/>
                </a:solidFill>
                <a:effectLst/>
                <a:uLnTx/>
                <a:uFillTx/>
                <a:latin typeface="Calibri" panose="020F0502020204030204"/>
                <a:ea typeface="+mn-ea"/>
                <a:cs typeface="+mn-cs"/>
              </a:rPr>
              <a:t>Trust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dirty="0">
                <a:ln>
                  <a:noFill/>
                </a:ln>
                <a:solidFill>
                  <a:prstClr val="black"/>
                </a:solidFill>
                <a:effectLst/>
                <a:uLnTx/>
                <a:uFillTx/>
                <a:latin typeface="Calibri" panose="020F0502020204030204"/>
                <a:ea typeface="+mn-ea"/>
                <a:cs typeface="+mn-cs"/>
              </a:rPr>
              <a:t>Cultural safety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dirty="0">
                <a:ln>
                  <a:noFill/>
                </a:ln>
                <a:solidFill>
                  <a:prstClr val="black"/>
                </a:solidFill>
                <a:effectLst/>
                <a:uLnTx/>
                <a:uFillTx/>
                <a:latin typeface="Calibri" panose="020F0502020204030204"/>
                <a:ea typeface="+mn-ea"/>
                <a:cs typeface="+mn-cs"/>
              </a:rPr>
              <a:t>Psychosocial safety</a:t>
            </a: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10" name="TextBox 9">
            <a:extLst>
              <a:ext uri="{FF2B5EF4-FFF2-40B4-BE49-F238E27FC236}">
                <a16:creationId xmlns:a16="http://schemas.microsoft.com/office/drawing/2014/main" id="{248B8CA3-B0AD-7C89-9912-BD0A60724429}"/>
              </a:ext>
            </a:extLst>
          </p:cNvPr>
          <p:cNvSpPr txBox="1"/>
          <p:nvPr/>
        </p:nvSpPr>
        <p:spPr>
          <a:xfrm>
            <a:off x="8137690" y="3565688"/>
            <a:ext cx="3060000"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dirty="0">
                <a:ln>
                  <a:noFill/>
                </a:ln>
                <a:solidFill>
                  <a:prstClr val="black"/>
                </a:solidFill>
                <a:effectLst/>
                <a:uLnTx/>
                <a:uFillTx/>
                <a:latin typeface="Calibri" panose="020F0502020204030204"/>
                <a:ea typeface="+mn-ea"/>
                <a:cs typeface="+mn-cs"/>
              </a:rPr>
              <a:t>Resources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dirty="0">
                <a:ln>
                  <a:noFill/>
                </a:ln>
                <a:solidFill>
                  <a:prstClr val="black"/>
                </a:solidFill>
                <a:effectLst/>
                <a:uLnTx/>
                <a:uFillTx/>
                <a:latin typeface="Calibri" panose="020F0502020204030204"/>
                <a:ea typeface="+mn-ea"/>
                <a:cs typeface="+mn-cs"/>
              </a:rPr>
              <a:t>Accessibility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dirty="0">
                <a:ln>
                  <a:noFill/>
                </a:ln>
                <a:solidFill>
                  <a:prstClr val="black"/>
                </a:solidFill>
                <a:effectLst/>
                <a:uLnTx/>
                <a:uFillTx/>
                <a:latin typeface="Calibri" panose="020F0502020204030204"/>
                <a:ea typeface="+mn-ea"/>
                <a:cs typeface="+mn-cs"/>
              </a:rPr>
              <a:t>Time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dirty="0">
                <a:ln>
                  <a:noFill/>
                </a:ln>
                <a:solidFill>
                  <a:prstClr val="black"/>
                </a:solidFill>
                <a:effectLst/>
                <a:uLnTx/>
                <a:uFillTx/>
                <a:latin typeface="Calibri" panose="020F0502020204030204"/>
                <a:ea typeface="+mn-ea"/>
                <a:cs typeface="+mn-cs"/>
              </a:rPr>
              <a:t>Investment</a:t>
            </a: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35771612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CCD15-C2C6-2171-9F21-2E516430C0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A83247-9FB7-6120-5E9A-3DD4D537F00A}"/>
              </a:ext>
            </a:extLst>
          </p:cNvPr>
          <p:cNvSpPr>
            <a:spLocks noGrp="1"/>
          </p:cNvSpPr>
          <p:nvPr>
            <p:ph type="title"/>
          </p:nvPr>
        </p:nvSpPr>
        <p:spPr/>
        <p:txBody>
          <a:bodyPr/>
          <a:lstStyle/>
          <a:p>
            <a:r>
              <a:rPr lang="en-AU" dirty="0"/>
              <a:t>What are we learning</a:t>
            </a:r>
          </a:p>
        </p:txBody>
      </p:sp>
      <p:sp>
        <p:nvSpPr>
          <p:cNvPr id="3" name="Content Placeholder 2">
            <a:extLst>
              <a:ext uri="{FF2B5EF4-FFF2-40B4-BE49-F238E27FC236}">
                <a16:creationId xmlns:a16="http://schemas.microsoft.com/office/drawing/2014/main" id="{CE7A1DDF-78D5-5BE5-6169-4D39EEEB9C98}"/>
              </a:ext>
            </a:extLst>
          </p:cNvPr>
          <p:cNvSpPr>
            <a:spLocks noGrp="1"/>
          </p:cNvSpPr>
          <p:nvPr>
            <p:ph idx="1"/>
          </p:nvPr>
        </p:nvSpPr>
        <p:spPr/>
        <p:txBody>
          <a:bodyPr wrap="square" lIns="73152" tIns="36576" rIns="73152" bIns="36576">
            <a:noAutofit/>
          </a:bodyPr>
          <a:lstStyle/>
          <a:p>
            <a:pPr algn="l">
              <a:lnSpc>
                <a:spcPct val="100000"/>
              </a:lnSpc>
              <a:spcBef>
                <a:spcPts val="0"/>
              </a:spcBef>
              <a:spcAft>
                <a:spcPts val="900"/>
              </a:spcAft>
              <a:buNone/>
            </a:pPr>
            <a:r>
              <a:rPr lang="en-AU" sz="2400" b="1" i="0" dirty="0"/>
              <a:t>Five key learnings</a:t>
            </a:r>
            <a:endParaRPr lang="en-AU" dirty="0"/>
          </a:p>
          <a:p>
            <a:pPr algn="l">
              <a:lnSpc>
                <a:spcPct val="100000"/>
              </a:lnSpc>
              <a:spcBef>
                <a:spcPts val="0"/>
              </a:spcBef>
              <a:spcAft>
                <a:spcPts val="800"/>
              </a:spcAft>
              <a:buNone/>
            </a:pPr>
            <a:r>
              <a:rPr lang="en-AU" sz="2300" i="0" dirty="0"/>
              <a:t>1  Behaviour is communication</a:t>
            </a:r>
          </a:p>
          <a:p>
            <a:pPr algn="l">
              <a:lnSpc>
                <a:spcPct val="100000"/>
              </a:lnSpc>
              <a:spcBef>
                <a:spcPts val="0"/>
              </a:spcBef>
              <a:spcAft>
                <a:spcPts val="800"/>
              </a:spcAft>
              <a:buNone/>
            </a:pPr>
            <a:r>
              <a:rPr lang="en-AU" sz="2300" i="0" dirty="0"/>
              <a:t>2  Everyday interactions shape psychological safety</a:t>
            </a:r>
          </a:p>
          <a:p>
            <a:pPr algn="l">
              <a:lnSpc>
                <a:spcPct val="100000"/>
              </a:lnSpc>
              <a:spcBef>
                <a:spcPts val="0"/>
              </a:spcBef>
              <a:spcAft>
                <a:spcPts val="800"/>
              </a:spcAft>
              <a:buNone/>
            </a:pPr>
            <a:r>
              <a:rPr lang="en-AU" sz="2300" i="0" dirty="0"/>
              <a:t>3  Language can reduce (or reinforce) stigma</a:t>
            </a:r>
          </a:p>
          <a:p>
            <a:pPr algn="l">
              <a:lnSpc>
                <a:spcPct val="100000"/>
              </a:lnSpc>
              <a:spcBef>
                <a:spcPts val="0"/>
              </a:spcBef>
              <a:spcAft>
                <a:spcPts val="800"/>
              </a:spcAft>
              <a:buNone/>
            </a:pPr>
            <a:r>
              <a:rPr lang="en-AU" sz="2300" i="0" dirty="0"/>
              <a:t>4  Lived experience redirects research</a:t>
            </a:r>
          </a:p>
          <a:p>
            <a:pPr algn="l">
              <a:lnSpc>
                <a:spcPct val="100000"/>
              </a:lnSpc>
              <a:spcBef>
                <a:spcPts val="0"/>
              </a:spcBef>
              <a:spcAft>
                <a:spcPts val="800"/>
              </a:spcAft>
              <a:buNone/>
            </a:pPr>
            <a:r>
              <a:rPr lang="en-AU" sz="2300" i="0" dirty="0"/>
              <a:t>5  Co-design itself should be evaluated</a:t>
            </a:r>
          </a:p>
        </p:txBody>
      </p:sp>
    </p:spTree>
    <p:extLst>
      <p:ext uri="{BB962C8B-B14F-4D97-AF65-F5344CB8AC3E}">
        <p14:creationId xmlns:p14="http://schemas.microsoft.com/office/powerpoint/2010/main" val="333646215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8D9D5-793B-2645-0A06-C6A18AAFD023}"/>
            </a:ext>
          </a:extLst>
        </p:cNvPr>
        <p:cNvGrpSpPr/>
        <p:nvPr/>
      </p:nvGrpSpPr>
      <p:grpSpPr>
        <a:xfrm>
          <a:off x="0" y="0"/>
          <a:ext cx="0" cy="0"/>
          <a:chOff x="0" y="0"/>
          <a:chExt cx="0" cy="0"/>
        </a:xfrm>
      </p:grpSpPr>
      <p:sp>
        <p:nvSpPr>
          <p:cNvPr id="4" name="Rounded Rectangle 3">
            <a:extLst>
              <a:ext uri="{FF2B5EF4-FFF2-40B4-BE49-F238E27FC236}">
                <a16:creationId xmlns:a16="http://schemas.microsoft.com/office/drawing/2014/main" id="{C6811F6C-ED0B-2762-CC94-48A1A713318D}"/>
              </a:ext>
            </a:extLst>
          </p:cNvPr>
          <p:cNvSpPr/>
          <p:nvPr/>
        </p:nvSpPr>
        <p:spPr>
          <a:xfrm>
            <a:off x="609599" y="4195761"/>
            <a:ext cx="10753725" cy="1485900"/>
          </a:xfrm>
          <a:prstGeom prst="roundRect">
            <a:avLst/>
          </a:prstGeom>
          <a:solidFill>
            <a:srgbClr val="FFCCC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43C9824-7C1C-1D35-2C90-53BF39C0CAD2}"/>
              </a:ext>
            </a:extLst>
          </p:cNvPr>
          <p:cNvSpPr>
            <a:spLocks noGrp="1"/>
          </p:cNvSpPr>
          <p:nvPr>
            <p:ph type="title"/>
          </p:nvPr>
        </p:nvSpPr>
        <p:spPr/>
        <p:txBody>
          <a:bodyPr/>
          <a:lstStyle/>
          <a:p>
            <a:r>
              <a:rPr lang="en-AU" dirty="0"/>
              <a:t>What helped</a:t>
            </a:r>
          </a:p>
        </p:txBody>
      </p:sp>
      <p:sp>
        <p:nvSpPr>
          <p:cNvPr id="3" name="Content Placeholder 2">
            <a:extLst>
              <a:ext uri="{FF2B5EF4-FFF2-40B4-BE49-F238E27FC236}">
                <a16:creationId xmlns:a16="http://schemas.microsoft.com/office/drawing/2014/main" id="{84B1A131-4193-10F1-B4DC-C52170E9ED17}"/>
              </a:ext>
            </a:extLst>
          </p:cNvPr>
          <p:cNvSpPr>
            <a:spLocks noGrp="1"/>
          </p:cNvSpPr>
          <p:nvPr>
            <p:ph idx="1"/>
          </p:nvPr>
        </p:nvSpPr>
        <p:spPr>
          <a:xfrm>
            <a:off x="728662" y="1798276"/>
            <a:ext cx="10515600" cy="3775797"/>
          </a:xfrm>
        </p:spPr>
        <p:txBody>
          <a:bodyPr wrap="square" lIns="73152" tIns="36576" rIns="73152" bIns="36576">
            <a:noAutofit/>
          </a:bodyPr>
          <a:lstStyle/>
          <a:p>
            <a:pPr>
              <a:lnSpc>
                <a:spcPct val="100000"/>
              </a:lnSpc>
              <a:spcBef>
                <a:spcPts val="0"/>
              </a:spcBef>
              <a:spcAft>
                <a:spcPts val="500"/>
              </a:spcAft>
            </a:pPr>
            <a:r>
              <a:rPr lang="en-AU" sz="2000" dirty="0"/>
              <a:t>Relationships first </a:t>
            </a:r>
          </a:p>
          <a:p>
            <a:pPr>
              <a:lnSpc>
                <a:spcPct val="100000"/>
              </a:lnSpc>
              <a:spcBef>
                <a:spcPts val="0"/>
              </a:spcBef>
              <a:spcAft>
                <a:spcPts val="500"/>
              </a:spcAft>
            </a:pPr>
            <a:r>
              <a:rPr lang="en-AU" sz="2000" dirty="0"/>
              <a:t>Co-designed psychological safety and distress protocols</a:t>
            </a:r>
          </a:p>
          <a:p>
            <a:pPr>
              <a:lnSpc>
                <a:spcPct val="100000"/>
              </a:lnSpc>
              <a:spcBef>
                <a:spcPts val="0"/>
              </a:spcBef>
              <a:spcAft>
                <a:spcPts val="500"/>
              </a:spcAft>
            </a:pPr>
            <a:r>
              <a:rPr lang="en-AU" sz="2000" dirty="0"/>
              <a:t>Flexible participation</a:t>
            </a:r>
          </a:p>
          <a:p>
            <a:pPr>
              <a:lnSpc>
                <a:spcPct val="100000"/>
              </a:lnSpc>
              <a:spcBef>
                <a:spcPts val="0"/>
              </a:spcBef>
              <a:spcAft>
                <a:spcPts val="500"/>
              </a:spcAft>
            </a:pPr>
            <a:r>
              <a:rPr lang="en-AU" sz="2000" dirty="0"/>
              <a:t>Shared power </a:t>
            </a:r>
          </a:p>
          <a:p>
            <a:pPr>
              <a:lnSpc>
                <a:spcPct val="100000"/>
              </a:lnSpc>
              <a:spcBef>
                <a:spcPts val="0"/>
              </a:spcBef>
              <a:spcAft>
                <a:spcPts val="500"/>
              </a:spcAft>
            </a:pPr>
            <a:r>
              <a:rPr lang="en-AU" sz="2000" dirty="0"/>
              <a:t>Ongoing flexibility</a:t>
            </a:r>
          </a:p>
          <a:p>
            <a:pPr>
              <a:lnSpc>
                <a:spcPct val="100000"/>
              </a:lnSpc>
              <a:spcBef>
                <a:spcPts val="0"/>
              </a:spcBef>
              <a:spcAft>
                <a:spcPts val="800"/>
              </a:spcAft>
              <a:buNone/>
            </a:pPr>
            <a:endParaRPr lang="en-AU" sz="1800" dirty="0"/>
          </a:p>
          <a:p>
            <a:pPr>
              <a:lnSpc>
                <a:spcPct val="100000"/>
              </a:lnSpc>
              <a:spcBef>
                <a:spcPts val="0"/>
              </a:spcBef>
              <a:spcAft>
                <a:spcPts val="800"/>
              </a:spcAft>
              <a:buNone/>
            </a:pPr>
            <a:endParaRPr lang="en-AU" sz="1800" dirty="0"/>
          </a:p>
          <a:p>
            <a:pPr>
              <a:lnSpc>
                <a:spcPct val="100000"/>
              </a:lnSpc>
              <a:spcBef>
                <a:spcPts val="0"/>
              </a:spcBef>
              <a:spcAft>
                <a:spcPts val="800"/>
              </a:spcAft>
              <a:buNone/>
            </a:pPr>
            <a:r>
              <a:rPr lang="en-AU" sz="2000" dirty="0"/>
              <a:t>Being part of this research team is the first time I’ve felt like I had a voice, am respected and valued for my lived experience and knowledge. It’s made me passionate about creating real solutions so that young people like me feel safer and more valued in their schools.</a:t>
            </a:r>
            <a:endParaRPr lang="en-AU" sz="2000" b="1" dirty="0"/>
          </a:p>
          <a:p>
            <a:pPr>
              <a:lnSpc>
                <a:spcPct val="100000"/>
              </a:lnSpc>
              <a:spcBef>
                <a:spcPts val="0"/>
              </a:spcBef>
              <a:spcAft>
                <a:spcPts val="800"/>
              </a:spcAft>
              <a:buNone/>
            </a:pPr>
            <a:endParaRPr lang="en-AU" sz="2300" b="1" i="0" dirty="0"/>
          </a:p>
        </p:txBody>
      </p:sp>
    </p:spTree>
    <p:extLst>
      <p:ext uri="{BB962C8B-B14F-4D97-AF65-F5344CB8AC3E}">
        <p14:creationId xmlns:p14="http://schemas.microsoft.com/office/powerpoint/2010/main" val="394609467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ACD46-BED4-5F48-DD80-7E264D4C507C}"/>
              </a:ext>
            </a:extLst>
          </p:cNvPr>
          <p:cNvSpPr>
            <a:spLocks noGrp="1"/>
          </p:cNvSpPr>
          <p:nvPr>
            <p:ph type="title"/>
          </p:nvPr>
        </p:nvSpPr>
        <p:spPr/>
        <p:txBody>
          <a:bodyPr/>
          <a:lstStyle/>
          <a:p>
            <a:r>
              <a:rPr lang="en-AU" dirty="0"/>
              <a:t>Final lessons</a:t>
            </a:r>
          </a:p>
        </p:txBody>
      </p:sp>
      <p:sp>
        <p:nvSpPr>
          <p:cNvPr id="7" name="Content Placeholder 6">
            <a:extLst>
              <a:ext uri="{FF2B5EF4-FFF2-40B4-BE49-F238E27FC236}">
                <a16:creationId xmlns:a16="http://schemas.microsoft.com/office/drawing/2014/main" id="{8603F467-3F95-6032-E9F2-E4D1FF699E5A}"/>
              </a:ext>
            </a:extLst>
          </p:cNvPr>
          <p:cNvSpPr>
            <a:spLocks noGrp="1"/>
          </p:cNvSpPr>
          <p:nvPr>
            <p:ph idx="1"/>
          </p:nvPr>
        </p:nvSpPr>
        <p:spPr>
          <a:xfrm>
            <a:off x="841248" y="1737360"/>
            <a:ext cx="5074920" cy="3931920"/>
          </a:xfrm>
        </p:spPr>
        <p:txBody>
          <a:bodyPr wrap="square" lIns="0" tIns="0" rIns="73152" bIns="0" anchor="t">
            <a:noAutofit/>
          </a:bodyPr>
          <a:lstStyle/>
          <a:p>
            <a:pPr algn="l">
              <a:lnSpc>
                <a:spcPct val="100000"/>
              </a:lnSpc>
              <a:spcBef>
                <a:spcPts val="0"/>
              </a:spcBef>
              <a:spcAft>
                <a:spcPts val="900"/>
              </a:spcAft>
              <a:buNone/>
            </a:pPr>
            <a:r>
              <a:rPr lang="en-AU" sz="2400" b="1" i="0" dirty="0"/>
              <a:t>Five lessons for future co-design</a:t>
            </a:r>
            <a:endParaRPr lang="en-AU" dirty="0"/>
          </a:p>
          <a:p>
            <a:pPr marL="0" indent="0" algn="l">
              <a:lnSpc>
                <a:spcPct val="100000"/>
              </a:lnSpc>
              <a:spcBef>
                <a:spcPts val="0"/>
              </a:spcBef>
              <a:spcAft>
                <a:spcPts val="500"/>
              </a:spcAft>
              <a:buNone/>
            </a:pPr>
            <a:r>
              <a:rPr lang="en-AU" sz="2300" b="0" i="0" dirty="0"/>
              <a:t>1  Invest in process</a:t>
            </a:r>
          </a:p>
          <a:p>
            <a:pPr marL="0" indent="0" algn="l">
              <a:lnSpc>
                <a:spcPct val="100000"/>
              </a:lnSpc>
              <a:spcBef>
                <a:spcPts val="0"/>
              </a:spcBef>
              <a:spcAft>
                <a:spcPts val="500"/>
              </a:spcAft>
              <a:buNone/>
            </a:pPr>
            <a:r>
              <a:rPr lang="en-AU" sz="2300" b="0" i="0" dirty="0"/>
              <a:t>2  Clarify roles and expectations early</a:t>
            </a:r>
          </a:p>
          <a:p>
            <a:pPr marL="0" indent="0" algn="l">
              <a:lnSpc>
                <a:spcPct val="100000"/>
              </a:lnSpc>
              <a:spcBef>
                <a:spcPts val="0"/>
              </a:spcBef>
              <a:spcAft>
                <a:spcPts val="500"/>
              </a:spcAft>
              <a:buNone/>
            </a:pPr>
            <a:r>
              <a:rPr lang="en-AU" sz="2300" b="0" i="0" dirty="0"/>
              <a:t>3  Build in regular checkpoints</a:t>
            </a:r>
          </a:p>
          <a:p>
            <a:pPr marL="0" indent="0" algn="l">
              <a:lnSpc>
                <a:spcPct val="100000"/>
              </a:lnSpc>
              <a:spcBef>
                <a:spcPts val="0"/>
              </a:spcBef>
              <a:spcAft>
                <a:spcPts val="500"/>
              </a:spcAft>
              <a:buNone/>
            </a:pPr>
            <a:r>
              <a:rPr lang="en-AU" sz="2300" b="0" i="0" dirty="0"/>
              <a:t>4  Keep lived experience central</a:t>
            </a:r>
          </a:p>
          <a:p>
            <a:pPr marL="0" indent="0" algn="l">
              <a:lnSpc>
                <a:spcPct val="100000"/>
              </a:lnSpc>
              <a:spcBef>
                <a:spcPts val="0"/>
              </a:spcBef>
              <a:spcAft>
                <a:spcPts val="500"/>
              </a:spcAft>
              <a:buNone/>
            </a:pPr>
            <a:r>
              <a:rPr lang="en-AU" sz="2300" b="0" i="0" dirty="0"/>
              <a:t>5  Link co-design to policy and practice</a:t>
            </a:r>
          </a:p>
        </p:txBody>
      </p:sp>
      <p:sp>
        <p:nvSpPr>
          <p:cNvPr id="8" name="Next steps"/>
          <p:cNvSpPr txBox="1"/>
          <p:nvPr/>
        </p:nvSpPr>
        <p:spPr>
          <a:xfrm>
            <a:off x="6144768" y="1737360"/>
            <a:ext cx="4983480" cy="2459648"/>
          </a:xfrm>
          <a:prstGeom prst="rect">
            <a:avLst/>
          </a:prstGeom>
          <a:noFill/>
        </p:spPr>
        <p:txBody>
          <a:bodyPr wrap="square" lIns="0" tIns="0" rIns="73152" bIns="0" anchor="t">
            <a:spAutoFit/>
          </a:bodyPr>
          <a:lstStyle/>
          <a:p>
            <a:pPr marL="0" marR="0" lvl="0" indent="0" algn="l" defTabSz="914400" rtl="0" eaLnBrk="1" fontAlgn="auto" latinLnBrk="0" hangingPunct="1">
              <a:lnSpc>
                <a:spcPct val="100000"/>
              </a:lnSpc>
              <a:spcBef>
                <a:spcPts val="0"/>
              </a:spcBef>
              <a:spcAft>
                <a:spcPts val="1000"/>
              </a:spcAft>
              <a:buClrTx/>
              <a:buSzTx/>
              <a:buFontTx/>
              <a:buNone/>
              <a:tabLst/>
              <a:defRPr/>
            </a:pPr>
            <a:r>
              <a:rPr kumimoji="0" sz="2400" b="1" i="0" u="none" strike="noStrike" kern="1200" cap="none" spc="0" normalizeH="0" baseline="0" noProof="0" dirty="0">
                <a:ln>
                  <a:noFill/>
                </a:ln>
                <a:solidFill>
                  <a:prstClr val="black"/>
                </a:solidFill>
                <a:effectLst/>
                <a:uLnTx/>
                <a:uFillTx/>
                <a:latin typeface="Calibri" panose="020F0502020204030204"/>
                <a:ea typeface="+mn-ea"/>
                <a:cs typeface="+mn-cs"/>
              </a:rPr>
              <a:t>Next steps</a:t>
            </a:r>
          </a:p>
          <a:p>
            <a:pPr marL="0" marR="0" lvl="0" indent="0" algn="l" defTabSz="914400" rtl="0" eaLnBrk="1" fontAlgn="auto" latinLnBrk="0" hangingPunct="1">
              <a:lnSpc>
                <a:spcPct val="100000"/>
              </a:lnSpc>
              <a:spcBef>
                <a:spcPts val="0"/>
              </a:spcBef>
              <a:spcAft>
                <a:spcPts val="1100"/>
              </a:spcAft>
              <a:buClrTx/>
              <a:buSzTx/>
              <a:buFontTx/>
              <a:buNone/>
              <a:tabLst/>
              <a:defRPr/>
            </a:pPr>
            <a:r>
              <a:rPr kumimoji="0" sz="2200" b="1" i="0" u="none" strike="noStrike" kern="1200" cap="none" spc="0" normalizeH="0" baseline="0" noProof="0" dirty="0">
                <a:ln>
                  <a:noFill/>
                </a:ln>
                <a:solidFill>
                  <a:prstClr val="black"/>
                </a:solidFill>
                <a:effectLst/>
                <a:uLnTx/>
                <a:uFillTx/>
                <a:latin typeface="Calibri" panose="020F0502020204030204"/>
                <a:ea typeface="+mn-ea"/>
                <a:cs typeface="+mn-cs"/>
              </a:rPr>
              <a:t>Two Master of Psychology students </a:t>
            </a:r>
            <a:r>
              <a:rPr kumimoji="0" lang="en-AU" sz="2200" b="1" i="0" u="none" strike="noStrike" kern="1200" cap="none" spc="0" normalizeH="0" baseline="0" noProof="0" dirty="0">
                <a:ln>
                  <a:noFill/>
                </a:ln>
                <a:solidFill>
                  <a:prstClr val="black"/>
                </a:solidFill>
                <a:effectLst/>
                <a:uLnTx/>
                <a:uFillTx/>
                <a:latin typeface="Calibri" panose="020F0502020204030204"/>
                <a:ea typeface="+mn-ea"/>
                <a:cs typeface="+mn-cs"/>
              </a:rPr>
              <a:t>are</a:t>
            </a:r>
            <a:r>
              <a:rPr kumimoji="0" sz="2200" b="1"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1000"/>
              </a:spcAft>
              <a:buClrTx/>
              <a:buSzTx/>
              <a:buFontTx/>
              <a:buNone/>
              <a:tabLst/>
              <a:defRPr/>
            </a:pPr>
            <a:r>
              <a:rPr kumimoji="0" sz="2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sz="2200" b="0" i="0" u="none" strike="noStrike" kern="1200" cap="none" spc="0" normalizeH="0" baseline="0" noProof="0" dirty="0" err="1">
                <a:ln>
                  <a:noFill/>
                </a:ln>
                <a:solidFill>
                  <a:prstClr val="black"/>
                </a:solidFill>
                <a:effectLst/>
                <a:uLnTx/>
                <a:uFillTx/>
                <a:latin typeface="Calibri" panose="020F0502020204030204"/>
                <a:ea typeface="+mn-ea"/>
                <a:cs typeface="+mn-cs"/>
              </a:rPr>
              <a:t>Evaluat</a:t>
            </a:r>
            <a:r>
              <a:rPr kumimoji="0" lang="en-AU" sz="2200" b="0" i="0" u="none" strike="noStrike" kern="1200" cap="none" spc="0" normalizeH="0" baseline="0" noProof="0" dirty="0" err="1">
                <a:ln>
                  <a:noFill/>
                </a:ln>
                <a:solidFill>
                  <a:prstClr val="black"/>
                </a:solidFill>
                <a:effectLst/>
                <a:uLnTx/>
                <a:uFillTx/>
                <a:latin typeface="Calibri" panose="020F0502020204030204"/>
                <a:ea typeface="+mn-ea"/>
                <a:cs typeface="+mn-cs"/>
              </a:rPr>
              <a:t>ing</a:t>
            </a:r>
            <a:r>
              <a:rPr kumimoji="0" sz="2200" b="0" i="0" u="none" strike="noStrike" kern="1200" cap="none" spc="0" normalizeH="0" baseline="0" noProof="0" dirty="0">
                <a:ln>
                  <a:noFill/>
                </a:ln>
                <a:solidFill>
                  <a:prstClr val="black"/>
                </a:solidFill>
                <a:effectLst/>
                <a:uLnTx/>
                <a:uFillTx/>
                <a:latin typeface="Calibri" panose="020F0502020204030204"/>
                <a:ea typeface="+mn-ea"/>
                <a:cs typeface="+mn-cs"/>
              </a:rPr>
              <a:t> our co-design process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sz="2200" b="0" i="0" u="none" strike="noStrike" kern="1200" cap="none" spc="0" normalizeH="0" baseline="0" noProof="0" dirty="0">
                <a:ln>
                  <a:noFill/>
                </a:ln>
                <a:solidFill>
                  <a:prstClr val="black"/>
                </a:solidFill>
                <a:effectLst/>
                <a:uLnTx/>
                <a:uFillTx/>
                <a:latin typeface="Calibri" panose="020F0502020204030204"/>
                <a:ea typeface="+mn-ea"/>
                <a:cs typeface="+mn-cs"/>
              </a:rPr>
              <a:t>•  Conduct</a:t>
            </a:r>
            <a:r>
              <a:rPr kumimoji="0" lang="en-AU" sz="2200" b="0" i="0" u="none" strike="noStrike" kern="1200" cap="none" spc="0" normalizeH="0" baseline="0" noProof="0" dirty="0" err="1">
                <a:ln>
                  <a:noFill/>
                </a:ln>
                <a:solidFill>
                  <a:prstClr val="black"/>
                </a:solidFill>
                <a:effectLst/>
                <a:uLnTx/>
                <a:uFillTx/>
                <a:latin typeface="Calibri" panose="020F0502020204030204"/>
                <a:ea typeface="+mn-ea"/>
                <a:cs typeface="+mn-cs"/>
              </a:rPr>
              <a:t>ing</a:t>
            </a:r>
            <a:r>
              <a:rPr kumimoji="0" sz="2200" b="0" i="0" u="none" strike="noStrike" kern="1200" cap="none" spc="0" normalizeH="0" baseline="0" noProof="0" dirty="0">
                <a:ln>
                  <a:noFill/>
                </a:ln>
                <a:solidFill>
                  <a:prstClr val="black"/>
                </a:solidFill>
                <a:effectLst/>
                <a:uLnTx/>
                <a:uFillTx/>
                <a:latin typeface="Calibri" panose="020F0502020204030204"/>
                <a:ea typeface="+mn-ea"/>
                <a:cs typeface="+mn-cs"/>
              </a:rPr>
              <a:t> a scoping review of psychological </a:t>
            </a:r>
            <a:r>
              <a:rPr kumimoji="0" sz="2200" b="0" i="0" u="none" strike="noStrike" kern="1200" cap="none" spc="0" normalizeH="0" baseline="0" noProof="0">
                <a:ln>
                  <a:noFill/>
                </a:ln>
                <a:solidFill>
                  <a:prstClr val="black"/>
                </a:solidFill>
                <a:effectLst/>
                <a:uLnTx/>
                <a:uFillTx/>
                <a:latin typeface="Calibri" panose="020F0502020204030204"/>
                <a:ea typeface="+mn-ea"/>
                <a:cs typeface="+mn-cs"/>
              </a:rPr>
              <a:t>safety for </a:t>
            </a:r>
            <a:r>
              <a:rPr kumimoji="0" sz="2200" b="0" i="0" u="none" strike="noStrike" kern="1200" cap="none" spc="0" normalizeH="0" baseline="0" noProof="0" dirty="0">
                <a:ln>
                  <a:noFill/>
                </a:ln>
                <a:solidFill>
                  <a:prstClr val="black"/>
                </a:solidFill>
                <a:effectLst/>
                <a:uLnTx/>
                <a:uFillTx/>
                <a:latin typeface="Calibri" panose="020F0502020204030204"/>
                <a:ea typeface="+mn-ea"/>
                <a:cs typeface="+mn-cs"/>
              </a:rPr>
              <a:t>children with disability</a:t>
            </a:r>
          </a:p>
        </p:txBody>
      </p:sp>
    </p:spTree>
    <p:extLst>
      <p:ext uri="{BB962C8B-B14F-4D97-AF65-F5344CB8AC3E}">
        <p14:creationId xmlns:p14="http://schemas.microsoft.com/office/powerpoint/2010/main" val="45130834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2F061-02FA-DDC7-87DD-1A6815E044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BD3F61-D574-1D87-E4B1-CC6BB27479FB}"/>
              </a:ext>
            </a:extLst>
          </p:cNvPr>
          <p:cNvSpPr>
            <a:spLocks noGrp="1"/>
          </p:cNvSpPr>
          <p:nvPr>
            <p:ph type="title" idx="4294967295"/>
          </p:nvPr>
        </p:nvSpPr>
        <p:spPr>
          <a:xfrm>
            <a:off x="838200" y="200450"/>
            <a:ext cx="10515600" cy="1325563"/>
          </a:xfrm>
        </p:spPr>
        <p:txBody>
          <a:bodyPr/>
          <a:lstStyle/>
          <a:p>
            <a:r>
              <a:rPr lang="en-AU" dirty="0">
                <a:solidFill>
                  <a:srgbClr val="2C3949"/>
                </a:solidFill>
              </a:rPr>
              <a:t>How to engage with our Research Team</a:t>
            </a:r>
          </a:p>
        </p:txBody>
      </p:sp>
      <p:pic>
        <p:nvPicPr>
          <p:cNvPr id="20" name="Picture 19" descr="A person sitting on grass with a dog">
            <a:extLst>
              <a:ext uri="{FF2B5EF4-FFF2-40B4-BE49-F238E27FC236}">
                <a16:creationId xmlns:a16="http://schemas.microsoft.com/office/drawing/2014/main" id="{EF7BAE69-9177-7331-629D-082CE929C5AC}"/>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4769806" y="1883197"/>
            <a:ext cx="7772400" cy="6074649"/>
          </a:xfrm>
          <a:prstGeom prst="rect">
            <a:avLst/>
          </a:prstGeom>
        </p:spPr>
      </p:pic>
      <p:grpSp>
        <p:nvGrpSpPr>
          <p:cNvPr id="6" name="Group 5" descr="Slide 26&#10;Title: How to engage with the NDRP &#10;Decorative icons and text reads:&#10;• Email: info@ndrp.org.au&#10;• Phone: 03 9000 3813&#10;• Subscribe to our newsletter at www.ndrp.org.au for updates&#10;• Follow us on Facebook and LinkedIn&#10;">
            <a:extLst>
              <a:ext uri="{FF2B5EF4-FFF2-40B4-BE49-F238E27FC236}">
                <a16:creationId xmlns:a16="http://schemas.microsoft.com/office/drawing/2014/main" id="{3B722152-FD81-0426-8D50-C8CE493FFB3D}"/>
              </a:ext>
            </a:extLst>
          </p:cNvPr>
          <p:cNvGrpSpPr/>
          <p:nvPr/>
        </p:nvGrpSpPr>
        <p:grpSpPr>
          <a:xfrm>
            <a:off x="934749" y="1265460"/>
            <a:ext cx="6463361" cy="3496932"/>
            <a:chOff x="966139" y="434392"/>
            <a:chExt cx="6463361" cy="3496932"/>
          </a:xfrm>
        </p:grpSpPr>
        <p:sp>
          <p:nvSpPr>
            <p:cNvPr id="27" name="Text Placeholder 2" descr="Email: info@ndrp.org.au&#10;Phone: 03 9000 3813&#10;Subscribe to our newsletter at www.ndrp.org.au for updates&#10;">
              <a:extLst>
                <a:ext uri="{FF2B5EF4-FFF2-40B4-BE49-F238E27FC236}">
                  <a16:creationId xmlns:a16="http://schemas.microsoft.com/office/drawing/2014/main" id="{836609A4-88E8-4515-A2F3-63033D5AE91B}"/>
                </a:ext>
              </a:extLst>
            </p:cNvPr>
            <p:cNvSpPr txBox="1"/>
            <p:nvPr/>
          </p:nvSpPr>
          <p:spPr>
            <a:xfrm>
              <a:off x="1787185" y="434392"/>
              <a:ext cx="5642315" cy="3496932"/>
            </a:xfrm>
            <a:prstGeom prst="rect">
              <a:avLst/>
            </a:prstGeom>
          </p:spPr>
          <p:txBody>
            <a:bodyPr vert="horz" wrap="square" lIns="73152" tIns="36576" rIns="73152" bIns="36576" numCol="1"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300"/>
                </a:spcAft>
                <a:buClrTx/>
                <a:buSzTx/>
                <a:buFont typeface="Arial" panose="020B0604020202020204" pitchFamily="34" charset="0"/>
                <a:buNone/>
                <a:tabLst/>
                <a:defRPr/>
              </a:pPr>
              <a:r>
                <a:rPr kumimoji="0" lang="en-AU" sz="2400" b="0" i="0" u="none" strike="noStrike" kern="1200" cap="none" spc="0" normalizeH="0" baseline="0" noProof="0" dirty="0" err="1">
                  <a:ln>
                    <a:noFill/>
                  </a:ln>
                  <a:solidFill>
                    <a:prstClr val="black"/>
                  </a:solidFill>
                  <a:effectLst/>
                  <a:uLnTx/>
                  <a:uFillTx/>
                  <a:latin typeface="Calibri" panose="020F0502020204030204"/>
                  <a:ea typeface="+mn-ea"/>
                  <a:cs typeface="+mn-cs"/>
                </a:rPr>
                <a:t>sarah.knight@unimelb.edu.au</a:t>
              </a:r>
              <a:endParaRPr kumimoji="0" lang="en-AU"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100000"/>
                </a:lnSpc>
                <a:spcBef>
                  <a:spcPts val="1000"/>
                </a:spcBef>
                <a:spcAft>
                  <a:spcPts val="300"/>
                </a:spcAft>
                <a:buClrTx/>
                <a:buSzTx/>
                <a:buFont typeface="Arial" panose="020B0604020202020204" pitchFamily="34" charset="0"/>
                <a:buChar char="•"/>
                <a:tabLst/>
                <a:defRPr/>
              </a:pPr>
              <a:r>
                <a:rPr kumimoji="0" sz="2000" b="1" i="0" u="none" strike="noStrike" kern="1200" cap="none" spc="0" normalizeH="0" baseline="0" noProof="0" dirty="0">
                  <a:ln>
                    <a:noFill/>
                  </a:ln>
                  <a:solidFill>
                    <a:prstClr val="black"/>
                  </a:solidFill>
                  <a:effectLst/>
                  <a:uLnTx/>
                  <a:uFillTx/>
                  <a:latin typeface="Calibri" panose="020F0502020204030204"/>
                  <a:ea typeface="+mn-ea"/>
                  <a:cs typeface="+mn-cs"/>
                </a:rPr>
                <a:t>Project focus</a:t>
              </a:r>
              <a:r>
                <a:rPr kumimoji="0" lang="en-AU" sz="2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sz="2000" b="0" i="0" u="none" strike="noStrike" kern="1200" cap="none" spc="0" normalizeH="0" baseline="0" noProof="0" dirty="0">
                  <a:ln>
                    <a:noFill/>
                  </a:ln>
                  <a:solidFill>
                    <a:prstClr val="black"/>
                  </a:solidFill>
                  <a:effectLst/>
                  <a:uLnTx/>
                  <a:uFillTx/>
                  <a:latin typeface="Calibri" panose="020F0502020204030204"/>
                  <a:ea typeface="+mn-ea"/>
                  <a:cs typeface="+mn-cs"/>
                </a:rPr>
                <a:t>Safe, inclusive and rights-based schools for students with disability.</a:t>
              </a:r>
            </a:p>
          </p:txBody>
        </p:sp>
        <p:pic>
          <p:nvPicPr>
            <p:cNvPr id="8" name="Picture 7">
              <a:extLst>
                <a:ext uri="{FF2B5EF4-FFF2-40B4-BE49-F238E27FC236}">
                  <a16:creationId xmlns:a16="http://schemas.microsoft.com/office/drawing/2014/main" id="{F69F66A6-6A2F-5D11-CC68-D8D81EF6111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66139" y="434392"/>
              <a:ext cx="595935" cy="617737"/>
            </a:xfrm>
            <a:prstGeom prst="rect">
              <a:avLst/>
            </a:prstGeom>
          </p:spPr>
        </p:pic>
      </p:grpSp>
    </p:spTree>
    <p:extLst>
      <p:ext uri="{BB962C8B-B14F-4D97-AF65-F5344CB8AC3E}">
        <p14:creationId xmlns:p14="http://schemas.microsoft.com/office/powerpoint/2010/main" val="223587739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5D801-1B59-67DA-9478-29B17B81CF27}"/>
              </a:ext>
            </a:extLst>
          </p:cNvPr>
          <p:cNvSpPr>
            <a:spLocks noGrp="1"/>
          </p:cNvSpPr>
          <p:nvPr>
            <p:ph type="ctrTitle"/>
          </p:nvPr>
        </p:nvSpPr>
        <p:spPr>
          <a:xfrm>
            <a:off x="466166" y="833718"/>
            <a:ext cx="10963834" cy="5056094"/>
          </a:xfrm>
        </p:spPr>
        <p:txBody>
          <a:bodyPr>
            <a:normAutofit/>
          </a:bodyPr>
          <a:lstStyle/>
          <a:p>
            <a:pPr lvl="0" fontAlgn="base"/>
            <a:r>
              <a:rPr lang="en-AU" dirty="0">
                <a:ea typeface="Calibri Light"/>
                <a:cs typeface="Calibri Light"/>
              </a:rPr>
              <a:t>Safety Beyond Barriers (SBB) Project: </a:t>
            </a:r>
            <a:r>
              <a:rPr lang="en-AU" sz="4400" dirty="0">
                <a:ea typeface="Calibri Light"/>
                <a:cs typeface="Calibri Light"/>
              </a:rPr>
              <a:t>Diverse experiences of family violence among children and young people with disability </a:t>
            </a:r>
            <a:br>
              <a:rPr lang="en-AU" dirty="0"/>
            </a:br>
            <a:r>
              <a:rPr lang="en-AU" sz="2400" b="1" dirty="0"/>
              <a:t>Lead organisation:</a:t>
            </a:r>
            <a:r>
              <a:rPr lang="en-AU" sz="2400" dirty="0"/>
              <a:t> Children and Young People with Disability Australia (CYDA)</a:t>
            </a:r>
            <a:br>
              <a:rPr lang="en-AU" sz="2400" dirty="0"/>
            </a:br>
            <a:r>
              <a:rPr lang="en-AU" sz="2400" b="1" dirty="0"/>
              <a:t>Partner: </a:t>
            </a:r>
            <a:r>
              <a:rPr lang="en-AU" sz="2400" dirty="0"/>
              <a:t>Australian Institute of Family Studies (AIFS)</a:t>
            </a:r>
            <a:br>
              <a:rPr lang="en-AU" dirty="0"/>
            </a:br>
            <a:endParaRPr lang="en-AU" sz="5300" dirty="0">
              <a:ea typeface="Calibri Light"/>
              <a:cs typeface="Calibri Light"/>
            </a:endParaRPr>
          </a:p>
        </p:txBody>
      </p:sp>
      <p:sp>
        <p:nvSpPr>
          <p:cNvPr id="3" name="Subtitle 2">
            <a:extLst>
              <a:ext uri="{FF2B5EF4-FFF2-40B4-BE49-F238E27FC236}">
                <a16:creationId xmlns:a16="http://schemas.microsoft.com/office/drawing/2014/main" id="{5C84A3E1-CA9C-A68C-598E-D7FA46AD42A6}"/>
              </a:ext>
            </a:extLst>
          </p:cNvPr>
          <p:cNvSpPr>
            <a:spLocks noGrp="1"/>
          </p:cNvSpPr>
          <p:nvPr>
            <p:ph type="subTitle" idx="1"/>
          </p:nvPr>
        </p:nvSpPr>
        <p:spPr/>
        <p:txBody>
          <a:bodyPr vert="horz" lIns="180000" tIns="180000" rIns="180000" bIns="180000" rtlCol="0" anchor="t">
            <a:noAutofit/>
          </a:bodyPr>
          <a:lstStyle/>
          <a:p>
            <a:r>
              <a:rPr lang="en-AU">
                <a:ea typeface="Calibri"/>
                <a:cs typeface="Calibri"/>
              </a:rPr>
              <a:t>Madeleine Gay| CYDA | Acting Policy and Research Lead |</a:t>
            </a:r>
            <a:endParaRPr lang="en-US"/>
          </a:p>
          <a:p>
            <a:r>
              <a:rPr lang="en-AU">
                <a:ea typeface="Calibri"/>
                <a:cs typeface="Calibri"/>
              </a:rPr>
              <a:t>SBB Project Support Officer  </a:t>
            </a:r>
            <a:endParaRPr lang="en-AU"/>
          </a:p>
        </p:txBody>
      </p:sp>
    </p:spTree>
    <p:extLst>
      <p:ext uri="{BB962C8B-B14F-4D97-AF65-F5344CB8AC3E}">
        <p14:creationId xmlns:p14="http://schemas.microsoft.com/office/powerpoint/2010/main" val="298938700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58ED3-A6BA-3180-B0A8-8CFCB94B0FB3}"/>
              </a:ext>
            </a:extLst>
          </p:cNvPr>
          <p:cNvSpPr>
            <a:spLocks noGrp="1"/>
          </p:cNvSpPr>
          <p:nvPr>
            <p:ph type="title"/>
          </p:nvPr>
        </p:nvSpPr>
        <p:spPr/>
        <p:txBody>
          <a:bodyPr>
            <a:normAutofit/>
          </a:bodyPr>
          <a:lstStyle/>
          <a:p>
            <a:r>
              <a:rPr lang="en-AU"/>
              <a:t>The challenge and opportunity: </a:t>
            </a:r>
            <a:br>
              <a:rPr lang="en-AU"/>
            </a:br>
            <a:r>
              <a:rPr lang="en-AU"/>
              <a:t>genuine co-design </a:t>
            </a:r>
          </a:p>
        </p:txBody>
      </p:sp>
      <p:sp>
        <p:nvSpPr>
          <p:cNvPr id="3" name="Content Placeholder 2">
            <a:extLst>
              <a:ext uri="{FF2B5EF4-FFF2-40B4-BE49-F238E27FC236}">
                <a16:creationId xmlns:a16="http://schemas.microsoft.com/office/drawing/2014/main" id="{C0BE0725-C6D9-6637-C32E-666B1D76A985}"/>
              </a:ext>
            </a:extLst>
          </p:cNvPr>
          <p:cNvSpPr>
            <a:spLocks noGrp="1"/>
          </p:cNvSpPr>
          <p:nvPr>
            <p:ph idx="1"/>
          </p:nvPr>
        </p:nvSpPr>
        <p:spPr>
          <a:xfrm>
            <a:off x="838200" y="1825625"/>
            <a:ext cx="10515600" cy="4097503"/>
          </a:xfrm>
        </p:spPr>
        <p:txBody>
          <a:bodyPr vert="horz" lIns="91440" tIns="45720" rIns="91440" bIns="45720" rtlCol="0" anchor="t">
            <a:normAutofit fontScale="25000" lnSpcReduction="20000"/>
          </a:bodyPr>
          <a:lstStyle/>
          <a:p>
            <a:pPr marL="0" indent="0">
              <a:buNone/>
            </a:pPr>
            <a:r>
              <a:rPr lang="en-AU" sz="11200">
                <a:ea typeface="Calibri"/>
                <a:cs typeface="Calibri"/>
              </a:rPr>
              <a:t>Embedding genuine co-design across the whole project cycle.  </a:t>
            </a:r>
          </a:p>
          <a:p>
            <a:pPr marL="0" indent="0">
              <a:buNone/>
            </a:pPr>
            <a:endParaRPr lang="en-AU" sz="11200">
              <a:ea typeface="Calibri"/>
              <a:cs typeface="Calibri"/>
            </a:endParaRPr>
          </a:p>
          <a:p>
            <a:pPr marL="0" indent="0">
              <a:buNone/>
            </a:pPr>
            <a:r>
              <a:rPr lang="en-AU" sz="11200" u="sng">
                <a:ea typeface="Calibri"/>
                <a:cs typeface="Calibri"/>
              </a:rPr>
              <a:t>What is co-design? </a:t>
            </a:r>
          </a:p>
          <a:p>
            <a:r>
              <a:rPr lang="en-AU" sz="11200">
                <a:ea typeface="Calibri"/>
                <a:cs typeface="Calibri"/>
              </a:rPr>
              <a:t>Co-design is a way of working together to create something new. The ‘co’ means collaboration; the ‘design’ means making.  </a:t>
            </a:r>
          </a:p>
          <a:p>
            <a:r>
              <a:rPr lang="en-AU" sz="11200">
                <a:ea typeface="Calibri"/>
                <a:cs typeface="Calibri"/>
              </a:rPr>
              <a:t>In research, co-design involves people with lived experience working alongside researchers to shape research questions, methods, tools, and outcomes. </a:t>
            </a:r>
          </a:p>
          <a:p>
            <a:r>
              <a:rPr lang="en-AU" sz="11200">
                <a:ea typeface="Calibri"/>
                <a:cs typeface="Calibri"/>
              </a:rPr>
              <a:t>It’s about people with lived experience/expertise being part of the team, making decisions, and helping shape what gets built, tested, and shared. It’s creative, flexible, and based on trust.</a:t>
            </a:r>
            <a:r>
              <a:rPr lang="en-AU" sz="8000">
                <a:ea typeface="Calibri"/>
                <a:cs typeface="Calibri"/>
              </a:rPr>
              <a:t>*</a:t>
            </a:r>
            <a:r>
              <a:rPr lang="en-AU" sz="11200">
                <a:ea typeface="Calibri"/>
                <a:cs typeface="Calibri"/>
              </a:rPr>
              <a:t> </a:t>
            </a:r>
          </a:p>
          <a:p>
            <a:pPr marL="0" indent="0">
              <a:buNone/>
            </a:pPr>
            <a:endParaRPr lang="en-AU" sz="11200">
              <a:ea typeface="Calibri"/>
              <a:cs typeface="Calibri"/>
            </a:endParaRPr>
          </a:p>
          <a:p>
            <a:pPr marL="0" indent="0">
              <a:buNone/>
            </a:pPr>
            <a:r>
              <a:rPr lang="en-AU" sz="5600">
                <a:ea typeface="Calibri"/>
                <a:cs typeface="Calibri"/>
              </a:rPr>
              <a:t>*  </a:t>
            </a:r>
            <a:r>
              <a:rPr lang="en-AU" sz="5600">
                <a:ea typeface="Calibri"/>
                <a:cs typeface="Calibri"/>
                <a:hlinkClick r:id="rId3"/>
              </a:rPr>
              <a:t>https://www.ndrp.org.au/resources/co-design</a:t>
            </a:r>
            <a:r>
              <a:rPr lang="en-AU" sz="5600">
                <a:ea typeface="Calibri"/>
                <a:cs typeface="Calibri"/>
              </a:rPr>
              <a:t> </a:t>
            </a:r>
          </a:p>
          <a:p>
            <a:pPr marL="0" indent="0">
              <a:buNone/>
            </a:pPr>
            <a:endParaRPr lang="en-AU">
              <a:ea typeface="Calibri" panose="020F0502020204030204"/>
              <a:cs typeface="Calibri" panose="020F0502020204030204"/>
            </a:endParaRPr>
          </a:p>
          <a:p>
            <a:pPr>
              <a:buFont typeface="Calibri" panose="020B0604020202020204" pitchFamily="34" charset="0"/>
              <a:buChar char="-"/>
            </a:pPr>
            <a:endParaRPr lang="en-AU">
              <a:ea typeface="Calibri" panose="020F0502020204030204"/>
              <a:cs typeface="Calibri" panose="020F0502020204030204"/>
            </a:endParaRPr>
          </a:p>
        </p:txBody>
      </p:sp>
    </p:spTree>
    <p:extLst>
      <p:ext uri="{BB962C8B-B14F-4D97-AF65-F5344CB8AC3E}">
        <p14:creationId xmlns:p14="http://schemas.microsoft.com/office/powerpoint/2010/main" val="196117949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6D20C-989B-2F27-8EFC-EFBF104A9955}"/>
              </a:ext>
            </a:extLst>
          </p:cNvPr>
          <p:cNvSpPr>
            <a:spLocks noGrp="1"/>
          </p:cNvSpPr>
          <p:nvPr>
            <p:ph type="title"/>
          </p:nvPr>
        </p:nvSpPr>
        <p:spPr/>
        <p:txBody>
          <a:bodyPr/>
          <a:lstStyle/>
          <a:p>
            <a:r>
              <a:rPr lang="en-AU"/>
              <a:t>What we did</a:t>
            </a:r>
          </a:p>
        </p:txBody>
      </p:sp>
      <p:sp>
        <p:nvSpPr>
          <p:cNvPr id="3" name="Content Placeholder 2">
            <a:extLst>
              <a:ext uri="{FF2B5EF4-FFF2-40B4-BE49-F238E27FC236}">
                <a16:creationId xmlns:a16="http://schemas.microsoft.com/office/drawing/2014/main" id="{27816C68-3707-AB4D-896E-63440DAF5148}"/>
              </a:ext>
            </a:extLst>
          </p:cNvPr>
          <p:cNvSpPr>
            <a:spLocks noGrp="1"/>
          </p:cNvSpPr>
          <p:nvPr>
            <p:ph sz="half" idx="1"/>
          </p:nvPr>
        </p:nvSpPr>
        <p:spPr>
          <a:xfrm>
            <a:off x="838200" y="1763167"/>
            <a:ext cx="10515600" cy="3683477"/>
          </a:xfrm>
        </p:spPr>
        <p:txBody>
          <a:bodyPr vert="horz" lIns="91440" tIns="45720" rIns="91440" bIns="45720" rtlCol="0" anchor="t">
            <a:noAutofit/>
          </a:bodyPr>
          <a:lstStyle/>
          <a:p>
            <a:pPr marL="0" indent="0">
              <a:buNone/>
            </a:pPr>
            <a:r>
              <a:rPr lang="en-AU">
                <a:ea typeface="Calibri" panose="020F0502020204030204"/>
                <a:cs typeface="Calibri" panose="020F0502020204030204"/>
              </a:rPr>
              <a:t>The project brought together co-designers with lived experience of disability, family and domestic violence (FDV) and diverse life experiences to shape a research proposal for a future study.</a:t>
            </a:r>
            <a:endParaRPr lang="en-US"/>
          </a:p>
          <a:p>
            <a:pPr marL="0" indent="0">
              <a:buNone/>
            </a:pPr>
            <a:r>
              <a:rPr lang="en-AU">
                <a:ea typeface="Calibri" panose="020F0502020204030204"/>
                <a:cs typeface="Calibri" panose="020F0502020204030204"/>
              </a:rPr>
              <a:t>The co-designers were involved in: </a:t>
            </a:r>
            <a:endParaRPr lang="en-US">
              <a:ea typeface="Calibri" panose="020F0502020204030204"/>
              <a:cs typeface="Calibri" panose="020F0502020204030204"/>
            </a:endParaRPr>
          </a:p>
          <a:p>
            <a:r>
              <a:rPr lang="en-AU">
                <a:ea typeface="Calibri" panose="020F0502020204030204"/>
                <a:cs typeface="Calibri" panose="020F0502020204030204"/>
              </a:rPr>
              <a:t>A preparatory session </a:t>
            </a:r>
          </a:p>
          <a:p>
            <a:r>
              <a:rPr lang="en-AU">
                <a:ea typeface="Calibri" panose="020F0502020204030204"/>
                <a:cs typeface="Calibri" panose="020F0502020204030204"/>
              </a:rPr>
              <a:t>Three co-design sessions over six months </a:t>
            </a:r>
          </a:p>
          <a:p>
            <a:r>
              <a:rPr lang="en-AU">
                <a:ea typeface="Calibri" panose="020F0502020204030204"/>
                <a:cs typeface="Calibri" panose="020F0502020204030204"/>
              </a:rPr>
              <a:t>Review of the final research proposal</a:t>
            </a:r>
          </a:p>
        </p:txBody>
      </p:sp>
    </p:spTree>
    <p:extLst>
      <p:ext uri="{BB962C8B-B14F-4D97-AF65-F5344CB8AC3E}">
        <p14:creationId xmlns:p14="http://schemas.microsoft.com/office/powerpoint/2010/main" val="214157951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CCD15-C2C6-2171-9F21-2E516430C0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A83247-9FB7-6120-5E9A-3DD4D537F00A}"/>
              </a:ext>
            </a:extLst>
          </p:cNvPr>
          <p:cNvSpPr>
            <a:spLocks noGrp="1"/>
          </p:cNvSpPr>
          <p:nvPr>
            <p:ph type="title"/>
          </p:nvPr>
        </p:nvSpPr>
        <p:spPr/>
        <p:txBody>
          <a:bodyPr/>
          <a:lstStyle/>
          <a:p>
            <a:r>
              <a:rPr lang="en-AU"/>
              <a:t>What are we learning</a:t>
            </a:r>
          </a:p>
        </p:txBody>
      </p:sp>
      <p:sp>
        <p:nvSpPr>
          <p:cNvPr id="3" name="Content Placeholder 2">
            <a:extLst>
              <a:ext uri="{FF2B5EF4-FFF2-40B4-BE49-F238E27FC236}">
                <a16:creationId xmlns:a16="http://schemas.microsoft.com/office/drawing/2014/main" id="{CE7A1DDF-78D5-5BE5-6169-4D39EEEB9C98}"/>
              </a:ext>
            </a:extLst>
          </p:cNvPr>
          <p:cNvSpPr>
            <a:spLocks noGrp="1"/>
          </p:cNvSpPr>
          <p:nvPr>
            <p:ph idx="1"/>
          </p:nvPr>
        </p:nvSpPr>
        <p:spPr/>
        <p:txBody>
          <a:bodyPr vert="horz" lIns="91440" tIns="45720" rIns="91440" bIns="45720" rtlCol="0" anchor="t">
            <a:normAutofit/>
          </a:bodyPr>
          <a:lstStyle/>
          <a:p>
            <a:r>
              <a:rPr lang="en-AU">
                <a:ea typeface="+mn-lt"/>
                <a:cs typeface="+mn-lt"/>
              </a:rPr>
              <a:t>It was challenging to fully represent the diversity of experiences. </a:t>
            </a:r>
          </a:p>
          <a:p>
            <a:r>
              <a:rPr lang="en-AU">
                <a:ea typeface="Calibri"/>
                <a:cs typeface="Calibri"/>
              </a:rPr>
              <a:t>Genuine co-design requires time, resourcing and getting the 'right people' in the room. </a:t>
            </a:r>
          </a:p>
          <a:p>
            <a:r>
              <a:rPr lang="en-AU">
                <a:ea typeface="Calibri"/>
                <a:cs typeface="Calibri"/>
              </a:rPr>
              <a:t>Recognise that disclosure is complex, negotiated and ongoing. </a:t>
            </a:r>
          </a:p>
          <a:p>
            <a:endParaRPr lang="en-AU">
              <a:ea typeface="Calibri"/>
              <a:cs typeface="Calibri"/>
            </a:endParaRPr>
          </a:p>
          <a:p>
            <a:endParaRPr lang="en-AU">
              <a:ea typeface="Calibri"/>
              <a:cs typeface="Calibri"/>
            </a:endParaRPr>
          </a:p>
        </p:txBody>
      </p:sp>
    </p:spTree>
    <p:extLst>
      <p:ext uri="{BB962C8B-B14F-4D97-AF65-F5344CB8AC3E}">
        <p14:creationId xmlns:p14="http://schemas.microsoft.com/office/powerpoint/2010/main" val="141355357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8D9D5-793B-2645-0A06-C6A18AAFD0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3C9824-7C1C-1D35-2C90-53BF39C0CAD2}"/>
              </a:ext>
            </a:extLst>
          </p:cNvPr>
          <p:cNvSpPr>
            <a:spLocks noGrp="1"/>
          </p:cNvSpPr>
          <p:nvPr>
            <p:ph type="title"/>
          </p:nvPr>
        </p:nvSpPr>
        <p:spPr/>
        <p:txBody>
          <a:bodyPr/>
          <a:lstStyle/>
          <a:p>
            <a:r>
              <a:rPr lang="en-AU"/>
              <a:t>What helped</a:t>
            </a:r>
          </a:p>
        </p:txBody>
      </p:sp>
      <p:sp>
        <p:nvSpPr>
          <p:cNvPr id="3" name="Content Placeholder 2">
            <a:extLst>
              <a:ext uri="{FF2B5EF4-FFF2-40B4-BE49-F238E27FC236}">
                <a16:creationId xmlns:a16="http://schemas.microsoft.com/office/drawing/2014/main" id="{84B1A131-4193-10F1-B4DC-C52170E9ED17}"/>
              </a:ext>
            </a:extLst>
          </p:cNvPr>
          <p:cNvSpPr>
            <a:spLocks noGrp="1"/>
          </p:cNvSpPr>
          <p:nvPr>
            <p:ph idx="1"/>
          </p:nvPr>
        </p:nvSpPr>
        <p:spPr/>
        <p:txBody>
          <a:bodyPr vert="horz" lIns="91440" tIns="45720" rIns="91440" bIns="45720" rtlCol="0" anchor="t">
            <a:normAutofit/>
          </a:bodyPr>
          <a:lstStyle/>
          <a:p>
            <a:r>
              <a:rPr lang="en-AU">
                <a:ea typeface="Calibri"/>
                <a:cs typeface="Calibri"/>
              </a:rPr>
              <a:t>Appointed lived expertise facilitators and safety and wellbeing officers. </a:t>
            </a:r>
          </a:p>
          <a:p>
            <a:r>
              <a:rPr lang="en-AU">
                <a:ea typeface="Calibri"/>
                <a:cs typeface="Calibri"/>
              </a:rPr>
              <a:t>Set clear boundaries around disclosure and created a safe space to reflect</a:t>
            </a:r>
          </a:p>
          <a:p>
            <a:r>
              <a:rPr lang="en-AU">
                <a:ea typeface="Calibri"/>
                <a:cs typeface="Calibri"/>
              </a:rPr>
              <a:t>Established "working together agreements" to clarify roles and provide transparency about decision-making power. </a:t>
            </a:r>
          </a:p>
        </p:txBody>
      </p:sp>
    </p:spTree>
    <p:extLst>
      <p:ext uri="{BB962C8B-B14F-4D97-AF65-F5344CB8AC3E}">
        <p14:creationId xmlns:p14="http://schemas.microsoft.com/office/powerpoint/2010/main" val="62800228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ACD46-BED4-5F48-DD80-7E264D4C507C}"/>
              </a:ext>
            </a:extLst>
          </p:cNvPr>
          <p:cNvSpPr>
            <a:spLocks noGrp="1"/>
          </p:cNvSpPr>
          <p:nvPr>
            <p:ph type="title"/>
          </p:nvPr>
        </p:nvSpPr>
        <p:spPr/>
        <p:txBody>
          <a:bodyPr/>
          <a:lstStyle/>
          <a:p>
            <a:r>
              <a:rPr lang="en-AU"/>
              <a:t>Final lessons</a:t>
            </a:r>
          </a:p>
        </p:txBody>
      </p:sp>
      <p:sp>
        <p:nvSpPr>
          <p:cNvPr id="7" name="Content Placeholder 6">
            <a:extLst>
              <a:ext uri="{FF2B5EF4-FFF2-40B4-BE49-F238E27FC236}">
                <a16:creationId xmlns:a16="http://schemas.microsoft.com/office/drawing/2014/main" id="{8603F467-3F95-6032-E9F2-E4D1FF699E5A}"/>
              </a:ext>
            </a:extLst>
          </p:cNvPr>
          <p:cNvSpPr>
            <a:spLocks noGrp="1"/>
          </p:cNvSpPr>
          <p:nvPr>
            <p:ph idx="1"/>
          </p:nvPr>
        </p:nvSpPr>
        <p:spPr/>
        <p:txBody>
          <a:bodyPr vert="horz" lIns="91440" tIns="45720" rIns="91440" bIns="45720" rtlCol="0" anchor="t">
            <a:normAutofit/>
          </a:bodyPr>
          <a:lstStyle/>
          <a:p>
            <a:r>
              <a:rPr lang="en-AU">
                <a:ea typeface="Calibri"/>
                <a:cs typeface="Calibri"/>
              </a:rPr>
              <a:t>Genuine co-design takes time. </a:t>
            </a:r>
          </a:p>
          <a:p>
            <a:r>
              <a:rPr lang="en-AU">
                <a:ea typeface="Calibri"/>
                <a:cs typeface="Calibri"/>
              </a:rPr>
              <a:t>Flexible and accessible communication channels are essential, especially when things change.</a:t>
            </a:r>
          </a:p>
          <a:p>
            <a:r>
              <a:rPr lang="en-AU">
                <a:ea typeface="Calibri"/>
                <a:cs typeface="Calibri"/>
              </a:rPr>
              <a:t>Researching sensitive topics safely requires constant reflection and adaptability. </a:t>
            </a:r>
          </a:p>
          <a:p>
            <a:pPr marL="0" indent="0">
              <a:buNone/>
            </a:pPr>
            <a:endParaRPr lang="en-AU">
              <a:ea typeface="Calibri"/>
              <a:cs typeface="Calibri"/>
            </a:endParaRPr>
          </a:p>
        </p:txBody>
      </p:sp>
    </p:spTree>
    <p:extLst>
      <p:ext uri="{BB962C8B-B14F-4D97-AF65-F5344CB8AC3E}">
        <p14:creationId xmlns:p14="http://schemas.microsoft.com/office/powerpoint/2010/main" val="33590388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DE4A54-025E-31DC-1A7A-7182E4EBFD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278DD9-E8BD-DB5F-0419-D82AC3F427AF}"/>
              </a:ext>
            </a:extLst>
          </p:cNvPr>
          <p:cNvSpPr>
            <a:spLocks noGrp="1"/>
          </p:cNvSpPr>
          <p:nvPr>
            <p:ph type="title"/>
          </p:nvPr>
        </p:nvSpPr>
        <p:spPr/>
        <p:txBody>
          <a:bodyPr/>
          <a:lstStyle/>
          <a:p>
            <a:r>
              <a:rPr lang="en-AU" dirty="0"/>
              <a:t>Structural Challenges</a:t>
            </a:r>
          </a:p>
        </p:txBody>
      </p:sp>
      <p:sp>
        <p:nvSpPr>
          <p:cNvPr id="6" name="TextBox 5">
            <a:extLst>
              <a:ext uri="{FF2B5EF4-FFF2-40B4-BE49-F238E27FC236}">
                <a16:creationId xmlns:a16="http://schemas.microsoft.com/office/drawing/2014/main" id="{3EC52D9C-DEBD-36AA-5F1C-E3E6B4508FAE}"/>
              </a:ext>
            </a:extLst>
          </p:cNvPr>
          <p:cNvSpPr txBox="1"/>
          <p:nvPr/>
        </p:nvSpPr>
        <p:spPr>
          <a:xfrm>
            <a:off x="696798" y="3733015"/>
            <a:ext cx="3111631" cy="20456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CAEBE13A-CC15-7032-1809-1A463C69A7FA}"/>
              </a:ext>
            </a:extLst>
          </p:cNvPr>
          <p:cNvSpPr txBox="1"/>
          <p:nvPr/>
        </p:nvSpPr>
        <p:spPr>
          <a:xfrm>
            <a:off x="838200" y="1690688"/>
            <a:ext cx="10515600" cy="443198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dirty="0">
                <a:ln>
                  <a:noFill/>
                </a:ln>
                <a:solidFill>
                  <a:prstClr val="black"/>
                </a:solidFill>
                <a:effectLst/>
                <a:uLnTx/>
                <a:uFillTx/>
                <a:latin typeface="Calibri" panose="020F0502020204030204"/>
                <a:ea typeface="+mn-ea"/>
                <a:cs typeface="+mn-cs"/>
              </a:rPr>
              <a:t>Funding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dirty="0">
                <a:ln>
                  <a:noFill/>
                </a:ln>
                <a:solidFill>
                  <a:prstClr val="black"/>
                </a:solidFill>
                <a:effectLst/>
                <a:uLnTx/>
                <a:uFillTx/>
                <a:latin typeface="Calibri" panose="020F0502020204030204"/>
                <a:ea typeface="+mn-ea"/>
                <a:cs typeface="+mn-cs"/>
              </a:rPr>
              <a:t>Codesign often starts too late.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dirty="0">
                <a:ln>
                  <a:noFill/>
                </a:ln>
                <a:solidFill>
                  <a:prstClr val="black"/>
                </a:solidFill>
                <a:effectLst/>
                <a:uLnTx/>
                <a:uFillTx/>
                <a:latin typeface="Calibri" panose="020F0502020204030204"/>
                <a:ea typeface="+mn-ea"/>
                <a:cs typeface="+mn-cs"/>
              </a:rPr>
              <a:t>Institutional systems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dirty="0">
                <a:ln>
                  <a:noFill/>
                </a:ln>
                <a:solidFill>
                  <a:prstClr val="black"/>
                </a:solidFill>
                <a:effectLst/>
                <a:uLnTx/>
                <a:uFillTx/>
                <a:latin typeface="Calibri" panose="020F0502020204030204"/>
                <a:ea typeface="+mn-ea"/>
                <a:cs typeface="+mn-cs"/>
              </a:rPr>
              <a:t>Can create barriers to disability-led research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dirty="0">
                <a:ln>
                  <a:noFill/>
                </a:ln>
                <a:solidFill>
                  <a:prstClr val="black"/>
                </a:solidFill>
                <a:effectLst/>
                <a:uLnTx/>
                <a:uFillTx/>
                <a:latin typeface="Calibri" panose="020F0502020204030204"/>
                <a:ea typeface="+mn-ea"/>
                <a:cs typeface="+mn-cs"/>
              </a:rPr>
              <a:t>Employment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dirty="0">
                <a:ln>
                  <a:noFill/>
                </a:ln>
                <a:solidFill>
                  <a:prstClr val="black"/>
                </a:solidFill>
                <a:effectLst/>
                <a:uLnTx/>
                <a:uFillTx/>
                <a:latin typeface="Calibri" panose="020F0502020204030204"/>
                <a:ea typeface="+mn-ea"/>
                <a:cs typeface="+mn-cs"/>
              </a:rPr>
              <a:t>Practical barriers for researchers with disability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dirty="0">
                <a:ln>
                  <a:noFill/>
                </a:ln>
                <a:solidFill>
                  <a:prstClr val="black"/>
                </a:solidFill>
                <a:effectLst/>
                <a:uLnTx/>
                <a:uFillTx/>
                <a:latin typeface="Calibri" panose="020F0502020204030204"/>
                <a:ea typeface="+mn-ea"/>
                <a:cs typeface="+mn-cs"/>
              </a:rPr>
              <a:t>Data and Evidence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dirty="0">
                <a:ln>
                  <a:noFill/>
                </a:ln>
                <a:solidFill>
                  <a:prstClr val="black"/>
                </a:solidFill>
                <a:effectLst/>
                <a:uLnTx/>
                <a:uFillTx/>
                <a:latin typeface="Calibri" panose="020F0502020204030204"/>
                <a:ea typeface="+mn-ea"/>
                <a:cs typeface="+mn-cs"/>
              </a:rPr>
              <a:t>Important information is missing or evidence is not acted 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313472048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92C10-6FD1-9F94-8C2D-D4FB87E97421}"/>
              </a:ext>
            </a:extLst>
          </p:cNvPr>
          <p:cNvSpPr>
            <a:spLocks noGrp="1"/>
          </p:cNvSpPr>
          <p:nvPr>
            <p:ph type="title"/>
          </p:nvPr>
        </p:nvSpPr>
        <p:spPr>
          <a:xfrm>
            <a:off x="533400" y="1220532"/>
            <a:ext cx="10515600" cy="1325563"/>
          </a:xfrm>
        </p:spPr>
        <p:txBody>
          <a:bodyPr/>
          <a:lstStyle/>
          <a:p>
            <a:r>
              <a:rPr lang="en-US" dirty="0"/>
              <a:t>Important messages for policy, practice and community</a:t>
            </a:r>
            <a:endParaRPr lang="en-AU" dirty="0"/>
          </a:p>
        </p:txBody>
      </p:sp>
      <p:sp>
        <p:nvSpPr>
          <p:cNvPr id="3" name="Content Placeholder 2">
            <a:extLst>
              <a:ext uri="{FF2B5EF4-FFF2-40B4-BE49-F238E27FC236}">
                <a16:creationId xmlns:a16="http://schemas.microsoft.com/office/drawing/2014/main" id="{D1E833F4-6F4E-F96D-12D3-8A3F9CD8CE45}"/>
              </a:ext>
            </a:extLst>
          </p:cNvPr>
          <p:cNvSpPr>
            <a:spLocks noGrp="1"/>
          </p:cNvSpPr>
          <p:nvPr>
            <p:ph idx="1"/>
          </p:nvPr>
        </p:nvSpPr>
        <p:spPr>
          <a:xfrm>
            <a:off x="533400" y="2546095"/>
            <a:ext cx="10515600" cy="3775797"/>
          </a:xfrm>
        </p:spPr>
        <p:txBody>
          <a:bodyPr>
            <a:normAutofit/>
          </a:bodyPr>
          <a:lstStyle/>
          <a:p>
            <a:r>
              <a:rPr lang="en-US" dirty="0"/>
              <a:t>Children and young people with disability are victim-survivors in their own right.</a:t>
            </a:r>
          </a:p>
          <a:p>
            <a:r>
              <a:rPr lang="en-US" dirty="0"/>
              <a:t>Their voices must be heard and centered in research, policy and services.</a:t>
            </a:r>
          </a:p>
          <a:p>
            <a:r>
              <a:rPr lang="en-US" dirty="0"/>
              <a:t>Co-designed research is essential to creating solutions that work in practice.</a:t>
            </a:r>
          </a:p>
          <a:p>
            <a:pPr marL="0" indent="0">
              <a:buNone/>
            </a:pPr>
            <a:endParaRPr lang="en-AU" dirty="0"/>
          </a:p>
          <a:p>
            <a:pPr marL="0" indent="0">
              <a:buNone/>
            </a:pPr>
            <a:r>
              <a:rPr lang="en-AU" dirty="0"/>
              <a:t>To learn more, visit: </a:t>
            </a:r>
            <a:r>
              <a:rPr lang="en-AU" dirty="0">
                <a:hlinkClick r:id="rId2"/>
              </a:rPr>
              <a:t>Safety Beyond Barriers Project</a:t>
            </a:r>
            <a:endParaRPr lang="en-AU" dirty="0"/>
          </a:p>
        </p:txBody>
      </p:sp>
    </p:spTree>
    <p:extLst>
      <p:ext uri="{BB962C8B-B14F-4D97-AF65-F5344CB8AC3E}">
        <p14:creationId xmlns:p14="http://schemas.microsoft.com/office/powerpoint/2010/main" val="109726617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2F061-02FA-DDC7-87DD-1A6815E044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BD3F61-D574-1D87-E4B1-CC6BB27479FB}"/>
              </a:ext>
            </a:extLst>
          </p:cNvPr>
          <p:cNvSpPr>
            <a:spLocks noGrp="1"/>
          </p:cNvSpPr>
          <p:nvPr>
            <p:ph type="title" idx="4294967295"/>
          </p:nvPr>
        </p:nvSpPr>
        <p:spPr>
          <a:xfrm>
            <a:off x="1136167" y="0"/>
            <a:ext cx="10515600" cy="1325563"/>
          </a:xfrm>
        </p:spPr>
        <p:txBody>
          <a:bodyPr/>
          <a:lstStyle/>
          <a:p>
            <a:r>
              <a:rPr lang="en-AU">
                <a:solidFill>
                  <a:srgbClr val="2C3949"/>
                </a:solidFill>
              </a:rPr>
              <a:t>How to engage with our Research Team</a:t>
            </a:r>
          </a:p>
        </p:txBody>
      </p:sp>
      <p:pic>
        <p:nvPicPr>
          <p:cNvPr id="20" name="Picture 19" descr="A person sitting on grass with a dog">
            <a:extLst>
              <a:ext uri="{FF2B5EF4-FFF2-40B4-BE49-F238E27FC236}">
                <a16:creationId xmlns:a16="http://schemas.microsoft.com/office/drawing/2014/main" id="{EF7BAE69-9177-7331-629D-082CE929C5AC}"/>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5416884" y="2398498"/>
            <a:ext cx="7772400" cy="6074649"/>
          </a:xfrm>
          <a:prstGeom prst="rect">
            <a:avLst/>
          </a:prstGeom>
        </p:spPr>
      </p:pic>
      <p:grpSp>
        <p:nvGrpSpPr>
          <p:cNvPr id="6" name="Group 5" descr="Slide 26&#10;Title: How to engage with the NDRP &#10;Decorative icons and text reads:&#10;• Email: info@ndrp.org.au&#10;• Phone: 03 9000 3813&#10;• Subscribe to our newsletter at www.ndrp.org.au for updates&#10;• Follow us on Facebook and LinkedIn&#10;">
            <a:extLst>
              <a:ext uri="{FF2B5EF4-FFF2-40B4-BE49-F238E27FC236}">
                <a16:creationId xmlns:a16="http://schemas.microsoft.com/office/drawing/2014/main" id="{3B722152-FD81-0426-8D50-C8CE493FFB3D}"/>
              </a:ext>
            </a:extLst>
          </p:cNvPr>
          <p:cNvGrpSpPr/>
          <p:nvPr/>
        </p:nvGrpSpPr>
        <p:grpSpPr>
          <a:xfrm>
            <a:off x="838200" y="1072935"/>
            <a:ext cx="9684224" cy="2516425"/>
            <a:chOff x="869590" y="296295"/>
            <a:chExt cx="9684224" cy="2516425"/>
          </a:xfrm>
        </p:grpSpPr>
        <p:sp>
          <p:nvSpPr>
            <p:cNvPr id="27" name="Text Placeholder 2" descr="Email: info@ndrp.org.au&#10;Phone: 03 9000 3813&#10;Subscribe to our newsletter at www.ndrp.org.au for updates&#10;">
              <a:extLst>
                <a:ext uri="{FF2B5EF4-FFF2-40B4-BE49-F238E27FC236}">
                  <a16:creationId xmlns:a16="http://schemas.microsoft.com/office/drawing/2014/main" id="{836609A4-88E8-4515-A2F3-63033D5AE91B}"/>
                </a:ext>
              </a:extLst>
            </p:cNvPr>
            <p:cNvSpPr txBox="1"/>
            <p:nvPr/>
          </p:nvSpPr>
          <p:spPr>
            <a:xfrm>
              <a:off x="1562074" y="296295"/>
              <a:ext cx="8991740" cy="2516425"/>
            </a:xfrm>
            <a:prstGeom prst="rect">
              <a:avLst/>
            </a:prstGeom>
          </p:spPr>
          <p:txBody>
            <a:bodyPr vert="horz" lIns="91440" tIns="45720" rIns="91440" bIns="45720" numCol="1"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2200"/>
                </a:spcBef>
                <a:spcAft>
                  <a:spcPts val="0"/>
                </a:spcAft>
                <a:buClrTx/>
                <a:buSzTx/>
                <a:buFont typeface="Arial" panose="020B0604020202020204" pitchFamily="34" charset="0"/>
                <a:buNone/>
                <a:tabLst/>
                <a:defRPr/>
              </a:pPr>
              <a:r>
                <a:rPr kumimoji="0" lang="en-AU" sz="8800" b="0" i="0" u="none" strike="noStrike" kern="1200" cap="none" spc="0" normalizeH="0" baseline="0" noProof="0">
                  <a:ln>
                    <a:noFill/>
                  </a:ln>
                  <a:solidFill>
                    <a:srgbClr val="44546A">
                      <a:lumMod val="75000"/>
                    </a:srgbClr>
                  </a:solidFill>
                  <a:effectLst/>
                  <a:uLnTx/>
                  <a:uFillTx/>
                  <a:latin typeface="Calibri" panose="020F0502020204030204"/>
                  <a:ea typeface="+mn-ea"/>
                  <a:cs typeface="+mn-cs"/>
                </a:rPr>
                <a:t>Dr Liz Hudson, Project Co-lead, CYDA Head of Policy and Research: </a:t>
              </a:r>
              <a:r>
                <a:rPr kumimoji="0" lang="en-AU" sz="8800" b="0" i="0" u="none" strike="noStrike" kern="1200" cap="none" spc="0" normalizeH="0" baseline="0" noProof="0">
                  <a:ln>
                    <a:noFill/>
                  </a:ln>
                  <a:solidFill>
                    <a:srgbClr val="44546A">
                      <a:lumMod val="75000"/>
                    </a:srgbClr>
                  </a:solidFill>
                  <a:effectLst/>
                  <a:uLnTx/>
                  <a:uFillTx/>
                  <a:latin typeface="Calibri" panose="020F0502020204030204"/>
                  <a:ea typeface="+mn-ea"/>
                  <a:cs typeface="+mn-cs"/>
                  <a:hlinkClick r:id="rId4"/>
                </a:rPr>
                <a:t>lizhudson@cyda.org.au</a:t>
              </a:r>
              <a:r>
                <a:rPr kumimoji="0" lang="en-AU" sz="8800" b="0" i="0" u="none" strike="noStrike" kern="1200" cap="none" spc="0" normalizeH="0" baseline="0" noProof="0">
                  <a:ln>
                    <a:noFill/>
                  </a:ln>
                  <a:solidFill>
                    <a:srgbClr val="44546A">
                      <a:lumMod val="75000"/>
                    </a:srgbClr>
                  </a:solidFill>
                  <a:effectLst/>
                  <a:uLnTx/>
                  <a:uFillTx/>
                  <a:latin typeface="Calibri" panose="020F0502020204030204"/>
                  <a:ea typeface="+mn-ea"/>
                  <a:cs typeface="+mn-cs"/>
                </a:rPr>
                <a:t> </a:t>
              </a:r>
            </a:p>
            <a:p>
              <a:pPr marL="0" marR="0" lvl="0" indent="0" algn="l" defTabSz="914400" rtl="0" eaLnBrk="1" fontAlgn="auto" latinLnBrk="0" hangingPunct="1">
                <a:lnSpc>
                  <a:spcPct val="110000"/>
                </a:lnSpc>
                <a:spcBef>
                  <a:spcPts val="2200"/>
                </a:spcBef>
                <a:spcAft>
                  <a:spcPts val="0"/>
                </a:spcAft>
                <a:buClrTx/>
                <a:buSzTx/>
                <a:buFont typeface="Arial" panose="020B0604020202020204" pitchFamily="34" charset="0"/>
                <a:buNone/>
                <a:tabLst/>
                <a:defRPr/>
              </a:pPr>
              <a:r>
                <a:rPr kumimoji="0" lang="en-AU" sz="8800" b="0" i="0" u="none" strike="noStrike" kern="1200" cap="none" spc="0" normalizeH="0" baseline="0" noProof="0">
                  <a:ln>
                    <a:noFill/>
                  </a:ln>
                  <a:solidFill>
                    <a:srgbClr val="44546A">
                      <a:lumMod val="75000"/>
                    </a:srgbClr>
                  </a:solidFill>
                  <a:effectLst/>
                  <a:uLnTx/>
                  <a:uFillTx/>
                  <a:latin typeface="Calibri" panose="020F0502020204030204"/>
                  <a:ea typeface="+mn-ea"/>
                  <a:cs typeface="+mn-cs"/>
                </a:rPr>
                <a:t>Dr Tess Altman, Project Co-lead, CYDA Policy and Research Lead: </a:t>
              </a:r>
              <a:r>
                <a:rPr kumimoji="0" lang="en-AU" sz="8800" b="0" i="0" u="none" strike="noStrike" kern="1200" cap="none" spc="0" normalizeH="0" baseline="0" noProof="0">
                  <a:ln>
                    <a:noFill/>
                  </a:ln>
                  <a:solidFill>
                    <a:srgbClr val="44546A">
                      <a:lumMod val="75000"/>
                    </a:srgbClr>
                  </a:solidFill>
                  <a:effectLst/>
                  <a:uLnTx/>
                  <a:uFillTx/>
                  <a:latin typeface="Calibri" panose="020F0502020204030204"/>
                  <a:ea typeface="+mn-ea"/>
                  <a:cs typeface="+mn-cs"/>
                  <a:hlinkClick r:id="rId5"/>
                </a:rPr>
                <a:t>tessaltman@cyda.org.au</a:t>
              </a:r>
              <a:r>
                <a:rPr kumimoji="0" lang="en-AU" sz="8800" b="0" i="0" u="none" strike="noStrike" kern="1200" cap="none" spc="0" normalizeH="0" baseline="0" noProof="0">
                  <a:ln>
                    <a:noFill/>
                  </a:ln>
                  <a:solidFill>
                    <a:srgbClr val="44546A">
                      <a:lumMod val="75000"/>
                    </a:srgbClr>
                  </a:solidFill>
                  <a:effectLst/>
                  <a:uLnTx/>
                  <a:uFillTx/>
                  <a:latin typeface="Calibri" panose="020F0502020204030204"/>
                  <a:ea typeface="+mn-ea"/>
                  <a:cs typeface="+mn-cs"/>
                </a:rPr>
                <a:t>  </a:t>
              </a:r>
            </a:p>
            <a:p>
              <a:pPr marL="0" marR="0" lvl="0" indent="0" algn="l" defTabSz="914400" rtl="0" eaLnBrk="1" fontAlgn="auto" latinLnBrk="0" hangingPunct="1">
                <a:lnSpc>
                  <a:spcPct val="110000"/>
                </a:lnSpc>
                <a:spcBef>
                  <a:spcPts val="2200"/>
                </a:spcBef>
                <a:spcAft>
                  <a:spcPts val="0"/>
                </a:spcAft>
                <a:buClrTx/>
                <a:buSzTx/>
                <a:buFont typeface="Arial" panose="020B0604020202020204" pitchFamily="34" charset="0"/>
                <a:buNone/>
                <a:tabLst/>
                <a:defRPr/>
              </a:pPr>
              <a:r>
                <a:rPr kumimoji="0" lang="en-AU" sz="8800" b="0" i="0" u="none" strike="noStrike" kern="1200" cap="none" spc="0" normalizeH="0" baseline="0" noProof="0">
                  <a:ln>
                    <a:noFill/>
                  </a:ln>
                  <a:solidFill>
                    <a:srgbClr val="44546A">
                      <a:lumMod val="75000"/>
                    </a:srgbClr>
                  </a:solidFill>
                  <a:effectLst/>
                  <a:uLnTx/>
                  <a:uFillTx/>
                  <a:latin typeface="Calibri" panose="020F0502020204030204"/>
                  <a:ea typeface="+mn-ea"/>
                  <a:cs typeface="+mn-cs"/>
                </a:rPr>
                <a:t>Madeleine Gay, Project Support, CYDA Acting Policy and Research Lead: </a:t>
              </a:r>
              <a:r>
                <a:rPr kumimoji="0" lang="en-AU" sz="8800" b="0" i="0" u="none" strike="noStrike" kern="1200" cap="none" spc="0" normalizeH="0" baseline="0" noProof="0">
                  <a:ln>
                    <a:noFill/>
                  </a:ln>
                  <a:solidFill>
                    <a:srgbClr val="44546A">
                      <a:lumMod val="75000"/>
                    </a:srgbClr>
                  </a:solidFill>
                  <a:effectLst/>
                  <a:uLnTx/>
                  <a:uFillTx/>
                  <a:latin typeface="Calibri" panose="020F0502020204030204"/>
                  <a:ea typeface="+mn-ea"/>
                  <a:cs typeface="+mn-cs"/>
                  <a:hlinkClick r:id="rId6"/>
                </a:rPr>
                <a:t>madeleinegay@cyda.org.au</a:t>
              </a:r>
              <a:r>
                <a:rPr kumimoji="0" lang="en-AU" sz="8800" b="0" i="0" u="none" strike="noStrike" kern="1200" cap="none" spc="0" normalizeH="0" baseline="0" noProof="0">
                  <a:ln>
                    <a:noFill/>
                  </a:ln>
                  <a:solidFill>
                    <a:srgbClr val="44546A">
                      <a:lumMod val="75000"/>
                    </a:srgbClr>
                  </a:solidFill>
                  <a:effectLst/>
                  <a:uLnTx/>
                  <a:uFillTx/>
                  <a:latin typeface="Calibri" panose="020F0502020204030204"/>
                  <a:ea typeface="+mn-ea"/>
                  <a:cs typeface="+mn-cs"/>
                </a:rPr>
                <a:t> </a:t>
              </a:r>
            </a:p>
            <a:p>
              <a:pPr marL="0" marR="0" lvl="0" indent="0" algn="l" defTabSz="914400" rtl="0" eaLnBrk="1" fontAlgn="auto" latinLnBrk="0" hangingPunct="1">
                <a:lnSpc>
                  <a:spcPct val="110000"/>
                </a:lnSpc>
                <a:spcBef>
                  <a:spcPts val="2200"/>
                </a:spcBef>
                <a:spcAft>
                  <a:spcPts val="0"/>
                </a:spcAft>
                <a:buClrTx/>
                <a:buSzTx/>
                <a:buFont typeface="Arial" panose="020B0604020202020204" pitchFamily="34" charset="0"/>
                <a:buNone/>
                <a:tabLst/>
                <a:defRPr/>
              </a:pPr>
              <a:endParaRPr kumimoji="0" lang="en-AU" sz="2400" b="0" i="0" u="none" strike="noStrike" kern="1200" cap="none" spc="0" normalizeH="0" baseline="0" noProof="0">
                <a:ln>
                  <a:noFill/>
                </a:ln>
                <a:solidFill>
                  <a:srgbClr val="44546A">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10000"/>
                </a:lnSpc>
                <a:spcBef>
                  <a:spcPts val="2200"/>
                </a:spcBef>
                <a:spcAft>
                  <a:spcPts val="0"/>
                </a:spcAft>
                <a:buClrTx/>
                <a:buSzTx/>
                <a:buFont typeface="Arial" panose="020B0604020202020204" pitchFamily="34" charset="0"/>
                <a:buNone/>
                <a:tabLst/>
                <a:defRPr/>
              </a:pPr>
              <a:endParaRPr kumimoji="0" lang="en-AU" sz="2400" b="0" i="0" u="none" strike="noStrike" kern="1200" cap="none" spc="0" normalizeH="0" baseline="0" noProof="0">
                <a:ln>
                  <a:noFill/>
                </a:ln>
                <a:solidFill>
                  <a:srgbClr val="44546A">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10000"/>
                </a:lnSpc>
                <a:spcBef>
                  <a:spcPts val="2200"/>
                </a:spcBef>
                <a:spcAft>
                  <a:spcPts val="0"/>
                </a:spcAft>
                <a:buClrTx/>
                <a:buSzTx/>
                <a:buFont typeface="Arial" panose="020B0604020202020204" pitchFamily="34" charset="0"/>
                <a:buNone/>
                <a:tabLst/>
                <a:defRPr/>
              </a:pPr>
              <a:endParaRPr kumimoji="0" lang="en-AU" sz="2400" b="0" i="0" u="none" strike="noStrike" kern="1200" cap="none" spc="0" normalizeH="0" baseline="0" noProof="0">
                <a:ln>
                  <a:noFill/>
                </a:ln>
                <a:solidFill>
                  <a:srgbClr val="44546A">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10000"/>
                </a:lnSpc>
                <a:spcBef>
                  <a:spcPts val="2200"/>
                </a:spcBef>
                <a:spcAft>
                  <a:spcPts val="0"/>
                </a:spcAft>
                <a:buClrTx/>
                <a:buSzTx/>
                <a:buFont typeface="Arial" panose="020B0604020202020204" pitchFamily="34" charset="0"/>
                <a:buNone/>
                <a:tabLst/>
                <a:defRPr/>
              </a:pPr>
              <a:endParaRPr kumimoji="0" lang="en-AU" sz="2400" b="0" i="0" u="none" strike="noStrike" kern="1200" cap="none" spc="0" normalizeH="0" baseline="0" noProof="0">
                <a:ln>
                  <a:noFill/>
                </a:ln>
                <a:solidFill>
                  <a:srgbClr val="44546A">
                    <a:lumMod val="75000"/>
                  </a:srgbClr>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F69F66A6-6A2F-5D11-CC68-D8D81EF6111A}"/>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869590" y="434391"/>
              <a:ext cx="595935" cy="617737"/>
            </a:xfrm>
            <a:prstGeom prst="rect">
              <a:avLst/>
            </a:prstGeom>
          </p:spPr>
        </p:pic>
      </p:grpSp>
    </p:spTree>
    <p:extLst>
      <p:ext uri="{BB962C8B-B14F-4D97-AF65-F5344CB8AC3E}">
        <p14:creationId xmlns:p14="http://schemas.microsoft.com/office/powerpoint/2010/main" val="80153038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5D801-1B59-67DA-9478-29B17B81CF27}"/>
              </a:ext>
            </a:extLst>
          </p:cNvPr>
          <p:cNvSpPr>
            <a:spLocks noGrp="1"/>
          </p:cNvSpPr>
          <p:nvPr>
            <p:ph type="ctrTitle"/>
          </p:nvPr>
        </p:nvSpPr>
        <p:spPr>
          <a:xfrm>
            <a:off x="876269" y="463640"/>
            <a:ext cx="8624046" cy="3412902"/>
          </a:xfrm>
        </p:spPr>
        <p:txBody>
          <a:bodyPr>
            <a:normAutofit fontScale="90000"/>
          </a:bodyPr>
          <a:lstStyle/>
          <a:p>
            <a:r>
              <a:rPr lang="en-AU" dirty="0"/>
              <a:t>Sometimes I'm too safe. Exploring the dignity of risk with adults with intellectual disability</a:t>
            </a:r>
          </a:p>
        </p:txBody>
      </p:sp>
      <p:sp>
        <p:nvSpPr>
          <p:cNvPr id="3" name="Subtitle 2">
            <a:extLst>
              <a:ext uri="{FF2B5EF4-FFF2-40B4-BE49-F238E27FC236}">
                <a16:creationId xmlns:a16="http://schemas.microsoft.com/office/drawing/2014/main" id="{5C84A3E1-CA9C-A68C-598E-D7FA46AD42A6}"/>
              </a:ext>
            </a:extLst>
          </p:cNvPr>
          <p:cNvSpPr>
            <a:spLocks noGrp="1"/>
          </p:cNvSpPr>
          <p:nvPr>
            <p:ph type="subTitle" idx="1"/>
          </p:nvPr>
        </p:nvSpPr>
        <p:spPr>
          <a:xfrm>
            <a:off x="876269" y="3876542"/>
            <a:ext cx="10032137" cy="2519254"/>
          </a:xfrm>
        </p:spPr>
        <p:txBody>
          <a:bodyPr>
            <a:normAutofit fontScale="92500" lnSpcReduction="10000"/>
          </a:bodyPr>
          <a:lstStyle/>
          <a:p>
            <a:r>
              <a:rPr lang="en-AU" b="1" dirty="0"/>
              <a:t>Team names:</a:t>
            </a:r>
            <a:br>
              <a:rPr lang="en-AU" b="1" dirty="0"/>
            </a:br>
            <a:r>
              <a:rPr lang="en-AU" dirty="0"/>
              <a:t>Rhonda Faragher, Jan Lloyd, Karen Nankervis, Mitch Toohey, Ruth Faragher</a:t>
            </a:r>
          </a:p>
          <a:p>
            <a:r>
              <a:rPr lang="en-AU" b="1" dirty="0"/>
              <a:t>Additional research staff:</a:t>
            </a:r>
          </a:p>
          <a:p>
            <a:pPr>
              <a:spcBef>
                <a:spcPts val="0"/>
              </a:spcBef>
            </a:pPr>
            <a:r>
              <a:rPr lang="en-AU" dirty="0"/>
              <a:t>Claire Mitchell, Alana Pettigrew, Callum Scanlon, Rachel </a:t>
            </a:r>
            <a:r>
              <a:rPr lang="en-AU" dirty="0" err="1"/>
              <a:t>Aberdein</a:t>
            </a:r>
            <a:endParaRPr lang="en-AU" dirty="0"/>
          </a:p>
          <a:p>
            <a:r>
              <a:rPr lang="en-AU" b="1" dirty="0"/>
              <a:t>Partners:</a:t>
            </a:r>
          </a:p>
          <a:p>
            <a:pPr>
              <a:spcBef>
                <a:spcPts val="0"/>
              </a:spcBef>
            </a:pPr>
            <a:r>
              <a:rPr lang="en-AU" dirty="0"/>
              <a:t>Darryl Steff (DSA), Sarah Bone &amp; Claire Robinson (DSIDQ)</a:t>
            </a:r>
          </a:p>
          <a:p>
            <a:pPr>
              <a:spcBef>
                <a:spcPts val="0"/>
              </a:spcBef>
            </a:pPr>
            <a:r>
              <a:rPr lang="en-AU" dirty="0"/>
              <a:t>Simone Johnston (QDH)</a:t>
            </a:r>
          </a:p>
        </p:txBody>
      </p:sp>
    </p:spTree>
    <p:extLst>
      <p:ext uri="{BB962C8B-B14F-4D97-AF65-F5344CB8AC3E}">
        <p14:creationId xmlns:p14="http://schemas.microsoft.com/office/powerpoint/2010/main" val="404277344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BF4D1D9-AB0D-666D-A701-E9DCD0EEACF4}"/>
              </a:ext>
            </a:extLst>
          </p:cNvPr>
          <p:cNvSpPr>
            <a:spLocks noGrp="1"/>
          </p:cNvSpPr>
          <p:nvPr>
            <p:ph type="pic" idx="1"/>
          </p:nvPr>
        </p:nvSpPr>
        <p:spPr/>
        <p:txBody>
          <a:bodyPr/>
          <a:lstStyle/>
          <a:p>
            <a:endParaRPr lang="en-AU"/>
          </a:p>
        </p:txBody>
      </p:sp>
      <p:sp>
        <p:nvSpPr>
          <p:cNvPr id="2" name="Title 1">
            <a:extLst>
              <a:ext uri="{FF2B5EF4-FFF2-40B4-BE49-F238E27FC236}">
                <a16:creationId xmlns:a16="http://schemas.microsoft.com/office/drawing/2014/main" id="{56D91EE2-485F-5949-B03B-32EDA964BD0E}"/>
              </a:ext>
            </a:extLst>
          </p:cNvPr>
          <p:cNvSpPr>
            <a:spLocks noGrp="1"/>
          </p:cNvSpPr>
          <p:nvPr>
            <p:ph type="title"/>
          </p:nvPr>
        </p:nvSpPr>
        <p:spPr/>
        <p:txBody>
          <a:bodyPr/>
          <a:lstStyle/>
          <a:p>
            <a:r>
              <a:rPr lang="en-AU" dirty="0">
                <a:solidFill>
                  <a:srgbClr val="7030A0"/>
                </a:solidFill>
              </a:rPr>
              <a:t>Acknowledgement</a:t>
            </a:r>
          </a:p>
        </p:txBody>
      </p:sp>
      <p:pic>
        <p:nvPicPr>
          <p:cNvPr id="5" name="Content Placeholder 4">
            <a:extLst>
              <a:ext uri="{FF2B5EF4-FFF2-40B4-BE49-F238E27FC236}">
                <a16:creationId xmlns:a16="http://schemas.microsoft.com/office/drawing/2014/main" id="{0D02C6E2-9072-8B4D-453E-F58D85824830}"/>
              </a:ext>
            </a:extLst>
          </p:cNvPr>
          <p:cNvPicPr>
            <a:picLocks noGrp="1" noChangeAspect="1"/>
          </p:cNvPicPr>
          <p:nvPr>
            <p:ph idx="13"/>
          </p:nvPr>
        </p:nvPicPr>
        <p:blipFill>
          <a:blip r:embed="rId3"/>
          <a:stretch>
            <a:fillRect/>
          </a:stretch>
        </p:blipFill>
        <p:spPr>
          <a:xfrm>
            <a:off x="6513513" y="2027851"/>
            <a:ext cx="5678487" cy="2802296"/>
          </a:xfrm>
        </p:spPr>
      </p:pic>
      <p:sp>
        <p:nvSpPr>
          <p:cNvPr id="4" name="TextBox 3">
            <a:extLst>
              <a:ext uri="{FF2B5EF4-FFF2-40B4-BE49-F238E27FC236}">
                <a16:creationId xmlns:a16="http://schemas.microsoft.com/office/drawing/2014/main" id="{3E814B12-AAC1-F814-D4B7-8C0605457703}"/>
              </a:ext>
            </a:extLst>
          </p:cNvPr>
          <p:cNvSpPr txBox="1"/>
          <p:nvPr/>
        </p:nvSpPr>
        <p:spPr>
          <a:xfrm>
            <a:off x="417576" y="2027851"/>
            <a:ext cx="5260849" cy="286232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dirty="0">
                <a:ln>
                  <a:noFill/>
                </a:ln>
                <a:solidFill>
                  <a:prstClr val="black"/>
                </a:solidFill>
                <a:effectLst/>
                <a:uLnTx/>
                <a:uFillTx/>
                <a:latin typeface="Calibri" panose="020F0502020204030204"/>
                <a:ea typeface="+mn-ea"/>
                <a:cs typeface="+mn-cs"/>
              </a:rPr>
              <a:t>In the past, research was done ON people with disability without their consent.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dirty="0">
                <a:ln>
                  <a:noFill/>
                </a:ln>
                <a:solidFill>
                  <a:prstClr val="black"/>
                </a:solidFill>
                <a:effectLst/>
                <a:uLnTx/>
                <a:uFillTx/>
                <a:latin typeface="Calibri" panose="020F0502020204030204"/>
                <a:ea typeface="+mn-ea"/>
                <a:cs typeface="+mn-cs"/>
              </a:rPr>
              <a:t>We acknowledge poor practice of the past and remember those who suffered as a result.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dirty="0">
                <a:ln>
                  <a:noFill/>
                </a:ln>
                <a:solidFill>
                  <a:prstClr val="black"/>
                </a:solidFill>
                <a:effectLst/>
                <a:uLnTx/>
                <a:uFillTx/>
                <a:latin typeface="Calibri" panose="020F0502020204030204"/>
                <a:ea typeface="+mn-ea"/>
                <a:cs typeface="+mn-cs"/>
              </a:rPr>
              <a:t>We strive to make all research we do to be WITH and BY people with intellectual and developmental disabilities.</a:t>
            </a:r>
          </a:p>
        </p:txBody>
      </p:sp>
    </p:spTree>
    <p:extLst>
      <p:ext uri="{BB962C8B-B14F-4D97-AF65-F5344CB8AC3E}">
        <p14:creationId xmlns:p14="http://schemas.microsoft.com/office/powerpoint/2010/main" val="379943112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58ED3-A6BA-3180-B0A8-8CFCB94B0FB3}"/>
              </a:ext>
            </a:extLst>
          </p:cNvPr>
          <p:cNvSpPr>
            <a:spLocks noGrp="1"/>
          </p:cNvSpPr>
          <p:nvPr>
            <p:ph type="title"/>
          </p:nvPr>
        </p:nvSpPr>
        <p:spPr>
          <a:xfrm>
            <a:off x="838200" y="365125"/>
            <a:ext cx="10515600" cy="935641"/>
          </a:xfrm>
        </p:spPr>
        <p:txBody>
          <a:bodyPr/>
          <a:lstStyle/>
          <a:p>
            <a:r>
              <a:rPr lang="en-AU" dirty="0"/>
              <a:t>The challenge or the opportunity</a:t>
            </a:r>
          </a:p>
        </p:txBody>
      </p:sp>
      <p:sp>
        <p:nvSpPr>
          <p:cNvPr id="3" name="Content Placeholder 2">
            <a:extLst>
              <a:ext uri="{FF2B5EF4-FFF2-40B4-BE49-F238E27FC236}">
                <a16:creationId xmlns:a16="http://schemas.microsoft.com/office/drawing/2014/main" id="{C0BE0725-C6D9-6637-C32E-666B1D76A985}"/>
              </a:ext>
            </a:extLst>
          </p:cNvPr>
          <p:cNvSpPr>
            <a:spLocks noGrp="1"/>
          </p:cNvSpPr>
          <p:nvPr>
            <p:ph idx="1"/>
          </p:nvPr>
        </p:nvSpPr>
        <p:spPr>
          <a:xfrm>
            <a:off x="838200" y="1529411"/>
            <a:ext cx="10515600" cy="4832752"/>
          </a:xfrm>
        </p:spPr>
        <p:txBody>
          <a:bodyPr>
            <a:normAutofit/>
          </a:bodyPr>
          <a:lstStyle/>
          <a:p>
            <a:pPr marL="0" indent="0">
              <a:buNone/>
            </a:pPr>
            <a:r>
              <a:rPr lang="en-AU" dirty="0">
                <a:solidFill>
                  <a:schemeClr val="accent1"/>
                </a:solidFill>
              </a:rPr>
              <a:t>Lots of people care about keeping people with intellectual disability safe.</a:t>
            </a:r>
          </a:p>
          <a:p>
            <a:pPr marL="0" indent="0">
              <a:buNone/>
            </a:pPr>
            <a:r>
              <a:rPr lang="en-AU" dirty="0">
                <a:solidFill>
                  <a:schemeClr val="accent2">
                    <a:lumMod val="75000"/>
                  </a:schemeClr>
                </a:solidFill>
              </a:rPr>
              <a:t>Sometimes people can be too safe:</a:t>
            </a:r>
          </a:p>
          <a:p>
            <a:pPr lvl="1"/>
            <a:r>
              <a:rPr lang="en-AU" dirty="0">
                <a:solidFill>
                  <a:schemeClr val="accent2">
                    <a:lumMod val="75000"/>
                  </a:schemeClr>
                </a:solidFill>
              </a:rPr>
              <a:t>They might not be allowed to take risks </a:t>
            </a:r>
          </a:p>
          <a:p>
            <a:pPr lvl="1"/>
            <a:r>
              <a:rPr lang="en-AU" dirty="0">
                <a:solidFill>
                  <a:schemeClr val="accent2">
                    <a:lumMod val="75000"/>
                  </a:schemeClr>
                </a:solidFill>
              </a:rPr>
              <a:t>They might not be allowed to make mistakes</a:t>
            </a:r>
          </a:p>
          <a:p>
            <a:pPr lvl="1"/>
            <a:r>
              <a:rPr lang="en-AU" dirty="0">
                <a:solidFill>
                  <a:schemeClr val="accent2">
                    <a:lumMod val="75000"/>
                  </a:schemeClr>
                </a:solidFill>
              </a:rPr>
              <a:t>They might not have the chance to learn from life experience</a:t>
            </a:r>
          </a:p>
          <a:p>
            <a:pPr marL="0" indent="0">
              <a:buNone/>
            </a:pPr>
            <a:r>
              <a:rPr lang="en-AU" dirty="0">
                <a:solidFill>
                  <a:srgbClr val="BF4593"/>
                </a:solidFill>
              </a:rPr>
              <a:t>People with intellectual disability want to:</a:t>
            </a:r>
          </a:p>
          <a:p>
            <a:pPr lvl="1"/>
            <a:r>
              <a:rPr lang="en-AU" dirty="0">
                <a:solidFill>
                  <a:srgbClr val="BF4593"/>
                </a:solidFill>
              </a:rPr>
              <a:t>Make choices</a:t>
            </a:r>
          </a:p>
          <a:p>
            <a:pPr lvl="1"/>
            <a:r>
              <a:rPr lang="en-AU" dirty="0">
                <a:solidFill>
                  <a:srgbClr val="BF4593"/>
                </a:solidFill>
              </a:rPr>
              <a:t>Try new things</a:t>
            </a:r>
            <a:r>
              <a:rPr lang="en-AU" dirty="0"/>
              <a:t> </a:t>
            </a:r>
          </a:p>
          <a:p>
            <a:pPr marL="0" indent="0">
              <a:buNone/>
            </a:pPr>
            <a:r>
              <a:rPr lang="en-AU" dirty="0">
                <a:solidFill>
                  <a:srgbClr val="9D7958"/>
                </a:solidFill>
              </a:rPr>
              <a:t>We want to find out how to balance safety with autonomy.  </a:t>
            </a:r>
          </a:p>
        </p:txBody>
      </p:sp>
    </p:spTree>
    <p:extLst>
      <p:ext uri="{BB962C8B-B14F-4D97-AF65-F5344CB8AC3E}">
        <p14:creationId xmlns:p14="http://schemas.microsoft.com/office/powerpoint/2010/main" val="228881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6D20C-989B-2F27-8EFC-EFBF104A9955}"/>
              </a:ext>
            </a:extLst>
          </p:cNvPr>
          <p:cNvSpPr>
            <a:spLocks noGrp="1"/>
          </p:cNvSpPr>
          <p:nvPr>
            <p:ph type="title"/>
          </p:nvPr>
        </p:nvSpPr>
        <p:spPr/>
        <p:txBody>
          <a:bodyPr/>
          <a:lstStyle/>
          <a:p>
            <a:r>
              <a:rPr lang="en-AU" dirty="0"/>
              <a:t>What we did</a:t>
            </a:r>
          </a:p>
        </p:txBody>
      </p:sp>
      <p:sp>
        <p:nvSpPr>
          <p:cNvPr id="3" name="Content Placeholder 2">
            <a:extLst>
              <a:ext uri="{FF2B5EF4-FFF2-40B4-BE49-F238E27FC236}">
                <a16:creationId xmlns:a16="http://schemas.microsoft.com/office/drawing/2014/main" id="{27816C68-3707-AB4D-896E-63440DAF5148}"/>
              </a:ext>
            </a:extLst>
          </p:cNvPr>
          <p:cNvSpPr>
            <a:spLocks noGrp="1"/>
          </p:cNvSpPr>
          <p:nvPr>
            <p:ph sz="half" idx="1"/>
          </p:nvPr>
        </p:nvSpPr>
        <p:spPr>
          <a:xfrm>
            <a:off x="838200" y="1532587"/>
            <a:ext cx="7249732" cy="5228822"/>
          </a:xfrm>
        </p:spPr>
        <p:txBody>
          <a:bodyPr>
            <a:normAutofit/>
          </a:bodyPr>
          <a:lstStyle/>
          <a:p>
            <a:pPr marL="0" indent="0">
              <a:buNone/>
            </a:pPr>
            <a:r>
              <a:rPr lang="en-AU" dirty="0">
                <a:solidFill>
                  <a:srgbClr val="7030A0"/>
                </a:solidFill>
              </a:rPr>
              <a:t>We planned a research study</a:t>
            </a:r>
          </a:p>
          <a:p>
            <a:r>
              <a:rPr lang="en-AU" dirty="0">
                <a:solidFill>
                  <a:srgbClr val="E57700"/>
                </a:solidFill>
              </a:rPr>
              <a:t>We will </a:t>
            </a:r>
            <a:r>
              <a:rPr lang="en-AU" b="1" dirty="0">
                <a:solidFill>
                  <a:srgbClr val="E57700"/>
                </a:solidFill>
              </a:rPr>
              <a:t>interview</a:t>
            </a:r>
            <a:r>
              <a:rPr lang="en-AU" dirty="0">
                <a:solidFill>
                  <a:srgbClr val="E57700"/>
                </a:solidFill>
              </a:rPr>
              <a:t> people with intellectual disability.</a:t>
            </a:r>
          </a:p>
          <a:p>
            <a:r>
              <a:rPr lang="en-AU" dirty="0">
                <a:solidFill>
                  <a:srgbClr val="BF4593"/>
                </a:solidFill>
              </a:rPr>
              <a:t>We wrote interview questions.</a:t>
            </a:r>
          </a:p>
          <a:p>
            <a:r>
              <a:rPr lang="en-AU" dirty="0">
                <a:solidFill>
                  <a:schemeClr val="accent1"/>
                </a:solidFill>
              </a:rPr>
              <a:t>We tried out our questions in trial interviews.</a:t>
            </a:r>
          </a:p>
          <a:p>
            <a:r>
              <a:rPr lang="en-AU" dirty="0">
                <a:solidFill>
                  <a:schemeClr val="accent1"/>
                </a:solidFill>
              </a:rPr>
              <a:t>We recorded our interviews.</a:t>
            </a:r>
            <a:r>
              <a:rPr lang="en-AU" dirty="0"/>
              <a:t> </a:t>
            </a:r>
          </a:p>
          <a:p>
            <a:r>
              <a:rPr lang="en-AU" dirty="0">
                <a:solidFill>
                  <a:srgbClr val="BF4593"/>
                </a:solidFill>
              </a:rPr>
              <a:t>We changed our questions lots of times.</a:t>
            </a:r>
          </a:p>
          <a:p>
            <a:r>
              <a:rPr lang="en-AU" dirty="0">
                <a:solidFill>
                  <a:srgbClr val="9D7958"/>
                </a:solidFill>
              </a:rPr>
              <a:t>We used the questions to make a </a:t>
            </a:r>
            <a:r>
              <a:rPr lang="en-AU" b="1" dirty="0">
                <a:solidFill>
                  <a:srgbClr val="9D7958"/>
                </a:solidFill>
              </a:rPr>
              <a:t>survey</a:t>
            </a:r>
            <a:r>
              <a:rPr lang="en-AU" dirty="0">
                <a:solidFill>
                  <a:srgbClr val="9D7958"/>
                </a:solidFill>
              </a:rPr>
              <a:t> for parents and support workers.</a:t>
            </a:r>
          </a:p>
        </p:txBody>
      </p:sp>
      <p:pic>
        <p:nvPicPr>
          <p:cNvPr id="6" name="Content Placeholder 5" descr="Callum Scanlon interviewing a research participant">
            <a:extLst>
              <a:ext uri="{FF2B5EF4-FFF2-40B4-BE49-F238E27FC236}">
                <a16:creationId xmlns:a16="http://schemas.microsoft.com/office/drawing/2014/main" id="{4AF0B129-7387-5236-DE6E-3D01CEF497B3}"/>
              </a:ext>
            </a:extLst>
          </p:cNvPr>
          <p:cNvPicPr>
            <a:picLocks noGrp="1" noChangeAspect="1"/>
          </p:cNvPicPr>
          <p:nvPr>
            <p:ph sz="half" idx="2"/>
          </p:nvPr>
        </p:nvPicPr>
        <p:blipFill>
          <a:blip r:embed="rId3" cstate="print">
            <a:extLst>
              <a:ext uri="{28A0092B-C50C-407E-A947-70E740481C1C}">
                <a14:useLocalDpi xmlns:a14="http://schemas.microsoft.com/office/drawing/2010/main"/>
              </a:ext>
            </a:extLst>
          </a:blip>
          <a:srcRect/>
          <a:stretch>
            <a:fillRect/>
          </a:stretch>
        </p:blipFill>
        <p:spPr>
          <a:xfrm>
            <a:off x="7521001" y="1339402"/>
            <a:ext cx="3245731" cy="1893195"/>
          </a:xfrm>
          <a:prstGeom prst="rect">
            <a:avLst/>
          </a:prstGeom>
        </p:spPr>
      </p:pic>
      <p:pic>
        <p:nvPicPr>
          <p:cNvPr id="8" name="Picture 7" descr="Mitch operating the recording equipment">
            <a:extLst>
              <a:ext uri="{FF2B5EF4-FFF2-40B4-BE49-F238E27FC236}">
                <a16:creationId xmlns:a16="http://schemas.microsoft.com/office/drawing/2014/main" id="{CC9388E8-9B17-824B-CD27-A588DE658F3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694573" y="3625404"/>
            <a:ext cx="2786130" cy="2089598"/>
          </a:xfrm>
          <a:prstGeom prst="rect">
            <a:avLst/>
          </a:prstGeom>
        </p:spPr>
      </p:pic>
    </p:spTree>
    <p:extLst>
      <p:ext uri="{BB962C8B-B14F-4D97-AF65-F5344CB8AC3E}">
        <p14:creationId xmlns:p14="http://schemas.microsoft.com/office/powerpoint/2010/main" val="657066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CCD15-C2C6-2171-9F21-2E516430C0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A83247-9FB7-6120-5E9A-3DD4D537F00A}"/>
              </a:ext>
            </a:extLst>
          </p:cNvPr>
          <p:cNvSpPr>
            <a:spLocks noGrp="1"/>
          </p:cNvSpPr>
          <p:nvPr>
            <p:ph type="title"/>
          </p:nvPr>
        </p:nvSpPr>
        <p:spPr/>
        <p:txBody>
          <a:bodyPr/>
          <a:lstStyle/>
          <a:p>
            <a:r>
              <a:rPr lang="en-AU" dirty="0"/>
              <a:t>What we are learning – five key ideas</a:t>
            </a:r>
          </a:p>
        </p:txBody>
      </p:sp>
      <p:sp>
        <p:nvSpPr>
          <p:cNvPr id="3" name="Content Placeholder 2">
            <a:extLst>
              <a:ext uri="{FF2B5EF4-FFF2-40B4-BE49-F238E27FC236}">
                <a16:creationId xmlns:a16="http://schemas.microsoft.com/office/drawing/2014/main" id="{CE7A1DDF-78D5-5BE5-6169-4D39EEEB9C98}"/>
              </a:ext>
            </a:extLst>
          </p:cNvPr>
          <p:cNvSpPr>
            <a:spLocks noGrp="1"/>
          </p:cNvSpPr>
          <p:nvPr>
            <p:ph idx="1"/>
          </p:nvPr>
        </p:nvSpPr>
        <p:spPr>
          <a:xfrm>
            <a:off x="838200" y="1825625"/>
            <a:ext cx="10515600" cy="4897147"/>
          </a:xfrm>
        </p:spPr>
        <p:txBody>
          <a:bodyPr/>
          <a:lstStyle/>
          <a:p>
            <a:pPr marL="514350" indent="-514350">
              <a:buFont typeface="+mj-lt"/>
              <a:buAutoNum type="arabicPeriod"/>
            </a:pPr>
            <a:r>
              <a:rPr lang="en-AU" dirty="0">
                <a:solidFill>
                  <a:srgbClr val="E57700"/>
                </a:solidFill>
              </a:rPr>
              <a:t>Co-design makes research better</a:t>
            </a:r>
          </a:p>
          <a:p>
            <a:pPr marL="514350" indent="-514350">
              <a:buFont typeface="+mj-lt"/>
              <a:buAutoNum type="arabicPeriod"/>
            </a:pPr>
            <a:r>
              <a:rPr lang="en-AU" dirty="0">
                <a:solidFill>
                  <a:srgbClr val="7030A0"/>
                </a:solidFill>
              </a:rPr>
              <a:t>Doing inclusive research takes:</a:t>
            </a:r>
          </a:p>
          <a:p>
            <a:pPr lvl="1"/>
            <a:r>
              <a:rPr lang="en-AU" dirty="0">
                <a:solidFill>
                  <a:srgbClr val="7030A0"/>
                </a:solidFill>
              </a:rPr>
              <a:t>Time</a:t>
            </a:r>
          </a:p>
          <a:p>
            <a:pPr lvl="1"/>
            <a:r>
              <a:rPr lang="en-AU" dirty="0">
                <a:solidFill>
                  <a:srgbClr val="7030A0"/>
                </a:solidFill>
              </a:rPr>
              <a:t>Training</a:t>
            </a:r>
          </a:p>
          <a:p>
            <a:pPr lvl="1"/>
            <a:r>
              <a:rPr lang="en-AU" dirty="0">
                <a:solidFill>
                  <a:srgbClr val="7030A0"/>
                </a:solidFill>
              </a:rPr>
              <a:t>Ongoing support</a:t>
            </a:r>
          </a:p>
          <a:p>
            <a:pPr marL="514350" indent="-514350">
              <a:buFont typeface="+mj-lt"/>
              <a:buAutoNum type="arabicPeriod"/>
            </a:pPr>
            <a:r>
              <a:rPr lang="en-AU" dirty="0">
                <a:solidFill>
                  <a:srgbClr val="0070C0"/>
                </a:solidFill>
              </a:rPr>
              <a:t>Participants with intellectual disability like being interviewed by researchers with intellectual disability </a:t>
            </a:r>
          </a:p>
          <a:p>
            <a:pPr marL="514350" indent="-514350">
              <a:buFont typeface="+mj-lt"/>
              <a:buAutoNum type="arabicPeriod"/>
            </a:pPr>
            <a:r>
              <a:rPr lang="en-AU" dirty="0">
                <a:solidFill>
                  <a:srgbClr val="BF4593"/>
                </a:solidFill>
              </a:rPr>
              <a:t>In person interviews were better than online interviews</a:t>
            </a:r>
          </a:p>
          <a:p>
            <a:pPr marL="514350" indent="-514350">
              <a:buFont typeface="+mj-lt"/>
              <a:buAutoNum type="arabicPeriod"/>
            </a:pPr>
            <a:r>
              <a:rPr lang="en-AU" dirty="0">
                <a:solidFill>
                  <a:srgbClr val="9D7958"/>
                </a:solidFill>
              </a:rPr>
              <a:t>University systems, like pay and HR, need to be more accessible</a:t>
            </a:r>
          </a:p>
          <a:p>
            <a:endParaRPr lang="en-AU" dirty="0"/>
          </a:p>
        </p:txBody>
      </p:sp>
    </p:spTree>
    <p:extLst>
      <p:ext uri="{BB962C8B-B14F-4D97-AF65-F5344CB8AC3E}">
        <p14:creationId xmlns:p14="http://schemas.microsoft.com/office/powerpoint/2010/main" val="1148748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8D9D5-793B-2645-0A06-C6A18AAFD0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3C9824-7C1C-1D35-2C90-53BF39C0CAD2}"/>
              </a:ext>
            </a:extLst>
          </p:cNvPr>
          <p:cNvSpPr>
            <a:spLocks noGrp="1"/>
          </p:cNvSpPr>
          <p:nvPr>
            <p:ph type="title"/>
          </p:nvPr>
        </p:nvSpPr>
        <p:spPr/>
        <p:txBody>
          <a:bodyPr/>
          <a:lstStyle/>
          <a:p>
            <a:r>
              <a:rPr lang="en-AU" dirty="0"/>
              <a:t>What helped</a:t>
            </a:r>
          </a:p>
        </p:txBody>
      </p:sp>
      <p:sp>
        <p:nvSpPr>
          <p:cNvPr id="3" name="Content Placeholder 2">
            <a:extLst>
              <a:ext uri="{FF2B5EF4-FFF2-40B4-BE49-F238E27FC236}">
                <a16:creationId xmlns:a16="http://schemas.microsoft.com/office/drawing/2014/main" id="{84B1A131-4193-10F1-B4DC-C52170E9ED17}"/>
              </a:ext>
            </a:extLst>
          </p:cNvPr>
          <p:cNvSpPr>
            <a:spLocks noGrp="1"/>
          </p:cNvSpPr>
          <p:nvPr>
            <p:ph idx="1"/>
          </p:nvPr>
        </p:nvSpPr>
        <p:spPr/>
        <p:txBody>
          <a:bodyPr/>
          <a:lstStyle/>
          <a:p>
            <a:r>
              <a:rPr lang="en-AU" dirty="0"/>
              <a:t>NRDP funding</a:t>
            </a:r>
          </a:p>
          <a:p>
            <a:r>
              <a:rPr lang="en-AU" dirty="0"/>
              <a:t>Employing a team of people with intellectual disability</a:t>
            </a:r>
          </a:p>
          <a:p>
            <a:r>
              <a:rPr lang="en-AU" dirty="0"/>
              <a:t>Funding time for staff with research qualifications to be active at all stages – NDRP funding + UQ in-kind support </a:t>
            </a:r>
          </a:p>
          <a:p>
            <a:r>
              <a:rPr lang="en-AU" dirty="0"/>
              <a:t>Supportive administrative environment – also willing to improve</a:t>
            </a:r>
          </a:p>
          <a:p>
            <a:r>
              <a:rPr lang="en-AU" dirty="0"/>
              <a:t>Partners</a:t>
            </a:r>
          </a:p>
        </p:txBody>
      </p:sp>
    </p:spTree>
    <p:extLst>
      <p:ext uri="{BB962C8B-B14F-4D97-AF65-F5344CB8AC3E}">
        <p14:creationId xmlns:p14="http://schemas.microsoft.com/office/powerpoint/2010/main" val="1218392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ACD46-BED4-5F48-DD80-7E264D4C507C}"/>
              </a:ext>
            </a:extLst>
          </p:cNvPr>
          <p:cNvSpPr>
            <a:spLocks noGrp="1"/>
          </p:cNvSpPr>
          <p:nvPr>
            <p:ph type="title"/>
          </p:nvPr>
        </p:nvSpPr>
        <p:spPr/>
        <p:txBody>
          <a:bodyPr/>
          <a:lstStyle/>
          <a:p>
            <a:r>
              <a:rPr lang="en-AU" dirty="0"/>
              <a:t>Final lessons</a:t>
            </a:r>
          </a:p>
        </p:txBody>
      </p:sp>
      <p:sp>
        <p:nvSpPr>
          <p:cNvPr id="7" name="Content Placeholder 6">
            <a:extLst>
              <a:ext uri="{FF2B5EF4-FFF2-40B4-BE49-F238E27FC236}">
                <a16:creationId xmlns:a16="http://schemas.microsoft.com/office/drawing/2014/main" id="{8603F467-3F95-6032-E9F2-E4D1FF699E5A}"/>
              </a:ext>
            </a:extLst>
          </p:cNvPr>
          <p:cNvSpPr>
            <a:spLocks noGrp="1"/>
          </p:cNvSpPr>
          <p:nvPr>
            <p:ph idx="1"/>
          </p:nvPr>
        </p:nvSpPr>
        <p:spPr/>
        <p:txBody>
          <a:bodyPr/>
          <a:lstStyle/>
          <a:p>
            <a:r>
              <a:rPr lang="en-AU" dirty="0"/>
              <a:t>Inclusive research is a collaboration. </a:t>
            </a:r>
          </a:p>
          <a:p>
            <a:r>
              <a:rPr lang="en-AU" dirty="0"/>
              <a:t>Different researchers bring different expertise.</a:t>
            </a:r>
          </a:p>
          <a:p>
            <a:pPr lvl="1"/>
            <a:r>
              <a:rPr lang="en-AU" dirty="0"/>
              <a:t>Not everyone does everything</a:t>
            </a:r>
          </a:p>
          <a:p>
            <a:r>
              <a:rPr lang="en-AU" dirty="0"/>
              <a:t>Funding development of research proposals = better research</a:t>
            </a:r>
          </a:p>
        </p:txBody>
      </p:sp>
    </p:spTree>
    <p:extLst>
      <p:ext uri="{BB962C8B-B14F-4D97-AF65-F5344CB8AC3E}">
        <p14:creationId xmlns:p14="http://schemas.microsoft.com/office/powerpoint/2010/main" val="676705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2F061-02FA-DDC7-87DD-1A6815E044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BD3F61-D574-1D87-E4B1-CC6BB27479FB}"/>
              </a:ext>
            </a:extLst>
          </p:cNvPr>
          <p:cNvSpPr>
            <a:spLocks noGrp="1"/>
          </p:cNvSpPr>
          <p:nvPr>
            <p:ph type="title" idx="4294967295"/>
          </p:nvPr>
        </p:nvSpPr>
        <p:spPr>
          <a:xfrm>
            <a:off x="838200" y="200450"/>
            <a:ext cx="10515600" cy="1325563"/>
          </a:xfrm>
        </p:spPr>
        <p:txBody>
          <a:bodyPr/>
          <a:lstStyle/>
          <a:p>
            <a:r>
              <a:rPr lang="en-AU" dirty="0">
                <a:solidFill>
                  <a:srgbClr val="2C3949"/>
                </a:solidFill>
              </a:rPr>
              <a:t>How to engage with our Research Team</a:t>
            </a:r>
          </a:p>
        </p:txBody>
      </p:sp>
      <p:pic>
        <p:nvPicPr>
          <p:cNvPr id="20" name="Picture 19" descr="A person sitting on grass with a dog">
            <a:extLst>
              <a:ext uri="{FF2B5EF4-FFF2-40B4-BE49-F238E27FC236}">
                <a16:creationId xmlns:a16="http://schemas.microsoft.com/office/drawing/2014/main" id="{EF7BAE69-9177-7331-629D-082CE929C5AC}"/>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4769806" y="1883197"/>
            <a:ext cx="7772400" cy="6074649"/>
          </a:xfrm>
          <a:prstGeom prst="rect">
            <a:avLst/>
          </a:prstGeom>
        </p:spPr>
      </p:pic>
      <p:grpSp>
        <p:nvGrpSpPr>
          <p:cNvPr id="6" name="Group 5" descr="Slide 26&#10;Title: How to engage with the NDRP &#10;Decorative icons and text reads:&#10;• Email: info@ndrp.org.au&#10;• Phone: 03 9000 3813&#10;• Subscribe to our newsletter at www.ndrp.org.au for updates&#10;• Follow us on Facebook and LinkedIn&#10;">
            <a:extLst>
              <a:ext uri="{FF2B5EF4-FFF2-40B4-BE49-F238E27FC236}">
                <a16:creationId xmlns:a16="http://schemas.microsoft.com/office/drawing/2014/main" id="{3B722152-FD81-0426-8D50-C8CE493FFB3D}"/>
              </a:ext>
            </a:extLst>
          </p:cNvPr>
          <p:cNvGrpSpPr/>
          <p:nvPr/>
        </p:nvGrpSpPr>
        <p:grpSpPr>
          <a:xfrm>
            <a:off x="934749" y="1265460"/>
            <a:ext cx="6463361" cy="3496932"/>
            <a:chOff x="966139" y="434392"/>
            <a:chExt cx="6463361" cy="3496932"/>
          </a:xfrm>
        </p:grpSpPr>
        <p:sp>
          <p:nvSpPr>
            <p:cNvPr id="27" name="Text Placeholder 2" descr="Email: info@ndrp.org.au&#10;Phone: 03 9000 3813&#10;Subscribe to our newsletter at www.ndrp.org.au for updates&#10;">
              <a:extLst>
                <a:ext uri="{FF2B5EF4-FFF2-40B4-BE49-F238E27FC236}">
                  <a16:creationId xmlns:a16="http://schemas.microsoft.com/office/drawing/2014/main" id="{836609A4-88E8-4515-A2F3-63033D5AE91B}"/>
                </a:ext>
              </a:extLst>
            </p:cNvPr>
            <p:cNvSpPr txBox="1"/>
            <p:nvPr/>
          </p:nvSpPr>
          <p:spPr>
            <a:xfrm>
              <a:off x="1787185" y="434392"/>
              <a:ext cx="5642315" cy="3496932"/>
            </a:xfrm>
            <a:prstGeom prst="rect">
              <a:avLst/>
            </a:prstGeom>
          </p:spPr>
          <p:txBody>
            <a:bodyPr vert="horz" lIns="91440" tIns="45720" rIns="91440" bIns="45720" numCol="1"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2200"/>
                </a:spcBef>
                <a:spcAft>
                  <a:spcPts val="0"/>
                </a:spcAft>
                <a:buClrTx/>
                <a:buSzTx/>
                <a:buFont typeface="Arial" panose="020B0604020202020204" pitchFamily="34" charset="0"/>
                <a:buNone/>
                <a:tabLst/>
                <a:defRPr/>
              </a:pPr>
              <a:r>
                <a:rPr kumimoji="0" lang="en-AU" sz="24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rPr>
                <a:t>Email:</a:t>
              </a:r>
            </a:p>
            <a:p>
              <a:pPr marL="0" marR="0" lvl="0" indent="0" algn="l" defTabSz="914400" rtl="0" eaLnBrk="1" fontAlgn="auto" latinLnBrk="0" hangingPunct="1">
                <a:lnSpc>
                  <a:spcPct val="110000"/>
                </a:lnSpc>
                <a:spcBef>
                  <a:spcPts val="2200"/>
                </a:spcBef>
                <a:spcAft>
                  <a:spcPts val="0"/>
                </a:spcAft>
                <a:buClrTx/>
                <a:buSzTx/>
                <a:buFont typeface="Arial" panose="020B0604020202020204" pitchFamily="34" charset="0"/>
                <a:buNone/>
                <a:tabLst/>
                <a:defRPr/>
              </a:pPr>
              <a:r>
                <a:rPr kumimoji="0" lang="en-AU" sz="24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hlinkClick r:id="rId4"/>
                </a:rPr>
                <a:t>dsrp@uq.edu.au</a:t>
              </a:r>
              <a:endParaRPr kumimoji="0" lang="en-AU" sz="24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10000"/>
                </a:lnSpc>
                <a:spcBef>
                  <a:spcPts val="2200"/>
                </a:spcBef>
                <a:spcAft>
                  <a:spcPts val="0"/>
                </a:spcAft>
                <a:buClrTx/>
                <a:buSzTx/>
                <a:buFont typeface="Arial" panose="020B0604020202020204" pitchFamily="34" charset="0"/>
                <a:buNone/>
                <a:tabLst/>
                <a:defRPr/>
              </a:pPr>
              <a:r>
                <a:rPr kumimoji="0" lang="en-AU" sz="24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hlinkClick r:id="rId5"/>
                </a:rPr>
                <a:t>r.faragher@uq.edu.au</a:t>
              </a:r>
              <a:r>
                <a:rPr kumimoji="0" lang="en-AU" sz="24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rPr>
                <a:t> </a:t>
              </a:r>
            </a:p>
          </p:txBody>
        </p:sp>
        <p:pic>
          <p:nvPicPr>
            <p:cNvPr id="8" name="Picture 7">
              <a:extLst>
                <a:ext uri="{FF2B5EF4-FFF2-40B4-BE49-F238E27FC236}">
                  <a16:creationId xmlns:a16="http://schemas.microsoft.com/office/drawing/2014/main" id="{F69F66A6-6A2F-5D11-CC68-D8D81EF6111A}"/>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966139" y="434392"/>
              <a:ext cx="595935" cy="617737"/>
            </a:xfrm>
            <a:prstGeom prst="rect">
              <a:avLst/>
            </a:prstGeom>
          </p:spPr>
        </p:pic>
      </p:grpSp>
    </p:spTree>
    <p:extLst>
      <p:ext uri="{BB962C8B-B14F-4D97-AF65-F5344CB8AC3E}">
        <p14:creationId xmlns:p14="http://schemas.microsoft.com/office/powerpoint/2010/main" val="32380139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A45B2A-B180-EAD8-0050-A17CEE8B7C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2E40DD-CBA9-5F90-4148-3AA4824CCAB6}"/>
              </a:ext>
            </a:extLst>
          </p:cNvPr>
          <p:cNvSpPr>
            <a:spLocks noGrp="1"/>
          </p:cNvSpPr>
          <p:nvPr>
            <p:ph type="title"/>
          </p:nvPr>
        </p:nvSpPr>
        <p:spPr>
          <a:xfrm>
            <a:off x="838200" y="589482"/>
            <a:ext cx="10515600" cy="1325563"/>
          </a:xfrm>
        </p:spPr>
        <p:txBody>
          <a:bodyPr/>
          <a:lstStyle/>
          <a:p>
            <a:r>
              <a:rPr lang="en-AU" dirty="0"/>
              <a:t>Lessons from the Seed Funding Round</a:t>
            </a:r>
          </a:p>
        </p:txBody>
      </p:sp>
      <p:sp>
        <p:nvSpPr>
          <p:cNvPr id="6" name="TextBox 5">
            <a:extLst>
              <a:ext uri="{FF2B5EF4-FFF2-40B4-BE49-F238E27FC236}">
                <a16:creationId xmlns:a16="http://schemas.microsoft.com/office/drawing/2014/main" id="{AE7D7DCA-6248-4A95-6361-D47D189C0EC5}"/>
              </a:ext>
            </a:extLst>
          </p:cNvPr>
          <p:cNvSpPr txBox="1"/>
          <p:nvPr/>
        </p:nvSpPr>
        <p:spPr>
          <a:xfrm>
            <a:off x="696798" y="3733015"/>
            <a:ext cx="3111631" cy="20456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8F764E5E-DEB9-300B-4E85-1D2D5098A5A0}"/>
              </a:ext>
            </a:extLst>
          </p:cNvPr>
          <p:cNvSpPr txBox="1"/>
          <p:nvPr/>
        </p:nvSpPr>
        <p:spPr>
          <a:xfrm>
            <a:off x="979602" y="2394187"/>
            <a:ext cx="10515600" cy="2677656"/>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AU" sz="2400" b="1" i="0" u="none" strike="noStrike" kern="1200" cap="none" spc="0" normalizeH="0" baseline="0" noProof="0" dirty="0">
                <a:ln>
                  <a:noFill/>
                </a:ln>
                <a:solidFill>
                  <a:prstClr val="black"/>
                </a:solidFill>
                <a:effectLst/>
                <a:uLnTx/>
                <a:uFillTx/>
                <a:latin typeface="Calibri" panose="020F0502020204030204"/>
                <a:ea typeface="+mn-ea"/>
                <a:cs typeface="+mn-cs"/>
              </a:rPr>
              <a:t>Fund codesign early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dirty="0">
                <a:ln>
                  <a:noFill/>
                </a:ln>
                <a:solidFill>
                  <a:prstClr val="black"/>
                </a:solidFill>
                <a:effectLst/>
                <a:uLnTx/>
                <a:uFillTx/>
                <a:latin typeface="Calibri" panose="020F0502020204030204"/>
                <a:ea typeface="+mn-ea"/>
                <a:cs typeface="+mn-cs"/>
              </a:rPr>
              <a:t>2. </a:t>
            </a:r>
            <a:r>
              <a:rPr kumimoji="0" lang="en-AU" sz="2400" b="1" i="0" u="none" strike="noStrike" kern="1200" cap="none" spc="0" normalizeH="0" baseline="0" noProof="0" dirty="0">
                <a:ln>
                  <a:noFill/>
                </a:ln>
                <a:solidFill>
                  <a:prstClr val="black"/>
                </a:solidFill>
                <a:effectLst/>
                <a:uLnTx/>
                <a:uFillTx/>
                <a:latin typeface="Calibri" panose="020F0502020204030204"/>
                <a:ea typeface="+mn-ea"/>
                <a:cs typeface="+mn-cs"/>
              </a:rPr>
              <a:t>Create the right conditions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dirty="0">
                <a:ln>
                  <a:noFill/>
                </a:ln>
                <a:solidFill>
                  <a:prstClr val="black"/>
                </a:solidFill>
                <a:effectLst/>
                <a:uLnTx/>
                <a:uFillTx/>
                <a:latin typeface="Calibri" panose="020F0502020204030204"/>
                <a:ea typeface="+mn-ea"/>
                <a:cs typeface="+mn-cs"/>
              </a:rPr>
              <a:t>3. </a:t>
            </a:r>
            <a:r>
              <a:rPr kumimoji="0" lang="en-AU" sz="2400" b="1" i="0" u="none" strike="noStrike" kern="1200" cap="none" spc="0" normalizeH="0" baseline="0" noProof="0" dirty="0">
                <a:ln>
                  <a:noFill/>
                </a:ln>
                <a:solidFill>
                  <a:prstClr val="black"/>
                </a:solidFill>
                <a:effectLst/>
                <a:uLnTx/>
                <a:uFillTx/>
                <a:latin typeface="Calibri" panose="020F0502020204030204"/>
                <a:ea typeface="+mn-ea"/>
                <a:cs typeface="+mn-cs"/>
              </a:rPr>
              <a:t>Invest in capability and partnerships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dirty="0">
                <a:ln>
                  <a:noFill/>
                </a:ln>
                <a:solidFill>
                  <a:prstClr val="black"/>
                </a:solidFill>
                <a:effectLst/>
                <a:uLnTx/>
                <a:uFillTx/>
                <a:latin typeface="Calibri" panose="020F0502020204030204"/>
                <a:ea typeface="+mn-ea"/>
                <a:cs typeface="+mn-cs"/>
              </a:rPr>
              <a:t>4. </a:t>
            </a:r>
            <a:r>
              <a:rPr kumimoji="0" lang="en-AU" sz="2400" b="1" i="0" u="none" strike="noStrike" kern="1200" cap="none" spc="0" normalizeH="0" baseline="0" noProof="0" dirty="0">
                <a:ln>
                  <a:noFill/>
                </a:ln>
                <a:solidFill>
                  <a:prstClr val="black"/>
                </a:solidFill>
                <a:effectLst/>
                <a:uLnTx/>
                <a:uFillTx/>
                <a:latin typeface="Calibri" panose="020F0502020204030204"/>
                <a:ea typeface="+mn-ea"/>
                <a:cs typeface="+mn-cs"/>
              </a:rPr>
              <a:t>Change the systems that create barriers</a:t>
            </a:r>
            <a:endParaRPr kumimoji="0" lang="en-AU"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636100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9BD7CA-2520-BF6F-7A9D-B6E4BD2047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1B3EB3-2561-3B06-E569-AEADFDB7933F}"/>
              </a:ext>
            </a:extLst>
          </p:cNvPr>
          <p:cNvSpPr>
            <a:spLocks noGrp="1"/>
          </p:cNvSpPr>
          <p:nvPr>
            <p:ph type="title"/>
          </p:nvPr>
        </p:nvSpPr>
        <p:spPr/>
        <p:txBody>
          <a:bodyPr/>
          <a:lstStyle/>
          <a:p>
            <a:r>
              <a:rPr lang="en-US" dirty="0"/>
              <a:t>Break time</a:t>
            </a:r>
          </a:p>
        </p:txBody>
      </p:sp>
      <p:sp>
        <p:nvSpPr>
          <p:cNvPr id="3" name="Content Placeholder 2">
            <a:extLst>
              <a:ext uri="{FF2B5EF4-FFF2-40B4-BE49-F238E27FC236}">
                <a16:creationId xmlns:a16="http://schemas.microsoft.com/office/drawing/2014/main" id="{74F19B30-361E-C872-B436-2C1D755CA3C6}"/>
              </a:ext>
            </a:extLst>
          </p:cNvPr>
          <p:cNvSpPr>
            <a:spLocks noGrp="1"/>
          </p:cNvSpPr>
          <p:nvPr>
            <p:ph idx="1"/>
          </p:nvPr>
        </p:nvSpPr>
        <p:spPr/>
        <p:txBody>
          <a:bodyPr>
            <a:noAutofit/>
          </a:bodyPr>
          <a:lstStyle/>
          <a:p>
            <a:pPr marL="0" indent="0">
              <a:lnSpc>
                <a:spcPct val="150000"/>
              </a:lnSpc>
              <a:spcAft>
                <a:spcPts val="800"/>
              </a:spcAft>
              <a:buSzPct val="100000"/>
              <a:buNone/>
              <a:tabLst>
                <a:tab pos="457200" algn="l"/>
              </a:tabLst>
            </a:pPr>
            <a:r>
              <a:rPr lang="en-US" dirty="0"/>
              <a:t>Time for a 10-minute break!</a:t>
            </a:r>
            <a:br>
              <a:rPr lang="en-US" dirty="0"/>
            </a:br>
            <a:r>
              <a:rPr lang="en-US" dirty="0"/>
              <a:t>✔ Stretch</a:t>
            </a:r>
            <a:br>
              <a:rPr lang="en-US" dirty="0"/>
            </a:br>
            <a:r>
              <a:rPr lang="en-US" dirty="0"/>
              <a:t>✔ Grab a drink</a:t>
            </a:r>
            <a:br>
              <a:rPr lang="en-US" dirty="0"/>
            </a:br>
            <a:r>
              <a:rPr lang="en-US" dirty="0"/>
              <a:t>✔ Rest your eyes</a:t>
            </a:r>
            <a:br>
              <a:rPr lang="en-US" dirty="0"/>
            </a:br>
            <a:endParaRPr lang="en-US" dirty="0"/>
          </a:p>
          <a:p>
            <a:pPr marL="0" indent="0">
              <a:lnSpc>
                <a:spcPct val="150000"/>
              </a:lnSpc>
              <a:spcAft>
                <a:spcPts val="800"/>
              </a:spcAft>
              <a:buSzPct val="100000"/>
              <a:buNone/>
              <a:tabLst>
                <a:tab pos="457200" algn="l"/>
              </a:tabLst>
            </a:pPr>
            <a:r>
              <a:rPr lang="en-US" dirty="0"/>
              <a:t>We will start again soon in the main Zoom Room link.</a:t>
            </a:r>
          </a:p>
        </p:txBody>
      </p:sp>
      <p:pic>
        <p:nvPicPr>
          <p:cNvPr id="4" name="Picture 3" descr="A coffee cup with a black background&#10;&#10;AI-generated content may be incorrect.">
            <a:extLst>
              <a:ext uri="{FF2B5EF4-FFF2-40B4-BE49-F238E27FC236}">
                <a16:creationId xmlns:a16="http://schemas.microsoft.com/office/drawing/2014/main" id="{9ACDF63C-9214-393D-627B-653D11BD19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00039" y="1989000"/>
            <a:ext cx="4507288" cy="2880000"/>
          </a:xfrm>
          <a:prstGeom prst="rect">
            <a:avLst/>
          </a:prstGeom>
        </p:spPr>
      </p:pic>
    </p:spTree>
    <p:extLst>
      <p:ext uri="{BB962C8B-B14F-4D97-AF65-F5344CB8AC3E}">
        <p14:creationId xmlns:p14="http://schemas.microsoft.com/office/powerpoint/2010/main" val="81451787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2A427-9306-485F-8E38-69630491C510}"/>
            </a:ext>
          </a:extLst>
        </p:cNvPr>
        <p:cNvGrpSpPr/>
        <p:nvPr/>
      </p:nvGrpSpPr>
      <p:grpSpPr>
        <a:xfrm>
          <a:off x="0" y="0"/>
          <a:ext cx="0" cy="0"/>
          <a:chOff x="0" y="0"/>
          <a:chExt cx="0" cy="0"/>
        </a:xfrm>
      </p:grpSpPr>
      <p:pic>
        <p:nvPicPr>
          <p:cNvPr id="4" name="Picture 3" descr="A colorful lines on a white background">
            <a:extLst>
              <a:ext uri="{FF2B5EF4-FFF2-40B4-BE49-F238E27FC236}">
                <a16:creationId xmlns:a16="http://schemas.microsoft.com/office/drawing/2014/main" id="{9224982B-4635-4502-739B-410EFC5C0848}"/>
              </a:ext>
            </a:extLst>
          </p:cNvPr>
          <p:cNvPicPr>
            <a:picLocks noChangeAspect="1"/>
          </p:cNvPicPr>
          <p:nvPr/>
        </p:nvPicPr>
        <p:blipFill>
          <a:blip r:embed="rId3"/>
          <a:stretch>
            <a:fillRect/>
          </a:stretch>
        </p:blipFill>
        <p:spPr>
          <a:xfrm>
            <a:off x="0" y="0"/>
            <a:ext cx="12192000" cy="6858000"/>
          </a:xfrm>
          <a:prstGeom prst="rect">
            <a:avLst/>
          </a:prstGeom>
        </p:spPr>
      </p:pic>
      <p:sp>
        <p:nvSpPr>
          <p:cNvPr id="2" name="Picture Placeholder 1">
            <a:extLst>
              <a:ext uri="{FF2B5EF4-FFF2-40B4-BE49-F238E27FC236}">
                <a16:creationId xmlns:a16="http://schemas.microsoft.com/office/drawing/2014/main" id="{46D5EE4F-9C60-A617-E4AB-E960F5655619}"/>
              </a:ext>
            </a:extLst>
          </p:cNvPr>
          <p:cNvSpPr>
            <a:spLocks noGrp="1"/>
          </p:cNvSpPr>
          <p:nvPr>
            <p:ph type="title" idx="4294967295"/>
          </p:nvPr>
        </p:nvSpPr>
        <p:spPr>
          <a:xfrm>
            <a:off x="914400" y="1285875"/>
            <a:ext cx="10515600" cy="13144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5400" b="1"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rPr>
              <a:t>Zoom Room 2</a:t>
            </a:r>
            <a:endParaRPr kumimoji="0" lang="en-AU" sz="5400" i="0" u="none" strike="noStrike" kern="100" cap="none" spc="0" normalizeH="0" baseline="0" noProof="0" dirty="0">
              <a:ln>
                <a:noFill/>
              </a:ln>
              <a:solidFill>
                <a:srgbClr val="C04693"/>
              </a:solidFill>
              <a:effectLst/>
              <a:uLnTx/>
              <a:uFillTx/>
              <a:latin typeface="Atkinson Hyperlegible" pitchFamily="2" charset="0"/>
              <a:ea typeface="+mn-ea"/>
              <a:cs typeface="Calibri" panose="020F0502020204030204" pitchFamily="34" charset="0"/>
            </a:endParaRPr>
          </a:p>
        </p:txBody>
      </p:sp>
    </p:spTree>
    <p:extLst>
      <p:ext uri="{BB962C8B-B14F-4D97-AF65-F5344CB8AC3E}">
        <p14:creationId xmlns:p14="http://schemas.microsoft.com/office/powerpoint/2010/main" val="816342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TA 8 24 Aug video Jody and Alex">
            <a:hlinkClick r:id="" action="ppaction://media"/>
            <a:extLst>
              <a:ext uri="{FF2B5EF4-FFF2-40B4-BE49-F238E27FC236}">
                <a16:creationId xmlns:a16="http://schemas.microsoft.com/office/drawing/2014/main" id="{E6116F6A-A65F-9575-4BF2-81D62D49713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893725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5624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5D801-1B59-67DA-9478-29B17B81CF27}"/>
              </a:ext>
            </a:extLst>
          </p:cNvPr>
          <p:cNvSpPr>
            <a:spLocks noGrp="1"/>
          </p:cNvSpPr>
          <p:nvPr>
            <p:ph type="ctrTitle"/>
          </p:nvPr>
        </p:nvSpPr>
        <p:spPr>
          <a:xfrm>
            <a:off x="676656" y="1554356"/>
            <a:ext cx="11515343" cy="2387600"/>
          </a:xfrm>
        </p:spPr>
        <p:txBody>
          <a:bodyPr>
            <a:normAutofit fontScale="90000"/>
          </a:bodyPr>
          <a:lstStyle/>
          <a:p>
            <a:r>
              <a:rPr lang="en-US" dirty="0"/>
              <a:t>Co-designing research to build regional capacity for culturally safe access to supports and services for people with disability from refugee communities</a:t>
            </a:r>
            <a:endParaRPr lang="en-AU" dirty="0"/>
          </a:p>
        </p:txBody>
      </p:sp>
      <p:sp>
        <p:nvSpPr>
          <p:cNvPr id="3" name="Subtitle 2">
            <a:extLst>
              <a:ext uri="{FF2B5EF4-FFF2-40B4-BE49-F238E27FC236}">
                <a16:creationId xmlns:a16="http://schemas.microsoft.com/office/drawing/2014/main" id="{5C84A3E1-CA9C-A68C-598E-D7FA46AD42A6}"/>
              </a:ext>
            </a:extLst>
          </p:cNvPr>
          <p:cNvSpPr>
            <a:spLocks noGrp="1"/>
          </p:cNvSpPr>
          <p:nvPr>
            <p:ph type="subTitle" idx="1"/>
          </p:nvPr>
        </p:nvSpPr>
        <p:spPr>
          <a:xfrm>
            <a:off x="3467369" y="4613198"/>
            <a:ext cx="8386117" cy="1380891"/>
          </a:xfrm>
        </p:spPr>
        <p:txBody>
          <a:bodyPr>
            <a:normAutofit fontScale="92500" lnSpcReduction="20000"/>
          </a:bodyPr>
          <a:lstStyle/>
          <a:p>
            <a:r>
              <a:rPr lang="en-AU" dirty="0"/>
              <a:t>Angela Dew, Kim Robinson, Andrew Brown, Kaye Graves, Sarah Tarquinio, Nido Taveesupmai, Zahir Azimi, Stephanie Flynn, Tamara Davis, Amanda Shearson, Si Blut Soe, Paw Htoo May, Cherry Sein, Masooma Mohammad, Sadia </a:t>
            </a:r>
            <a:r>
              <a:rPr lang="en-AU" dirty="0" err="1"/>
              <a:t>Sadia</a:t>
            </a:r>
            <a:r>
              <a:rPr lang="en-AU" dirty="0"/>
              <a:t>, Fatima Seyedi</a:t>
            </a:r>
          </a:p>
        </p:txBody>
      </p:sp>
    </p:spTree>
    <p:extLst>
      <p:ext uri="{BB962C8B-B14F-4D97-AF65-F5344CB8AC3E}">
        <p14:creationId xmlns:p14="http://schemas.microsoft.com/office/powerpoint/2010/main" val="19944101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58ED3-A6BA-3180-B0A8-8CFCB94B0FB3}"/>
              </a:ext>
            </a:extLst>
          </p:cNvPr>
          <p:cNvSpPr>
            <a:spLocks noGrp="1"/>
          </p:cNvSpPr>
          <p:nvPr>
            <p:ph type="title"/>
          </p:nvPr>
        </p:nvSpPr>
        <p:spPr/>
        <p:txBody>
          <a:bodyPr/>
          <a:lstStyle/>
          <a:p>
            <a:r>
              <a:rPr lang="en-AU" dirty="0"/>
              <a:t>The opportunity and the challenge</a:t>
            </a:r>
          </a:p>
        </p:txBody>
      </p:sp>
      <p:sp>
        <p:nvSpPr>
          <p:cNvPr id="4" name="Content Placeholder 2">
            <a:extLst>
              <a:ext uri="{FF2B5EF4-FFF2-40B4-BE49-F238E27FC236}">
                <a16:creationId xmlns:a16="http://schemas.microsoft.com/office/drawing/2014/main" id="{7C6D2F0E-6112-1095-B56E-6B78E9BE8483}"/>
              </a:ext>
            </a:extLst>
          </p:cNvPr>
          <p:cNvSpPr>
            <a:spLocks noGrp="1"/>
          </p:cNvSpPr>
          <p:nvPr>
            <p:ph idx="1"/>
          </p:nvPr>
        </p:nvSpPr>
        <p:spPr>
          <a:xfrm>
            <a:off x="185461" y="1795650"/>
            <a:ext cx="6704866" cy="4836059"/>
          </a:xfrm>
        </p:spPr>
        <p:txBody>
          <a:bodyPr>
            <a:normAutofit/>
          </a:bodyPr>
          <a:lstStyle/>
          <a:p>
            <a:endParaRPr lang="en-AU" dirty="0"/>
          </a:p>
          <a:p>
            <a:r>
              <a:rPr lang="en-AU" dirty="0"/>
              <a:t>Increasing numbers of people with disability from refugee backgrounds settling in Australia.</a:t>
            </a:r>
          </a:p>
          <a:p>
            <a:r>
              <a:rPr lang="en-AU" dirty="0"/>
              <a:t>People need culturally safe access to disability and other services. </a:t>
            </a:r>
          </a:p>
          <a:p>
            <a:r>
              <a:rPr lang="en-AU" dirty="0"/>
              <a:t>Multiple interacting systemic factors create cultural safety challenges. </a:t>
            </a:r>
          </a:p>
          <a:p>
            <a:r>
              <a:rPr lang="en-AU" dirty="0"/>
              <a:t>Co-design action research to improve cultural safety.</a:t>
            </a:r>
          </a:p>
          <a:p>
            <a:endParaRPr lang="en-US" dirty="0"/>
          </a:p>
        </p:txBody>
      </p:sp>
      <p:sp>
        <p:nvSpPr>
          <p:cNvPr id="6" name="TextBox 5">
            <a:extLst>
              <a:ext uri="{FF2B5EF4-FFF2-40B4-BE49-F238E27FC236}">
                <a16:creationId xmlns:a16="http://schemas.microsoft.com/office/drawing/2014/main" id="{290D9E9F-268D-26E6-661F-38AEC5EF0794}"/>
              </a:ext>
            </a:extLst>
          </p:cNvPr>
          <p:cNvSpPr txBox="1"/>
          <p:nvPr/>
        </p:nvSpPr>
        <p:spPr>
          <a:xfrm>
            <a:off x="7019635" y="3507654"/>
            <a:ext cx="459094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Original artwork by Karen artist Ta Na Moo</a:t>
            </a:r>
            <a:endPar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C2996F4B-B405-B930-7356-15AED86429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2850" y="1615831"/>
            <a:ext cx="4590950" cy="1813169"/>
          </a:xfrm>
          <a:prstGeom prst="rect">
            <a:avLst/>
          </a:prstGeom>
        </p:spPr>
      </p:pic>
      <p:pic>
        <p:nvPicPr>
          <p:cNvPr id="10" name="Picture 9">
            <a:extLst>
              <a:ext uri="{FF2B5EF4-FFF2-40B4-BE49-F238E27FC236}">
                <a16:creationId xmlns:a16="http://schemas.microsoft.com/office/drawing/2014/main" id="{F9EEA08E-B7FC-51F8-61A2-5E3D238516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8358657" y="3523757"/>
            <a:ext cx="1700083" cy="2406542"/>
          </a:xfrm>
          <a:prstGeom prst="rect">
            <a:avLst/>
          </a:prstGeom>
        </p:spPr>
      </p:pic>
      <p:sp>
        <p:nvSpPr>
          <p:cNvPr id="12" name="TextBox 11">
            <a:extLst>
              <a:ext uri="{FF2B5EF4-FFF2-40B4-BE49-F238E27FC236}">
                <a16:creationId xmlns:a16="http://schemas.microsoft.com/office/drawing/2014/main" id="{C048D31B-F86F-556F-52EC-8DB0F58C7078}"/>
              </a:ext>
            </a:extLst>
          </p:cNvPr>
          <p:cNvSpPr txBox="1"/>
          <p:nvPr/>
        </p:nvSpPr>
        <p:spPr>
          <a:xfrm>
            <a:off x="6627457" y="5577070"/>
            <a:ext cx="537908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Original artwork by Afghan Hazara artist Sakineh </a:t>
            </a: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rPr>
              <a:t>Mohammadi</a:t>
            </a:r>
          </a:p>
        </p:txBody>
      </p:sp>
    </p:spTree>
    <p:extLst>
      <p:ext uri="{BB962C8B-B14F-4D97-AF65-F5344CB8AC3E}">
        <p14:creationId xmlns:p14="http://schemas.microsoft.com/office/powerpoint/2010/main" val="412549861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6D20C-989B-2F27-8EFC-EFBF104A9955}"/>
              </a:ext>
            </a:extLst>
          </p:cNvPr>
          <p:cNvSpPr>
            <a:spLocks noGrp="1"/>
          </p:cNvSpPr>
          <p:nvPr>
            <p:ph type="title"/>
          </p:nvPr>
        </p:nvSpPr>
        <p:spPr/>
        <p:txBody>
          <a:bodyPr/>
          <a:lstStyle/>
          <a:p>
            <a:r>
              <a:rPr lang="en-AU" dirty="0"/>
              <a:t>What we did</a:t>
            </a:r>
          </a:p>
        </p:txBody>
      </p:sp>
      <p:sp>
        <p:nvSpPr>
          <p:cNvPr id="3" name="Content Placeholder 2">
            <a:extLst>
              <a:ext uri="{FF2B5EF4-FFF2-40B4-BE49-F238E27FC236}">
                <a16:creationId xmlns:a16="http://schemas.microsoft.com/office/drawing/2014/main" id="{27816C68-3707-AB4D-896E-63440DAF5148}"/>
              </a:ext>
            </a:extLst>
          </p:cNvPr>
          <p:cNvSpPr>
            <a:spLocks noGrp="1"/>
          </p:cNvSpPr>
          <p:nvPr>
            <p:ph sz="half" idx="1"/>
          </p:nvPr>
        </p:nvSpPr>
        <p:spPr/>
        <p:txBody>
          <a:bodyPr>
            <a:normAutofit/>
          </a:bodyPr>
          <a:lstStyle/>
          <a:p>
            <a:r>
              <a:rPr lang="en-AU" dirty="0"/>
              <a:t>Participatory co-design and systems thinking approaches</a:t>
            </a:r>
          </a:p>
          <a:p>
            <a:r>
              <a:rPr lang="en-AU" dirty="0"/>
              <a:t>Across three cultural groups and languages</a:t>
            </a:r>
          </a:p>
          <a:p>
            <a:r>
              <a:rPr lang="en-AU" dirty="0"/>
              <a:t>Three action research rounds: advisory group input – individual interviews – co-design group </a:t>
            </a:r>
          </a:p>
        </p:txBody>
      </p:sp>
      <p:pic>
        <p:nvPicPr>
          <p:cNvPr id="5" name="Content Placeholder 8">
            <a:extLst>
              <a:ext uri="{FF2B5EF4-FFF2-40B4-BE49-F238E27FC236}">
                <a16:creationId xmlns:a16="http://schemas.microsoft.com/office/drawing/2014/main" id="{28E8C36F-C2FB-5E24-C1A8-1E70964905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91081" y="790825"/>
            <a:ext cx="2508197" cy="3462676"/>
          </a:xfrm>
          <a:prstGeom prst="rect">
            <a:avLst/>
          </a:prstGeom>
        </p:spPr>
      </p:pic>
      <p:sp>
        <p:nvSpPr>
          <p:cNvPr id="6" name="TextBox 5">
            <a:extLst>
              <a:ext uri="{FF2B5EF4-FFF2-40B4-BE49-F238E27FC236}">
                <a16:creationId xmlns:a16="http://schemas.microsoft.com/office/drawing/2014/main" id="{86387F20-8C8A-7E29-0965-EC895A33387F}"/>
              </a:ext>
            </a:extLst>
          </p:cNvPr>
          <p:cNvSpPr txBox="1"/>
          <p:nvPr/>
        </p:nvSpPr>
        <p:spPr>
          <a:xfrm>
            <a:off x="6096000" y="4367025"/>
            <a:ext cx="2640315"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Original artwork by Afghan Hazara artist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Sakineh </a:t>
            </a:r>
            <a:r>
              <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rPr>
              <a:t>Mohammadi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9DCC5256-AC18-C64C-FE8B-A66961F35A3A}"/>
              </a:ext>
            </a:extLst>
          </p:cNvPr>
          <p:cNvSpPr txBox="1"/>
          <p:nvPr/>
        </p:nvSpPr>
        <p:spPr>
          <a:xfrm>
            <a:off x="9452450" y="2648929"/>
            <a:ext cx="248324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Original artwork by Karen artist Ta Na Moo</a:t>
            </a:r>
            <a:endPar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DC33A0D1-8465-CA60-7057-163752A3D8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70559" y="3387592"/>
            <a:ext cx="3211354" cy="2408516"/>
          </a:xfrm>
          <a:prstGeom prst="rect">
            <a:avLst/>
          </a:prstGeom>
        </p:spPr>
      </p:pic>
    </p:spTree>
    <p:extLst>
      <p:ext uri="{BB962C8B-B14F-4D97-AF65-F5344CB8AC3E}">
        <p14:creationId xmlns:p14="http://schemas.microsoft.com/office/powerpoint/2010/main" val="655214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CCD15-C2C6-2171-9F21-2E516430C0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A83247-9FB7-6120-5E9A-3DD4D537F00A}"/>
              </a:ext>
            </a:extLst>
          </p:cNvPr>
          <p:cNvSpPr>
            <a:spLocks noGrp="1"/>
          </p:cNvSpPr>
          <p:nvPr>
            <p:ph type="title"/>
          </p:nvPr>
        </p:nvSpPr>
        <p:spPr/>
        <p:txBody>
          <a:bodyPr/>
          <a:lstStyle/>
          <a:p>
            <a:r>
              <a:rPr lang="en-AU" dirty="0"/>
              <a:t>What are we learning</a:t>
            </a:r>
          </a:p>
        </p:txBody>
      </p:sp>
      <p:pic>
        <p:nvPicPr>
          <p:cNvPr id="5" name="Picture 4">
            <a:extLst>
              <a:ext uri="{FF2B5EF4-FFF2-40B4-BE49-F238E27FC236}">
                <a16:creationId xmlns:a16="http://schemas.microsoft.com/office/drawing/2014/main" id="{45F7022D-D23B-A25E-949B-DD74EAF45199}"/>
              </a:ext>
            </a:extLst>
          </p:cNvPr>
          <p:cNvPicPr>
            <a:picLocks noChangeAspect="1"/>
          </p:cNvPicPr>
          <p:nvPr/>
        </p:nvPicPr>
        <p:blipFill>
          <a:blip r:embed="rId2"/>
          <a:stretch>
            <a:fillRect/>
          </a:stretch>
        </p:blipFill>
        <p:spPr>
          <a:xfrm>
            <a:off x="6658676" y="2200098"/>
            <a:ext cx="5213633" cy="3026849"/>
          </a:xfrm>
          <a:prstGeom prst="rect">
            <a:avLst/>
          </a:prstGeom>
        </p:spPr>
      </p:pic>
      <p:sp>
        <p:nvSpPr>
          <p:cNvPr id="7" name="Content Placeholder 6">
            <a:extLst>
              <a:ext uri="{FF2B5EF4-FFF2-40B4-BE49-F238E27FC236}">
                <a16:creationId xmlns:a16="http://schemas.microsoft.com/office/drawing/2014/main" id="{0778F60D-1FB9-A772-0872-B752D55FCFDE}"/>
              </a:ext>
            </a:extLst>
          </p:cNvPr>
          <p:cNvSpPr>
            <a:spLocks noGrp="1"/>
          </p:cNvSpPr>
          <p:nvPr>
            <p:ph idx="1"/>
          </p:nvPr>
        </p:nvSpPr>
        <p:spPr>
          <a:xfrm>
            <a:off x="838200" y="1825625"/>
            <a:ext cx="5820476" cy="3775797"/>
          </a:xfrm>
        </p:spPr>
        <p:txBody>
          <a:bodyPr/>
          <a:lstStyle/>
          <a:p>
            <a:r>
              <a:rPr lang="en-US" dirty="0"/>
              <a:t>Value of working across three languages and cultural groups</a:t>
            </a:r>
          </a:p>
          <a:p>
            <a:r>
              <a:rPr lang="en-US" dirty="0"/>
              <a:t>Navigating challenges of working across three languages and cultural groups</a:t>
            </a:r>
          </a:p>
          <a:p>
            <a:r>
              <a:rPr lang="en-US" dirty="0"/>
              <a:t>Interconnections between issues</a:t>
            </a:r>
          </a:p>
          <a:p>
            <a:endParaRPr lang="en-AU" dirty="0"/>
          </a:p>
        </p:txBody>
      </p:sp>
    </p:spTree>
    <p:extLst>
      <p:ext uri="{BB962C8B-B14F-4D97-AF65-F5344CB8AC3E}">
        <p14:creationId xmlns:p14="http://schemas.microsoft.com/office/powerpoint/2010/main" val="401584877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8D9D5-793B-2645-0A06-C6A18AAFD0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3C9824-7C1C-1D35-2C90-53BF39C0CAD2}"/>
              </a:ext>
            </a:extLst>
          </p:cNvPr>
          <p:cNvSpPr>
            <a:spLocks noGrp="1"/>
          </p:cNvSpPr>
          <p:nvPr>
            <p:ph type="title"/>
          </p:nvPr>
        </p:nvSpPr>
        <p:spPr/>
        <p:txBody>
          <a:bodyPr/>
          <a:lstStyle/>
          <a:p>
            <a:r>
              <a:rPr lang="en-AU" dirty="0"/>
              <a:t>What helped</a:t>
            </a:r>
          </a:p>
        </p:txBody>
      </p:sp>
      <p:sp>
        <p:nvSpPr>
          <p:cNvPr id="3" name="Content Placeholder 2">
            <a:extLst>
              <a:ext uri="{FF2B5EF4-FFF2-40B4-BE49-F238E27FC236}">
                <a16:creationId xmlns:a16="http://schemas.microsoft.com/office/drawing/2014/main" id="{84B1A131-4193-10F1-B4DC-C52170E9ED17}"/>
              </a:ext>
            </a:extLst>
          </p:cNvPr>
          <p:cNvSpPr>
            <a:spLocks noGrp="1"/>
          </p:cNvSpPr>
          <p:nvPr>
            <p:ph idx="1"/>
          </p:nvPr>
        </p:nvSpPr>
        <p:spPr/>
        <p:txBody>
          <a:bodyPr/>
          <a:lstStyle/>
          <a:p>
            <a:r>
              <a:rPr lang="en-US" dirty="0"/>
              <a:t>Built on previous BCHS research</a:t>
            </a:r>
          </a:p>
          <a:p>
            <a:endParaRPr lang="en-US" dirty="0"/>
          </a:p>
          <a:p>
            <a:r>
              <a:rPr lang="en-US" dirty="0"/>
              <a:t>Engagement with Karen and Hazara community members at all stages</a:t>
            </a:r>
          </a:p>
          <a:p>
            <a:endParaRPr lang="en-US" dirty="0"/>
          </a:p>
          <a:p>
            <a:r>
              <a:rPr lang="en-US" dirty="0"/>
              <a:t>Allowing time</a:t>
            </a:r>
          </a:p>
          <a:p>
            <a:endParaRPr lang="en-US" dirty="0"/>
          </a:p>
          <a:p>
            <a:r>
              <a:rPr lang="en-US" dirty="0"/>
              <a:t>Everyone learnt and everyone contributed</a:t>
            </a:r>
          </a:p>
        </p:txBody>
      </p:sp>
    </p:spTree>
    <p:extLst>
      <p:ext uri="{BB962C8B-B14F-4D97-AF65-F5344CB8AC3E}">
        <p14:creationId xmlns:p14="http://schemas.microsoft.com/office/powerpoint/2010/main" val="232666237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ACD46-BED4-5F48-DD80-7E264D4C507C}"/>
              </a:ext>
            </a:extLst>
          </p:cNvPr>
          <p:cNvSpPr>
            <a:spLocks noGrp="1"/>
          </p:cNvSpPr>
          <p:nvPr>
            <p:ph type="title"/>
          </p:nvPr>
        </p:nvSpPr>
        <p:spPr/>
        <p:txBody>
          <a:bodyPr/>
          <a:lstStyle/>
          <a:p>
            <a:r>
              <a:rPr lang="en-AU" dirty="0"/>
              <a:t>Final lessons</a:t>
            </a:r>
          </a:p>
        </p:txBody>
      </p:sp>
      <p:sp>
        <p:nvSpPr>
          <p:cNvPr id="7" name="Content Placeholder 6">
            <a:extLst>
              <a:ext uri="{FF2B5EF4-FFF2-40B4-BE49-F238E27FC236}">
                <a16:creationId xmlns:a16="http://schemas.microsoft.com/office/drawing/2014/main" id="{8603F467-3F95-6032-E9F2-E4D1FF699E5A}"/>
              </a:ext>
            </a:extLst>
          </p:cNvPr>
          <p:cNvSpPr>
            <a:spLocks noGrp="1"/>
          </p:cNvSpPr>
          <p:nvPr>
            <p:ph idx="1"/>
          </p:nvPr>
        </p:nvSpPr>
        <p:spPr>
          <a:xfrm>
            <a:off x="838200" y="1825625"/>
            <a:ext cx="10515600" cy="3775797"/>
          </a:xfrm>
        </p:spPr>
        <p:txBody>
          <a:bodyPr>
            <a:normAutofit/>
          </a:bodyPr>
          <a:lstStyle/>
          <a:p>
            <a:r>
              <a:rPr lang="en-AU" dirty="0"/>
              <a:t>Bi-cultural / peer workers: considering how to support their key roles in systems while providing key support to avoid burnout</a:t>
            </a:r>
            <a:br>
              <a:rPr lang="en-AU" dirty="0"/>
            </a:br>
            <a:endParaRPr lang="en-AU" dirty="0"/>
          </a:p>
          <a:p>
            <a:r>
              <a:rPr lang="en-AU" dirty="0"/>
              <a:t>Practising strategies in real time (for example, putting languages side by side in systems maps)</a:t>
            </a:r>
            <a:br>
              <a:rPr lang="en-AU" dirty="0"/>
            </a:br>
            <a:endParaRPr lang="en-AU" dirty="0"/>
          </a:p>
          <a:p>
            <a:r>
              <a:rPr lang="en-AU" dirty="0"/>
              <a:t>Value of multiple forms of communication in practice</a:t>
            </a:r>
          </a:p>
        </p:txBody>
      </p:sp>
    </p:spTree>
    <p:extLst>
      <p:ext uri="{BB962C8B-B14F-4D97-AF65-F5344CB8AC3E}">
        <p14:creationId xmlns:p14="http://schemas.microsoft.com/office/powerpoint/2010/main" val="418657976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2F061-02FA-DDC7-87DD-1A6815E044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BD3F61-D574-1D87-E4B1-CC6BB27479FB}"/>
              </a:ext>
            </a:extLst>
          </p:cNvPr>
          <p:cNvSpPr>
            <a:spLocks noGrp="1"/>
          </p:cNvSpPr>
          <p:nvPr>
            <p:ph type="title" idx="4294967295"/>
          </p:nvPr>
        </p:nvSpPr>
        <p:spPr>
          <a:xfrm>
            <a:off x="838200" y="200450"/>
            <a:ext cx="10515600" cy="1325563"/>
          </a:xfrm>
        </p:spPr>
        <p:txBody>
          <a:bodyPr/>
          <a:lstStyle/>
          <a:p>
            <a:r>
              <a:rPr lang="en-AU" dirty="0">
                <a:solidFill>
                  <a:srgbClr val="2C3949"/>
                </a:solidFill>
              </a:rPr>
              <a:t>How to engage with our Research Team</a:t>
            </a:r>
          </a:p>
        </p:txBody>
      </p:sp>
      <p:pic>
        <p:nvPicPr>
          <p:cNvPr id="20" name="Picture 19" descr="A person sitting on grass with a dog">
            <a:extLst>
              <a:ext uri="{FF2B5EF4-FFF2-40B4-BE49-F238E27FC236}">
                <a16:creationId xmlns:a16="http://schemas.microsoft.com/office/drawing/2014/main" id="{EF7BAE69-9177-7331-629D-082CE929C5AC}"/>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4769806" y="1883197"/>
            <a:ext cx="7772400" cy="6074649"/>
          </a:xfrm>
          <a:prstGeom prst="rect">
            <a:avLst/>
          </a:prstGeom>
        </p:spPr>
      </p:pic>
      <p:grpSp>
        <p:nvGrpSpPr>
          <p:cNvPr id="6" name="Group 5" descr="Slide 26&#10;Title: How to engage with the NDRP &#10;Decorative icons and text reads:&#10;• Email: info@ndrp.org.au&#10;• Phone: 03 9000 3813&#10;• Subscribe to our newsletter at www.ndrp.org.au for updates&#10;• Follow us on Facebook and LinkedIn&#10;">
            <a:extLst>
              <a:ext uri="{FF2B5EF4-FFF2-40B4-BE49-F238E27FC236}">
                <a16:creationId xmlns:a16="http://schemas.microsoft.com/office/drawing/2014/main" id="{3B722152-FD81-0426-8D50-C8CE493FFB3D}"/>
              </a:ext>
            </a:extLst>
          </p:cNvPr>
          <p:cNvGrpSpPr/>
          <p:nvPr/>
        </p:nvGrpSpPr>
        <p:grpSpPr>
          <a:xfrm>
            <a:off x="934749" y="1265460"/>
            <a:ext cx="6463361" cy="3496932"/>
            <a:chOff x="966139" y="434392"/>
            <a:chExt cx="6463361" cy="3496932"/>
          </a:xfrm>
        </p:grpSpPr>
        <p:sp>
          <p:nvSpPr>
            <p:cNvPr id="27" name="Text Placeholder 2" descr="Email: info@ndrp.org.au&#10;Phone: 03 9000 3813&#10;Subscribe to our newsletter at www.ndrp.org.au for updates&#10;">
              <a:extLst>
                <a:ext uri="{FF2B5EF4-FFF2-40B4-BE49-F238E27FC236}">
                  <a16:creationId xmlns:a16="http://schemas.microsoft.com/office/drawing/2014/main" id="{836609A4-88E8-4515-A2F3-63033D5AE91B}"/>
                </a:ext>
              </a:extLst>
            </p:cNvPr>
            <p:cNvSpPr txBox="1"/>
            <p:nvPr/>
          </p:nvSpPr>
          <p:spPr>
            <a:xfrm>
              <a:off x="1787185" y="434392"/>
              <a:ext cx="5642315" cy="3496932"/>
            </a:xfrm>
            <a:prstGeom prst="rect">
              <a:avLst/>
            </a:prstGeom>
          </p:spPr>
          <p:txBody>
            <a:bodyPr vert="horz" lIns="91440" tIns="45720" rIns="91440" bIns="45720" numCol="1"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2200"/>
                </a:spcBef>
                <a:spcAft>
                  <a:spcPts val="0"/>
                </a:spcAft>
                <a:buClrTx/>
                <a:buSzTx/>
                <a:buFont typeface="Arial" panose="020B0604020202020204" pitchFamily="34" charset="0"/>
                <a:buNone/>
                <a:tabLst/>
                <a:defRPr/>
              </a:pPr>
              <a:r>
                <a:rPr kumimoji="0" lang="en-AU" sz="24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rPr>
                <a:t>Email: angela.dew@deakin.edu.au; andrew.brown@deakin.edu.au; kim.robinson@deakin.edu.au</a:t>
              </a:r>
            </a:p>
            <a:p>
              <a:pPr marL="0" marR="0" lvl="0" indent="0" algn="l" defTabSz="914400" rtl="0" eaLnBrk="1" fontAlgn="auto" latinLnBrk="0" hangingPunct="1">
                <a:lnSpc>
                  <a:spcPct val="110000"/>
                </a:lnSpc>
                <a:spcBef>
                  <a:spcPts val="2200"/>
                </a:spcBef>
                <a:spcAft>
                  <a:spcPts val="0"/>
                </a:spcAft>
                <a:buClrTx/>
                <a:buSzTx/>
                <a:buFont typeface="Arial" panose="020B0604020202020204" pitchFamily="34" charset="0"/>
                <a:buNone/>
                <a:tabLst/>
                <a:defRPr/>
              </a:pPr>
              <a:endParaRPr kumimoji="0" lang="en-AU" sz="2400" b="0" i="0" u="none" strike="noStrike" kern="1200" cap="none" spc="0" normalizeH="0" baseline="0" noProof="0" dirty="0">
                <a:ln>
                  <a:noFill/>
                </a:ln>
                <a:solidFill>
                  <a:srgbClr val="44546A">
                    <a:lumMod val="75000"/>
                  </a:srgbClr>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F69F66A6-6A2F-5D11-CC68-D8D81EF6111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66139" y="434392"/>
              <a:ext cx="595935" cy="617737"/>
            </a:xfrm>
            <a:prstGeom prst="rect">
              <a:avLst/>
            </a:prstGeom>
          </p:spPr>
        </p:pic>
      </p:grpSp>
    </p:spTree>
    <p:extLst>
      <p:ext uri="{BB962C8B-B14F-4D97-AF65-F5344CB8AC3E}">
        <p14:creationId xmlns:p14="http://schemas.microsoft.com/office/powerpoint/2010/main" val="9976357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B0B6D05B-343A-446E-81F9-933FF5DDB9FE}" vid="{9D8B18C0-D3E0-446D-9065-861552F57243}"/>
    </a:ext>
  </a:extLst>
</a:theme>
</file>

<file path=ppt/theme/theme2.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B0B6D05B-343A-446E-81F9-933FF5DDB9FE}" vid="{9D8B18C0-D3E0-446D-9065-861552F57243}"/>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a808239-00a6-4215-a9d6-fc520209ca30">
      <Terms xmlns="http://schemas.microsoft.com/office/infopath/2007/PartnerControls"/>
    </lcf76f155ced4ddcb4097134ff3c332f>
    <TaxCatchAll xmlns="b5b74ce5-51f5-40a1-8d3c-0236fd03e9e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C0D96173B4847469E32F425E3CE4126" ma:contentTypeVersion="16" ma:contentTypeDescription="Create a new document." ma:contentTypeScope="" ma:versionID="cedc4908eac8d5763e8945676527906b">
  <xsd:schema xmlns:xsd="http://www.w3.org/2001/XMLSchema" xmlns:xs="http://www.w3.org/2001/XMLSchema" xmlns:p="http://schemas.microsoft.com/office/2006/metadata/properties" xmlns:ns2="ea808239-00a6-4215-a9d6-fc520209ca30" xmlns:ns3="b5b74ce5-51f5-40a1-8d3c-0236fd03e9e3" targetNamespace="http://schemas.microsoft.com/office/2006/metadata/properties" ma:root="true" ma:fieldsID="8fbd8aefd1427531546a284e9823006d" ns2:_="" ns3:_="">
    <xsd:import namespace="ea808239-00a6-4215-a9d6-fc520209ca30"/>
    <xsd:import namespace="b5b74ce5-51f5-40a1-8d3c-0236fd03e9e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808239-00a6-4215-a9d6-fc520209ca3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bbe9083-261f-452b-bc9f-1630fe0da59e"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5b74ce5-51f5-40a1-8d3c-0236fd03e9e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1260cf1-0b6a-4407-9fb9-81ea43c697c4}" ma:internalName="TaxCatchAll" ma:showField="CatchAllData" ma:web="b5b74ce5-51f5-40a1-8d3c-0236fd03e9e3">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B2D64FE-267D-4B63-8CB7-06CFE8A046FF}">
  <ds:schemaRefs>
    <ds:schemaRef ds:uri="http://schemas.microsoft.com/sharepoint/v3/contenttype/forms"/>
  </ds:schemaRefs>
</ds:datastoreItem>
</file>

<file path=customXml/itemProps2.xml><?xml version="1.0" encoding="utf-8"?>
<ds:datastoreItem xmlns:ds="http://schemas.openxmlformats.org/officeDocument/2006/customXml" ds:itemID="{5B8B283E-81DB-4FB2-B8AC-95C7DA6AFC32}">
  <ds:schemaRefs>
    <ds:schemaRef ds:uri="http://purl.org/dc/elements/1.1/"/>
    <ds:schemaRef ds:uri="http://www.w3.org/XML/1998/namespace"/>
    <ds:schemaRef ds:uri="http://purl.org/dc/dcmitype/"/>
    <ds:schemaRef ds:uri="http://purl.org/dc/terms/"/>
    <ds:schemaRef ds:uri="http://schemas.microsoft.com/office/2006/documentManagement/types"/>
    <ds:schemaRef ds:uri="http://schemas.microsoft.com/office/2006/metadata/properties"/>
    <ds:schemaRef ds:uri="b5b74ce5-51f5-40a1-8d3c-0236fd03e9e3"/>
    <ds:schemaRef ds:uri="http://schemas.microsoft.com/office/infopath/2007/PartnerControls"/>
    <ds:schemaRef ds:uri="http://schemas.openxmlformats.org/package/2006/metadata/core-properties"/>
    <ds:schemaRef ds:uri="ea808239-00a6-4215-a9d6-fc520209ca30"/>
  </ds:schemaRefs>
</ds:datastoreItem>
</file>

<file path=customXml/itemProps3.xml><?xml version="1.0" encoding="utf-8"?>
<ds:datastoreItem xmlns:ds="http://schemas.openxmlformats.org/officeDocument/2006/customXml" ds:itemID="{11A7CDBF-086A-4F0A-A9AA-0D88B78DA1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a808239-00a6-4215-a9d6-fc520209ca30"/>
    <ds:schemaRef ds:uri="b5b74ce5-51f5-40a1-8d3c-0236fd03e9e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NDRP PPT</Template>
  <TotalTime>17689</TotalTime>
  <Words>7589</Words>
  <Application>Microsoft Office PowerPoint</Application>
  <PresentationFormat>Widescreen</PresentationFormat>
  <Paragraphs>867</Paragraphs>
  <Slides>108</Slides>
  <Notes>74</Notes>
  <HiddenSlides>0</HiddenSlides>
  <MMClips>5</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108</vt:i4>
      </vt:variant>
    </vt:vector>
  </HeadingPairs>
  <TitlesOfParts>
    <vt:vector size="121" baseType="lpstr">
      <vt:lpstr>Aptos</vt:lpstr>
      <vt:lpstr>Aptos Display</vt:lpstr>
      <vt:lpstr>Arial</vt:lpstr>
      <vt:lpstr>Atkinson Hyperlegible</vt:lpstr>
      <vt:lpstr>Calibri</vt:lpstr>
      <vt:lpstr>Calibri Light</vt:lpstr>
      <vt:lpstr>Open Sans</vt:lpstr>
      <vt:lpstr>Segoe UI</vt:lpstr>
      <vt:lpstr>Symbol</vt:lpstr>
      <vt:lpstr>Wingdings</vt:lpstr>
      <vt:lpstr>Office Theme</vt:lpstr>
      <vt:lpstr>1_Office Theme</vt:lpstr>
      <vt:lpstr>2_Office Theme</vt:lpstr>
      <vt:lpstr>Evidence to action:  Impact of investing in research co-design  24 August 2026</vt:lpstr>
      <vt:lpstr>Acknowledgement of Country  The NDRP acknowledges the traditional custodians of Country throughout Australia. The peoples on whose land we live and work, have lived on and cared for Country for thousands of generations, and this land has never been ceded. We pay our respects to them and their cultures, and to Elders past and present.</vt:lpstr>
      <vt:lpstr>The impact of investing in research co-design</vt:lpstr>
      <vt:lpstr>A different approach to disability research</vt:lpstr>
      <vt:lpstr>Codesign changed the research</vt:lpstr>
      <vt:lpstr>Codesign strengthened capability</vt:lpstr>
      <vt:lpstr>Codesign needs the right conditions</vt:lpstr>
      <vt:lpstr>Structural Challenges</vt:lpstr>
      <vt:lpstr>Lessons from the Seed Funding Round</vt:lpstr>
      <vt:lpstr>Get in touch</vt:lpstr>
      <vt:lpstr>From co-design to action</vt:lpstr>
      <vt:lpstr>Using research to influence systems change</vt:lpstr>
      <vt:lpstr>What decision makers often look for in research</vt:lpstr>
      <vt:lpstr>What to listen for</vt:lpstr>
      <vt:lpstr>Today’s program</vt:lpstr>
      <vt:lpstr>Team Showcase 1</vt:lpstr>
      <vt:lpstr>Team Showcase 2</vt:lpstr>
      <vt:lpstr>PowerPoint Presentation</vt:lpstr>
      <vt:lpstr>Team Showcase 1 Zoom Room 1</vt:lpstr>
      <vt:lpstr>Safe-MEALS: Safe Food, Enjoyable Meals, Advocacy and Lived Experiences. </vt:lpstr>
      <vt:lpstr>The challenge and the opportunity</vt:lpstr>
      <vt:lpstr>What we did</vt:lpstr>
      <vt:lpstr>What are we learning</vt:lpstr>
      <vt:lpstr>What helped</vt:lpstr>
      <vt:lpstr>Final lessons</vt:lpstr>
      <vt:lpstr>Cultivating Safety in Agriculture</vt:lpstr>
      <vt:lpstr>The challenge or the opportunity</vt:lpstr>
      <vt:lpstr>What we did</vt:lpstr>
      <vt:lpstr>PowerPoint Presentation</vt:lpstr>
      <vt:lpstr>What are we learning</vt:lpstr>
      <vt:lpstr>What helped</vt:lpstr>
      <vt:lpstr>Final lessons</vt:lpstr>
      <vt:lpstr>Safe homes Co-designing evidence for inclusive, individualised support for people with  intellectual disability</vt:lpstr>
      <vt:lpstr>The challenge or the opportunity</vt:lpstr>
      <vt:lpstr>Who was involved</vt:lpstr>
      <vt:lpstr>What we did</vt:lpstr>
      <vt:lpstr>What was achieved or is emerging</vt:lpstr>
      <vt:lpstr>What are we learning</vt:lpstr>
      <vt:lpstr>Final recommendations</vt:lpstr>
      <vt:lpstr>How to engage with our Research Team</vt:lpstr>
      <vt:lpstr>Team Showcase 1 Zoom Room 2</vt:lpstr>
      <vt:lpstr>Developing strengths-based and pleasure-centred understandings of sexual safety for neurodivergent women, trans and gender-diverse people in Victoria: a co-design project</vt:lpstr>
      <vt:lpstr>The challenge</vt:lpstr>
      <vt:lpstr>What we did: 7 co-design meetings </vt:lpstr>
      <vt:lpstr>What are we learning</vt:lpstr>
      <vt:lpstr>What helped</vt:lpstr>
      <vt:lpstr>Final lessons</vt:lpstr>
      <vt:lpstr>Exploring the mobility safety concerns of Australians with deafblindness</vt:lpstr>
      <vt:lpstr>Acknowledgement of Country  </vt:lpstr>
      <vt:lpstr>Collaboration between:</vt:lpstr>
      <vt:lpstr>The challenge or the opportunity</vt:lpstr>
      <vt:lpstr>What we did</vt:lpstr>
      <vt:lpstr>What are we learning</vt:lpstr>
      <vt:lpstr>What helped</vt:lpstr>
      <vt:lpstr>Final lessons</vt:lpstr>
      <vt:lpstr>How to engage with our Research Team</vt:lpstr>
      <vt:lpstr>Reproductive justice and neurodivergence</vt:lpstr>
      <vt:lpstr>PowerPoint Presentation</vt:lpstr>
      <vt:lpstr>Why reproductive justice and neurodivergence? </vt:lpstr>
      <vt:lpstr>Our approach</vt:lpstr>
      <vt:lpstr>What we co-designed</vt:lpstr>
      <vt:lpstr>PowerPoint Presentation</vt:lpstr>
      <vt:lpstr>Lessons and recommendations</vt:lpstr>
      <vt:lpstr>How to engage with our Research Team</vt:lpstr>
      <vt:lpstr>Team Showcase 2</vt:lpstr>
      <vt:lpstr>Zoom Room 1</vt:lpstr>
      <vt:lpstr>Psychological Safety of Children with Disability Labelled with ‘Behaviours of Concern’</vt:lpstr>
      <vt:lpstr>The challenge or the opportunity</vt:lpstr>
      <vt:lpstr>What we did</vt:lpstr>
      <vt:lpstr>What are we learning</vt:lpstr>
      <vt:lpstr>What helped</vt:lpstr>
      <vt:lpstr>Final lessons</vt:lpstr>
      <vt:lpstr>How to engage with our Research Team</vt:lpstr>
      <vt:lpstr>Safety Beyond Barriers (SBB) Project: Diverse experiences of family violence among children and young people with disability  Lead organisation: Children and Young People with Disability Australia (CYDA) Partner: Australian Institute of Family Studies (AIFS) </vt:lpstr>
      <vt:lpstr>The challenge and opportunity:  genuine co-design </vt:lpstr>
      <vt:lpstr>What we did</vt:lpstr>
      <vt:lpstr>What are we learning</vt:lpstr>
      <vt:lpstr>What helped</vt:lpstr>
      <vt:lpstr>Final lessons</vt:lpstr>
      <vt:lpstr>Important messages for policy, practice and community</vt:lpstr>
      <vt:lpstr>How to engage with our Research Team</vt:lpstr>
      <vt:lpstr>Sometimes I'm too safe. Exploring the dignity of risk with adults with intellectual disability</vt:lpstr>
      <vt:lpstr>Acknowledgement</vt:lpstr>
      <vt:lpstr>The challenge or the opportunity</vt:lpstr>
      <vt:lpstr>What we did</vt:lpstr>
      <vt:lpstr>What we are learning – five key ideas</vt:lpstr>
      <vt:lpstr>What helped</vt:lpstr>
      <vt:lpstr>Final lessons</vt:lpstr>
      <vt:lpstr>How to engage with our Research Team</vt:lpstr>
      <vt:lpstr>Break time</vt:lpstr>
      <vt:lpstr>Zoom Room 2</vt:lpstr>
      <vt:lpstr>PowerPoint Presentation</vt:lpstr>
      <vt:lpstr>Co-designing research to build regional capacity for culturally safe access to supports and services for people with disability from refugee communities</vt:lpstr>
      <vt:lpstr>The opportunity and the challenge</vt:lpstr>
      <vt:lpstr>What we did</vt:lpstr>
      <vt:lpstr>What are we learning</vt:lpstr>
      <vt:lpstr>What helped</vt:lpstr>
      <vt:lpstr>Final lessons</vt:lpstr>
      <vt:lpstr>How to engage with our Research Team</vt:lpstr>
      <vt:lpstr>Barriers within Bars </vt:lpstr>
      <vt:lpstr>The challenge</vt:lpstr>
      <vt:lpstr>What we did</vt:lpstr>
      <vt:lpstr>Final lessons</vt:lpstr>
      <vt:lpstr>How to engage with our Research Team</vt:lpstr>
      <vt:lpstr>Evidence to action Cross cutting reflections  Facilitator: Mayer Sayers</vt:lpstr>
      <vt:lpstr>Evidence to action What worked well and lessons learned  Panel: Josie Clarke, Tess Bright and Bella White Facilitator: Mayer Sayers</vt:lpstr>
      <vt:lpstr>Final takeaway</vt:lpstr>
      <vt:lpstr>How to engage with the NDRP</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Sue Tape</dc:creator>
  <cp:keywords/>
  <dc:description/>
  <cp:lastModifiedBy>Sue Tape</cp:lastModifiedBy>
  <cp:revision>10</cp:revision>
  <dcterms:created xsi:type="dcterms:W3CDTF">2024-12-01T07:10:32Z</dcterms:created>
  <dcterms:modified xsi:type="dcterms:W3CDTF">2026-08-25T00:03:26Z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0x0101006C0D96173B4847469E32F425E3CE4126</vt:lpwstr>
  </property>
  <property fmtid="{D5CDD505-2E9C-101B-9397-08002B2CF9AE}" pid="3" name="MediaServiceImageTags">
    <vt:lpwstr/>
  </property>
</Properties>
</file>