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heme/themeOverride1.xml" ContentType="application/vnd.openxmlformats-officedocument.themeOverr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heme/themeOverride2.xml" ContentType="application/vnd.openxmlformats-officedocument.themeOverride+xml"/>
  <Override PartName="/ppt/notesSlides/notesSlide8.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75" r:id="rId5"/>
    <p:sldMasterId id="2147483690" r:id="rId6"/>
  </p:sldMasterIdLst>
  <p:notesMasterIdLst>
    <p:notesMasterId r:id="rId57"/>
  </p:notesMasterIdLst>
  <p:sldIdLst>
    <p:sldId id="259" r:id="rId7"/>
    <p:sldId id="260" r:id="rId8"/>
    <p:sldId id="277" r:id="rId9"/>
    <p:sldId id="351" r:id="rId10"/>
    <p:sldId id="261" r:id="rId11"/>
    <p:sldId id="258" r:id="rId12"/>
    <p:sldId id="263" r:id="rId13"/>
    <p:sldId id="264" r:id="rId14"/>
    <p:sldId id="269" r:id="rId15"/>
    <p:sldId id="2147470998" r:id="rId16"/>
    <p:sldId id="2147470999" r:id="rId17"/>
    <p:sldId id="2147471004" r:id="rId18"/>
    <p:sldId id="2147471000" r:id="rId19"/>
    <p:sldId id="274" r:id="rId20"/>
    <p:sldId id="2147471005" r:id="rId21"/>
    <p:sldId id="2147471001" r:id="rId22"/>
    <p:sldId id="348" r:id="rId23"/>
    <p:sldId id="2147471002" r:id="rId24"/>
    <p:sldId id="271" r:id="rId25"/>
    <p:sldId id="270" r:id="rId26"/>
    <p:sldId id="273" r:id="rId27"/>
    <p:sldId id="2147470996" r:id="rId28"/>
    <p:sldId id="2147470981" r:id="rId29"/>
    <p:sldId id="2147470997" r:id="rId30"/>
    <p:sldId id="2147470990" r:id="rId31"/>
    <p:sldId id="2147470984" r:id="rId32"/>
    <p:sldId id="2147470985" r:id="rId33"/>
    <p:sldId id="2147470995" r:id="rId34"/>
    <p:sldId id="299" r:id="rId35"/>
    <p:sldId id="2147470982" r:id="rId36"/>
    <p:sldId id="2147470994" r:id="rId37"/>
    <p:sldId id="2147470992" r:id="rId38"/>
    <p:sldId id="2147470983" r:id="rId39"/>
    <p:sldId id="2147470991" r:id="rId40"/>
    <p:sldId id="324" r:id="rId41"/>
    <p:sldId id="2147471003" r:id="rId42"/>
    <p:sldId id="256" r:id="rId43"/>
    <p:sldId id="367" r:id="rId44"/>
    <p:sldId id="2919" r:id="rId45"/>
    <p:sldId id="2920" r:id="rId46"/>
    <p:sldId id="2916" r:id="rId47"/>
    <p:sldId id="2914" r:id="rId48"/>
    <p:sldId id="2759" r:id="rId49"/>
    <p:sldId id="2918" r:id="rId50"/>
    <p:sldId id="370" r:id="rId51"/>
    <p:sldId id="2904" r:id="rId52"/>
    <p:sldId id="369" r:id="rId53"/>
    <p:sldId id="2912" r:id="rId54"/>
    <p:sldId id="2147471006" r:id="rId55"/>
    <p:sldId id="323"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80F8322-ED5D-9C07-0D10-B0A81F0F4761}" name="Liz Hudson" initials="LH" userId="S::lizhudson@cyda.org.au::40d7b9a3-e9cf-40fe-a376-677c29e2f8cb"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CC"/>
    <a:srgbClr val="614393"/>
    <a:srgbClr val="CCCCCC"/>
    <a:srgbClr val="BF4593"/>
    <a:srgbClr val="4488AB"/>
    <a:srgbClr val="E57700"/>
    <a:srgbClr val="2C3949"/>
    <a:srgbClr val="00345E"/>
    <a:srgbClr val="9D7958"/>
    <a:srgbClr val="DAD4C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22E476-361C-40C3-9D8A-0DFAA78368FF}" v="10" dt="2026-05-20T09:56:54.1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6247" autoAdjust="0"/>
  </p:normalViewPr>
  <p:slideViewPr>
    <p:cSldViewPr snapToGrid="0">
      <p:cViewPr varScale="1">
        <p:scale>
          <a:sx n="103" d="100"/>
          <a:sy n="103" d="100"/>
        </p:scale>
        <p:origin x="48" y="48"/>
      </p:cViewPr>
      <p:guideLst/>
    </p:cSldViewPr>
  </p:slideViewPr>
  <p:notesTextViewPr>
    <p:cViewPr>
      <p:scale>
        <a:sx n="1" d="1"/>
        <a:sy n="1" d="1"/>
      </p:scale>
      <p:origin x="0" y="0"/>
    </p:cViewPr>
  </p:notesTextViewPr>
  <p:sorterViewPr>
    <p:cViewPr>
      <p:scale>
        <a:sx n="130" d="100"/>
        <a:sy n="130" d="100"/>
      </p:scale>
      <p:origin x="0" y="-1884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tableStyles" Target="tableStyles.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microsoft.com/office/2018/10/relationships/authors" Target="author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viewProps" Target="viewProp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notesMaster" Target="notesMasters/notesMaster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e Tape" userId="ffdc5aa1-9e8e-430f-9341-fa6908cf4f4e" providerId="ADAL" clId="{A2D1445E-A2AB-4452-A649-13BF9A44278A}"/>
    <pc:docChg chg="custSel addSld delSld modSld">
      <pc:chgData name="Sue Tape" userId="ffdc5aa1-9e8e-430f-9341-fa6908cf4f4e" providerId="ADAL" clId="{A2D1445E-A2AB-4452-A649-13BF9A44278A}" dt="2026-05-21T00:28:30.415" v="24" actId="6549"/>
      <pc:docMkLst>
        <pc:docMk/>
      </pc:docMkLst>
      <pc:sldChg chg="modSp add del mod modClrScheme chgLayout">
        <pc:chgData name="Sue Tape" userId="ffdc5aa1-9e8e-430f-9341-fa6908cf4f4e" providerId="ADAL" clId="{A2D1445E-A2AB-4452-A649-13BF9A44278A}" dt="2026-05-20T09:56:54.171" v="14"/>
        <pc:sldMkLst>
          <pc:docMk/>
          <pc:sldMk cId="2482161303" sldId="256"/>
        </pc:sldMkLst>
        <pc:spChg chg="mod ord">
          <ac:chgData name="Sue Tape" userId="ffdc5aa1-9e8e-430f-9341-fa6908cf4f4e" providerId="ADAL" clId="{A2D1445E-A2AB-4452-A649-13BF9A44278A}" dt="2026-05-20T09:56:18.418" v="12" actId="700"/>
          <ac:spMkLst>
            <pc:docMk/>
            <pc:sldMk cId="2482161303" sldId="256"/>
            <ac:spMk id="2" creationId="{E81899AC-826E-FA58-9EBF-4542A28A38DC}"/>
          </ac:spMkLst>
        </pc:spChg>
        <pc:spChg chg="mod ord">
          <ac:chgData name="Sue Tape" userId="ffdc5aa1-9e8e-430f-9341-fa6908cf4f4e" providerId="ADAL" clId="{A2D1445E-A2AB-4452-A649-13BF9A44278A}" dt="2026-05-20T09:56:18.418" v="12" actId="700"/>
          <ac:spMkLst>
            <pc:docMk/>
            <pc:sldMk cId="2482161303" sldId="256"/>
            <ac:spMk id="3" creationId="{D74707BD-72BC-A7A0-688D-B488E7276585}"/>
          </ac:spMkLst>
        </pc:spChg>
      </pc:sldChg>
      <pc:sldChg chg="del">
        <pc:chgData name="Sue Tape" userId="ffdc5aa1-9e8e-430f-9341-fa6908cf4f4e" providerId="ADAL" clId="{A2D1445E-A2AB-4452-A649-13BF9A44278A}" dt="2026-05-21T00:18:59.891" v="15" actId="47"/>
        <pc:sldMkLst>
          <pc:docMk/>
          <pc:sldMk cId="3769624765" sldId="334"/>
        </pc:sldMkLst>
      </pc:sldChg>
      <pc:sldChg chg="addSp modSp add del mod modClrScheme chgLayout modNotesTx">
        <pc:chgData name="Sue Tape" userId="ffdc5aa1-9e8e-430f-9341-fa6908cf4f4e" providerId="ADAL" clId="{A2D1445E-A2AB-4452-A649-13BF9A44278A}" dt="2026-05-21T00:27:51.826" v="16" actId="6549"/>
        <pc:sldMkLst>
          <pc:docMk/>
          <pc:sldMk cId="576357038" sldId="367"/>
        </pc:sldMkLst>
        <pc:spChg chg="add mod ord">
          <ac:chgData name="Sue Tape" userId="ffdc5aa1-9e8e-430f-9341-fa6908cf4f4e" providerId="ADAL" clId="{A2D1445E-A2AB-4452-A649-13BF9A44278A}" dt="2026-05-20T09:56:18.418" v="12" actId="700"/>
          <ac:spMkLst>
            <pc:docMk/>
            <pc:sldMk cId="576357038" sldId="367"/>
            <ac:spMk id="2" creationId="{DCD04BC5-01DC-297A-1918-46CE1DCDA01F}"/>
          </ac:spMkLst>
        </pc:spChg>
        <pc:spChg chg="mod ord">
          <ac:chgData name="Sue Tape" userId="ffdc5aa1-9e8e-430f-9341-fa6908cf4f4e" providerId="ADAL" clId="{A2D1445E-A2AB-4452-A649-13BF9A44278A}" dt="2026-05-20T09:56:18.418" v="12" actId="700"/>
          <ac:spMkLst>
            <pc:docMk/>
            <pc:sldMk cId="576357038" sldId="367"/>
            <ac:spMk id="4" creationId="{0585CCEF-BFFD-36C5-FBE5-0198156027E7}"/>
          </ac:spMkLst>
        </pc:spChg>
      </pc:sldChg>
      <pc:sldChg chg="modSp add del mod modClrScheme chgLayout">
        <pc:chgData name="Sue Tape" userId="ffdc5aa1-9e8e-430f-9341-fa6908cf4f4e" providerId="ADAL" clId="{A2D1445E-A2AB-4452-A649-13BF9A44278A}" dt="2026-05-20T09:56:54.171" v="14"/>
        <pc:sldMkLst>
          <pc:docMk/>
          <pc:sldMk cId="3299911073" sldId="369"/>
        </pc:sldMkLst>
        <pc:spChg chg="mod ord">
          <ac:chgData name="Sue Tape" userId="ffdc5aa1-9e8e-430f-9341-fa6908cf4f4e" providerId="ADAL" clId="{A2D1445E-A2AB-4452-A649-13BF9A44278A}" dt="2026-05-20T09:56:18.418" v="12" actId="700"/>
          <ac:spMkLst>
            <pc:docMk/>
            <pc:sldMk cId="3299911073" sldId="369"/>
            <ac:spMk id="3" creationId="{11A19873-7B43-C379-7705-2DC865749BC0}"/>
          </ac:spMkLst>
        </pc:spChg>
        <pc:spChg chg="mod ord">
          <ac:chgData name="Sue Tape" userId="ffdc5aa1-9e8e-430f-9341-fa6908cf4f4e" providerId="ADAL" clId="{A2D1445E-A2AB-4452-A649-13BF9A44278A}" dt="2026-05-20T09:56:18.418" v="12" actId="700"/>
          <ac:spMkLst>
            <pc:docMk/>
            <pc:sldMk cId="3299911073" sldId="369"/>
            <ac:spMk id="4" creationId="{E8A6F0BA-4076-9BD8-150D-9AD2745D680A}"/>
          </ac:spMkLst>
        </pc:spChg>
        <pc:spChg chg="mod ord">
          <ac:chgData name="Sue Tape" userId="ffdc5aa1-9e8e-430f-9341-fa6908cf4f4e" providerId="ADAL" clId="{A2D1445E-A2AB-4452-A649-13BF9A44278A}" dt="2026-05-20T09:56:18.418" v="12" actId="700"/>
          <ac:spMkLst>
            <pc:docMk/>
            <pc:sldMk cId="3299911073" sldId="369"/>
            <ac:spMk id="5" creationId="{3923D546-912D-BFFB-552C-AD2CD1C041D6}"/>
          </ac:spMkLst>
        </pc:spChg>
        <pc:spChg chg="mod ord">
          <ac:chgData name="Sue Tape" userId="ffdc5aa1-9e8e-430f-9341-fa6908cf4f4e" providerId="ADAL" clId="{A2D1445E-A2AB-4452-A649-13BF9A44278A}" dt="2026-05-20T09:56:18.418" v="12" actId="700"/>
          <ac:spMkLst>
            <pc:docMk/>
            <pc:sldMk cId="3299911073" sldId="369"/>
            <ac:spMk id="6" creationId="{0B817FB3-B23F-8A6A-A389-D1A84EDAFE48}"/>
          </ac:spMkLst>
        </pc:spChg>
        <pc:picChg chg="mod ord">
          <ac:chgData name="Sue Tape" userId="ffdc5aa1-9e8e-430f-9341-fa6908cf4f4e" providerId="ADAL" clId="{A2D1445E-A2AB-4452-A649-13BF9A44278A}" dt="2026-05-20T09:56:18.418" v="12" actId="700"/>
          <ac:picMkLst>
            <pc:docMk/>
            <pc:sldMk cId="3299911073" sldId="369"/>
            <ac:picMk id="8" creationId="{1DE9A5E9-0B46-DED8-6A5C-712BFD44CD41}"/>
          </ac:picMkLst>
        </pc:picChg>
      </pc:sldChg>
      <pc:sldChg chg="modSp add del mod modClrScheme chgLayout modNotesTx">
        <pc:chgData name="Sue Tape" userId="ffdc5aa1-9e8e-430f-9341-fa6908cf4f4e" providerId="ADAL" clId="{A2D1445E-A2AB-4452-A649-13BF9A44278A}" dt="2026-05-21T00:28:17.268" v="22" actId="6549"/>
        <pc:sldMkLst>
          <pc:docMk/>
          <pc:sldMk cId="181119600" sldId="370"/>
        </pc:sldMkLst>
        <pc:spChg chg="mod ord">
          <ac:chgData name="Sue Tape" userId="ffdc5aa1-9e8e-430f-9341-fa6908cf4f4e" providerId="ADAL" clId="{A2D1445E-A2AB-4452-A649-13BF9A44278A}" dt="2026-05-20T09:56:18.418" v="12" actId="700"/>
          <ac:spMkLst>
            <pc:docMk/>
            <pc:sldMk cId="181119600" sldId="370"/>
            <ac:spMk id="5" creationId="{D6658813-5A25-8228-2732-DDAB13B94DE8}"/>
          </ac:spMkLst>
        </pc:spChg>
        <pc:spChg chg="mod ord">
          <ac:chgData name="Sue Tape" userId="ffdc5aa1-9e8e-430f-9341-fa6908cf4f4e" providerId="ADAL" clId="{A2D1445E-A2AB-4452-A649-13BF9A44278A}" dt="2026-05-20T09:56:18.418" v="12" actId="700"/>
          <ac:spMkLst>
            <pc:docMk/>
            <pc:sldMk cId="181119600" sldId="370"/>
            <ac:spMk id="6" creationId="{024F458A-6BA0-96B4-C240-1EAA97A67BDA}"/>
          </ac:spMkLst>
        </pc:spChg>
        <pc:picChg chg="mod ord">
          <ac:chgData name="Sue Tape" userId="ffdc5aa1-9e8e-430f-9341-fa6908cf4f4e" providerId="ADAL" clId="{A2D1445E-A2AB-4452-A649-13BF9A44278A}" dt="2026-05-20T09:56:18.418" v="12" actId="700"/>
          <ac:picMkLst>
            <pc:docMk/>
            <pc:sldMk cId="181119600" sldId="370"/>
            <ac:picMk id="10" creationId="{D15C13BC-32C8-A350-FE41-47846A52609C}"/>
          </ac:picMkLst>
        </pc:picChg>
      </pc:sldChg>
      <pc:sldChg chg="addSp modSp add del mod chgLayout modNotesTx">
        <pc:chgData name="Sue Tape" userId="ffdc5aa1-9e8e-430f-9341-fa6908cf4f4e" providerId="ADAL" clId="{A2D1445E-A2AB-4452-A649-13BF9A44278A}" dt="2026-05-21T00:28:10.533" v="20" actId="6549"/>
        <pc:sldMkLst>
          <pc:docMk/>
          <pc:sldMk cId="1587275887" sldId="2759"/>
        </pc:sldMkLst>
        <pc:spChg chg="add mod ord">
          <ac:chgData name="Sue Tape" userId="ffdc5aa1-9e8e-430f-9341-fa6908cf4f4e" providerId="ADAL" clId="{A2D1445E-A2AB-4452-A649-13BF9A44278A}" dt="2026-05-20T09:56:18.418" v="12" actId="700"/>
          <ac:spMkLst>
            <pc:docMk/>
            <pc:sldMk cId="1587275887" sldId="2759"/>
            <ac:spMk id="3" creationId="{76DCC922-CA1F-5E03-55CD-0574FBFD51BF}"/>
          </ac:spMkLst>
        </pc:spChg>
        <pc:spChg chg="mod ord">
          <ac:chgData name="Sue Tape" userId="ffdc5aa1-9e8e-430f-9341-fa6908cf4f4e" providerId="ADAL" clId="{A2D1445E-A2AB-4452-A649-13BF9A44278A}" dt="2026-05-20T09:56:18.418" v="12" actId="700"/>
          <ac:spMkLst>
            <pc:docMk/>
            <pc:sldMk cId="1587275887" sldId="2759"/>
            <ac:spMk id="9" creationId="{334511A3-30BC-325E-681C-EE1987A205BA}"/>
          </ac:spMkLst>
        </pc:spChg>
        <pc:spChg chg="mod ord">
          <ac:chgData name="Sue Tape" userId="ffdc5aa1-9e8e-430f-9341-fa6908cf4f4e" providerId="ADAL" clId="{A2D1445E-A2AB-4452-A649-13BF9A44278A}" dt="2026-05-20T09:56:18.418" v="12" actId="700"/>
          <ac:spMkLst>
            <pc:docMk/>
            <pc:sldMk cId="1587275887" sldId="2759"/>
            <ac:spMk id="11" creationId="{2109ED0F-B4D6-7403-0075-5F6FB9883B3B}"/>
          </ac:spMkLst>
        </pc:spChg>
      </pc:sldChg>
      <pc:sldChg chg="addSp modSp add del mod modClrScheme chgLayout">
        <pc:chgData name="Sue Tape" userId="ffdc5aa1-9e8e-430f-9341-fa6908cf4f4e" providerId="ADAL" clId="{A2D1445E-A2AB-4452-A649-13BF9A44278A}" dt="2026-05-20T09:56:54.171" v="14"/>
        <pc:sldMkLst>
          <pc:docMk/>
          <pc:sldMk cId="4202777435" sldId="2904"/>
        </pc:sldMkLst>
        <pc:spChg chg="add mod ord">
          <ac:chgData name="Sue Tape" userId="ffdc5aa1-9e8e-430f-9341-fa6908cf4f4e" providerId="ADAL" clId="{A2D1445E-A2AB-4452-A649-13BF9A44278A}" dt="2026-05-20T09:56:18.418" v="12" actId="700"/>
          <ac:spMkLst>
            <pc:docMk/>
            <pc:sldMk cId="4202777435" sldId="2904"/>
            <ac:spMk id="5" creationId="{36521E79-B1CB-9F79-AA6A-23D41A869AB5}"/>
          </ac:spMkLst>
        </pc:spChg>
        <pc:spChg chg="add mod ord">
          <ac:chgData name="Sue Tape" userId="ffdc5aa1-9e8e-430f-9341-fa6908cf4f4e" providerId="ADAL" clId="{A2D1445E-A2AB-4452-A649-13BF9A44278A}" dt="2026-05-20T09:56:18.418" v="12" actId="700"/>
          <ac:spMkLst>
            <pc:docMk/>
            <pc:sldMk cId="4202777435" sldId="2904"/>
            <ac:spMk id="12" creationId="{49342EF3-31D4-44CA-05A1-D072C05E558C}"/>
          </ac:spMkLst>
        </pc:spChg>
      </pc:sldChg>
      <pc:sldChg chg="modSp add del mod chgLayout modNotesTx">
        <pc:chgData name="Sue Tape" userId="ffdc5aa1-9e8e-430f-9341-fa6908cf4f4e" providerId="ADAL" clId="{A2D1445E-A2AB-4452-A649-13BF9A44278A}" dt="2026-05-21T00:28:26.756" v="23" actId="6549"/>
        <pc:sldMkLst>
          <pc:docMk/>
          <pc:sldMk cId="787953747" sldId="2912"/>
        </pc:sldMkLst>
        <pc:spChg chg="mod ord">
          <ac:chgData name="Sue Tape" userId="ffdc5aa1-9e8e-430f-9341-fa6908cf4f4e" providerId="ADAL" clId="{A2D1445E-A2AB-4452-A649-13BF9A44278A}" dt="2026-05-20T09:56:18.418" v="12" actId="700"/>
          <ac:spMkLst>
            <pc:docMk/>
            <pc:sldMk cId="787953747" sldId="2912"/>
            <ac:spMk id="2" creationId="{909948F1-5F2F-6AC7-FC3A-4C53488DDAF2}"/>
          </ac:spMkLst>
        </pc:spChg>
        <pc:spChg chg="mod ord">
          <ac:chgData name="Sue Tape" userId="ffdc5aa1-9e8e-430f-9341-fa6908cf4f4e" providerId="ADAL" clId="{A2D1445E-A2AB-4452-A649-13BF9A44278A}" dt="2026-05-20T09:56:18.418" v="12" actId="700"/>
          <ac:spMkLst>
            <pc:docMk/>
            <pc:sldMk cId="787953747" sldId="2912"/>
            <ac:spMk id="5" creationId="{83C33F82-2750-213A-04A0-D06AADE47575}"/>
          </ac:spMkLst>
        </pc:spChg>
      </pc:sldChg>
      <pc:sldChg chg="modSp add del mod modClrScheme chgLayout modNotesTx">
        <pc:chgData name="Sue Tape" userId="ffdc5aa1-9e8e-430f-9341-fa6908cf4f4e" providerId="ADAL" clId="{A2D1445E-A2AB-4452-A649-13BF9A44278A}" dt="2026-05-21T00:28:06.840" v="19" actId="6549"/>
        <pc:sldMkLst>
          <pc:docMk/>
          <pc:sldMk cId="501549101" sldId="2914"/>
        </pc:sldMkLst>
        <pc:spChg chg="mod ord">
          <ac:chgData name="Sue Tape" userId="ffdc5aa1-9e8e-430f-9341-fa6908cf4f4e" providerId="ADAL" clId="{A2D1445E-A2AB-4452-A649-13BF9A44278A}" dt="2026-05-20T09:56:18.418" v="12" actId="700"/>
          <ac:spMkLst>
            <pc:docMk/>
            <pc:sldMk cId="501549101" sldId="2914"/>
            <ac:spMk id="4" creationId="{24BCC043-BF69-A7E2-3423-9B8320AB952C}"/>
          </ac:spMkLst>
        </pc:spChg>
        <pc:spChg chg="mod ord">
          <ac:chgData name="Sue Tape" userId="ffdc5aa1-9e8e-430f-9341-fa6908cf4f4e" providerId="ADAL" clId="{A2D1445E-A2AB-4452-A649-13BF9A44278A}" dt="2026-05-20T09:56:18.418" v="12" actId="700"/>
          <ac:spMkLst>
            <pc:docMk/>
            <pc:sldMk cId="501549101" sldId="2914"/>
            <ac:spMk id="5" creationId="{A20C6D31-4FEB-95F8-D492-75D2BBD6A5B0}"/>
          </ac:spMkLst>
        </pc:spChg>
        <pc:spChg chg="mod ord">
          <ac:chgData name="Sue Tape" userId="ffdc5aa1-9e8e-430f-9341-fa6908cf4f4e" providerId="ADAL" clId="{A2D1445E-A2AB-4452-A649-13BF9A44278A}" dt="2026-05-20T09:56:18.418" v="12" actId="700"/>
          <ac:spMkLst>
            <pc:docMk/>
            <pc:sldMk cId="501549101" sldId="2914"/>
            <ac:spMk id="6" creationId="{4CF102E4-D35F-A14A-68DD-08F54F9C331A}"/>
          </ac:spMkLst>
        </pc:spChg>
        <pc:picChg chg="mod ord">
          <ac:chgData name="Sue Tape" userId="ffdc5aa1-9e8e-430f-9341-fa6908cf4f4e" providerId="ADAL" clId="{A2D1445E-A2AB-4452-A649-13BF9A44278A}" dt="2026-05-20T09:56:18.418" v="12" actId="700"/>
          <ac:picMkLst>
            <pc:docMk/>
            <pc:sldMk cId="501549101" sldId="2914"/>
            <ac:picMk id="8" creationId="{D114F7D4-AA22-052D-7C7F-776310DCB871}"/>
          </ac:picMkLst>
        </pc:picChg>
      </pc:sldChg>
      <pc:sldChg chg="modSp add del mod modClrScheme chgLayout modNotesTx">
        <pc:chgData name="Sue Tape" userId="ffdc5aa1-9e8e-430f-9341-fa6908cf4f4e" providerId="ADAL" clId="{A2D1445E-A2AB-4452-A649-13BF9A44278A}" dt="2026-05-21T00:28:02.293" v="18" actId="6549"/>
        <pc:sldMkLst>
          <pc:docMk/>
          <pc:sldMk cId="3089514271" sldId="2916"/>
        </pc:sldMkLst>
        <pc:spChg chg="mod ord">
          <ac:chgData name="Sue Tape" userId="ffdc5aa1-9e8e-430f-9341-fa6908cf4f4e" providerId="ADAL" clId="{A2D1445E-A2AB-4452-A649-13BF9A44278A}" dt="2026-05-20T09:56:18.418" v="12" actId="700"/>
          <ac:spMkLst>
            <pc:docMk/>
            <pc:sldMk cId="3089514271" sldId="2916"/>
            <ac:spMk id="18" creationId="{9AB7C9A0-8A53-09E7-8829-E416EE7F72B5}"/>
          </ac:spMkLst>
        </pc:spChg>
        <pc:picChg chg="mod ord">
          <ac:chgData name="Sue Tape" userId="ffdc5aa1-9e8e-430f-9341-fa6908cf4f4e" providerId="ADAL" clId="{A2D1445E-A2AB-4452-A649-13BF9A44278A}" dt="2026-05-20T09:56:18.418" v="12" actId="700"/>
          <ac:picMkLst>
            <pc:docMk/>
            <pc:sldMk cId="3089514271" sldId="2916"/>
            <ac:picMk id="22" creationId="{39A62BA6-0A9C-6FCD-A8CF-6B25203ABE62}"/>
          </ac:picMkLst>
        </pc:picChg>
      </pc:sldChg>
      <pc:sldChg chg="addSp modSp add del mod chgLayout">
        <pc:chgData name="Sue Tape" userId="ffdc5aa1-9e8e-430f-9341-fa6908cf4f4e" providerId="ADAL" clId="{A2D1445E-A2AB-4452-A649-13BF9A44278A}" dt="2026-05-20T09:56:46.474" v="13" actId="47"/>
        <pc:sldMkLst>
          <pc:docMk/>
          <pc:sldMk cId="3110682764" sldId="2918"/>
        </pc:sldMkLst>
        <pc:spChg chg="mod ord">
          <ac:chgData name="Sue Tape" userId="ffdc5aa1-9e8e-430f-9341-fa6908cf4f4e" providerId="ADAL" clId="{A2D1445E-A2AB-4452-A649-13BF9A44278A}" dt="2026-05-20T09:56:18.418" v="12" actId="700"/>
          <ac:spMkLst>
            <pc:docMk/>
            <pc:sldMk cId="3110682764" sldId="2918"/>
            <ac:spMk id="9" creationId="{334511A3-30BC-325E-681C-EE1987A205BA}"/>
          </ac:spMkLst>
        </pc:spChg>
        <pc:spChg chg="add mod ord">
          <ac:chgData name="Sue Tape" userId="ffdc5aa1-9e8e-430f-9341-fa6908cf4f4e" providerId="ADAL" clId="{A2D1445E-A2AB-4452-A649-13BF9A44278A}" dt="2026-05-20T09:56:18.418" v="12" actId="700"/>
          <ac:spMkLst>
            <pc:docMk/>
            <pc:sldMk cId="3110682764" sldId="2918"/>
            <ac:spMk id="10" creationId="{6EC87104-3EDF-B163-1F0C-51F41A263907}"/>
          </ac:spMkLst>
        </pc:spChg>
        <pc:spChg chg="mod ord">
          <ac:chgData name="Sue Tape" userId="ffdc5aa1-9e8e-430f-9341-fa6908cf4f4e" providerId="ADAL" clId="{A2D1445E-A2AB-4452-A649-13BF9A44278A}" dt="2026-05-20T09:56:18.418" v="12" actId="700"/>
          <ac:spMkLst>
            <pc:docMk/>
            <pc:sldMk cId="3110682764" sldId="2918"/>
            <ac:spMk id="11" creationId="{2109ED0F-B4D6-7403-0075-5F6FB9883B3B}"/>
          </ac:spMkLst>
        </pc:spChg>
      </pc:sldChg>
      <pc:sldChg chg="add modNotesTx">
        <pc:chgData name="Sue Tape" userId="ffdc5aa1-9e8e-430f-9341-fa6908cf4f4e" providerId="ADAL" clId="{A2D1445E-A2AB-4452-A649-13BF9A44278A}" dt="2026-05-21T00:28:13.339" v="21" actId="6549"/>
        <pc:sldMkLst>
          <pc:docMk/>
          <pc:sldMk cId="3979075271" sldId="2918"/>
        </pc:sldMkLst>
      </pc:sldChg>
      <pc:sldChg chg="modSp add del mod chgLayout">
        <pc:chgData name="Sue Tape" userId="ffdc5aa1-9e8e-430f-9341-fa6908cf4f4e" providerId="ADAL" clId="{A2D1445E-A2AB-4452-A649-13BF9A44278A}" dt="2026-05-20T09:56:54.171" v="14"/>
        <pc:sldMkLst>
          <pc:docMk/>
          <pc:sldMk cId="2277159492" sldId="2919"/>
        </pc:sldMkLst>
        <pc:spChg chg="mod ord">
          <ac:chgData name="Sue Tape" userId="ffdc5aa1-9e8e-430f-9341-fa6908cf4f4e" providerId="ADAL" clId="{A2D1445E-A2AB-4452-A649-13BF9A44278A}" dt="2026-05-20T09:56:18.418" v="12" actId="700"/>
          <ac:spMkLst>
            <pc:docMk/>
            <pc:sldMk cId="2277159492" sldId="2919"/>
            <ac:spMk id="2" creationId="{FA749769-56E7-8FF8-3457-82667ADDD779}"/>
          </ac:spMkLst>
        </pc:spChg>
        <pc:spChg chg="mod ord">
          <ac:chgData name="Sue Tape" userId="ffdc5aa1-9e8e-430f-9341-fa6908cf4f4e" providerId="ADAL" clId="{A2D1445E-A2AB-4452-A649-13BF9A44278A}" dt="2026-05-20T09:56:18.418" v="12" actId="700"/>
          <ac:spMkLst>
            <pc:docMk/>
            <pc:sldMk cId="2277159492" sldId="2919"/>
            <ac:spMk id="3" creationId="{3D3B32E3-AAB4-AED2-680B-FA1CD443436C}"/>
          </ac:spMkLst>
        </pc:spChg>
        <pc:spChg chg="mod ord">
          <ac:chgData name="Sue Tape" userId="ffdc5aa1-9e8e-430f-9341-fa6908cf4f4e" providerId="ADAL" clId="{A2D1445E-A2AB-4452-A649-13BF9A44278A}" dt="2026-05-20T09:56:18.418" v="12" actId="700"/>
          <ac:spMkLst>
            <pc:docMk/>
            <pc:sldMk cId="2277159492" sldId="2919"/>
            <ac:spMk id="4" creationId="{E8954026-5CAB-1028-073A-195B3045E182}"/>
          </ac:spMkLst>
        </pc:spChg>
        <pc:spChg chg="mod ord">
          <ac:chgData name="Sue Tape" userId="ffdc5aa1-9e8e-430f-9341-fa6908cf4f4e" providerId="ADAL" clId="{A2D1445E-A2AB-4452-A649-13BF9A44278A}" dt="2026-05-20T09:56:18.418" v="12" actId="700"/>
          <ac:spMkLst>
            <pc:docMk/>
            <pc:sldMk cId="2277159492" sldId="2919"/>
            <ac:spMk id="5" creationId="{F1E93334-9A3C-4A1E-513D-60D528A8BEA3}"/>
          </ac:spMkLst>
        </pc:spChg>
      </pc:sldChg>
      <pc:sldChg chg="addSp modSp add del mod modClrScheme chgLayout modNotesTx">
        <pc:chgData name="Sue Tape" userId="ffdc5aa1-9e8e-430f-9341-fa6908cf4f4e" providerId="ADAL" clId="{A2D1445E-A2AB-4452-A649-13BF9A44278A}" dt="2026-05-21T00:27:58.133" v="17" actId="6549"/>
        <pc:sldMkLst>
          <pc:docMk/>
          <pc:sldMk cId="3760558395" sldId="2920"/>
        </pc:sldMkLst>
        <pc:spChg chg="add mod ord">
          <ac:chgData name="Sue Tape" userId="ffdc5aa1-9e8e-430f-9341-fa6908cf4f4e" providerId="ADAL" clId="{A2D1445E-A2AB-4452-A649-13BF9A44278A}" dt="2026-05-20T09:56:18.418" v="12" actId="700"/>
          <ac:spMkLst>
            <pc:docMk/>
            <pc:sldMk cId="3760558395" sldId="2920"/>
            <ac:spMk id="7" creationId="{69DFB79D-6113-D2B8-C28C-601D5FC4575F}"/>
          </ac:spMkLst>
        </pc:spChg>
        <pc:spChg chg="add mod ord">
          <ac:chgData name="Sue Tape" userId="ffdc5aa1-9e8e-430f-9341-fa6908cf4f4e" providerId="ADAL" clId="{A2D1445E-A2AB-4452-A649-13BF9A44278A}" dt="2026-05-20T09:56:18.418" v="12" actId="700"/>
          <ac:spMkLst>
            <pc:docMk/>
            <pc:sldMk cId="3760558395" sldId="2920"/>
            <ac:spMk id="8" creationId="{3F7795BD-5D40-629E-8AA3-0A098D5B6593}"/>
          </ac:spMkLst>
        </pc:spChg>
      </pc:sldChg>
      <pc:sldChg chg="addSp delSp modSp new mod modClrScheme modAnim chgLayout">
        <pc:chgData name="Sue Tape" userId="ffdc5aa1-9e8e-430f-9341-fa6908cf4f4e" providerId="ADAL" clId="{A2D1445E-A2AB-4452-A649-13BF9A44278A}" dt="2026-05-20T09:38:32.106" v="6"/>
        <pc:sldMkLst>
          <pc:docMk/>
          <pc:sldMk cId="3781264082" sldId="2147471004"/>
        </pc:sldMkLst>
        <pc:spChg chg="add del mod">
          <ac:chgData name="Sue Tape" userId="ffdc5aa1-9e8e-430f-9341-fa6908cf4f4e" providerId="ADAL" clId="{A2D1445E-A2AB-4452-A649-13BF9A44278A}" dt="2026-05-20T09:38:04.596" v="4" actId="478"/>
          <ac:spMkLst>
            <pc:docMk/>
            <pc:sldMk cId="3781264082" sldId="2147471004"/>
            <ac:spMk id="2" creationId="{7C3A8221-FAB7-BEA4-5874-B48151B21CC1}"/>
          </ac:spMkLst>
        </pc:spChg>
        <pc:spChg chg="del">
          <ac:chgData name="Sue Tape" userId="ffdc5aa1-9e8e-430f-9341-fa6908cf4f4e" providerId="ADAL" clId="{A2D1445E-A2AB-4452-A649-13BF9A44278A}" dt="2026-05-20T09:28:56.550" v="1" actId="478"/>
          <ac:spMkLst>
            <pc:docMk/>
            <pc:sldMk cId="3781264082" sldId="2147471004"/>
            <ac:spMk id="2" creationId="{86A226CF-4863-C5E4-D3FA-D54B5DD6CF0D}"/>
          </ac:spMkLst>
        </pc:spChg>
        <pc:spChg chg="add del mod">
          <ac:chgData name="Sue Tape" userId="ffdc5aa1-9e8e-430f-9341-fa6908cf4f4e" providerId="ADAL" clId="{A2D1445E-A2AB-4452-A649-13BF9A44278A}" dt="2026-05-20T09:38:05.841" v="5" actId="478"/>
          <ac:spMkLst>
            <pc:docMk/>
            <pc:sldMk cId="3781264082" sldId="2147471004"/>
            <ac:spMk id="3" creationId="{2C39AB70-0B3F-D7FB-DDAE-3EF81DA4C7D1}"/>
          </ac:spMkLst>
        </pc:spChg>
        <pc:spChg chg="del">
          <ac:chgData name="Sue Tape" userId="ffdc5aa1-9e8e-430f-9341-fa6908cf4f4e" providerId="ADAL" clId="{A2D1445E-A2AB-4452-A649-13BF9A44278A}" dt="2026-05-20T09:28:58.340" v="2" actId="478"/>
          <ac:spMkLst>
            <pc:docMk/>
            <pc:sldMk cId="3781264082" sldId="2147471004"/>
            <ac:spMk id="3" creationId="{F637D37C-CCCF-DD85-864C-E6F251480601}"/>
          </ac:spMkLst>
        </pc:spChg>
        <pc:picChg chg="add mod">
          <ac:chgData name="Sue Tape" userId="ffdc5aa1-9e8e-430f-9341-fa6908cf4f4e" providerId="ADAL" clId="{A2D1445E-A2AB-4452-A649-13BF9A44278A}" dt="2026-05-20T09:38:32.106" v="6"/>
          <ac:picMkLst>
            <pc:docMk/>
            <pc:sldMk cId="3781264082" sldId="2147471004"/>
            <ac:picMk id="4" creationId="{407FDFCD-BC07-A9F0-DA3C-73992DE9F67E}"/>
          </ac:picMkLst>
        </pc:picChg>
      </pc:sldChg>
      <pc:sldChg chg="addSp delSp modSp new modAnim">
        <pc:chgData name="Sue Tape" userId="ffdc5aa1-9e8e-430f-9341-fa6908cf4f4e" providerId="ADAL" clId="{A2D1445E-A2AB-4452-A649-13BF9A44278A}" dt="2026-05-20T09:39:56.946" v="10"/>
        <pc:sldMkLst>
          <pc:docMk/>
          <pc:sldMk cId="2411618967" sldId="2147471005"/>
        </pc:sldMkLst>
        <pc:spChg chg="del">
          <ac:chgData name="Sue Tape" userId="ffdc5aa1-9e8e-430f-9341-fa6908cf4f4e" providerId="ADAL" clId="{A2D1445E-A2AB-4452-A649-13BF9A44278A}" dt="2026-05-20T09:39:40.586" v="8" actId="478"/>
          <ac:spMkLst>
            <pc:docMk/>
            <pc:sldMk cId="2411618967" sldId="2147471005"/>
            <ac:spMk id="2" creationId="{73270279-7707-CD25-DE3B-1832570F55C4}"/>
          </ac:spMkLst>
        </pc:spChg>
        <pc:spChg chg="del">
          <ac:chgData name="Sue Tape" userId="ffdc5aa1-9e8e-430f-9341-fa6908cf4f4e" providerId="ADAL" clId="{A2D1445E-A2AB-4452-A649-13BF9A44278A}" dt="2026-05-20T09:39:42.082" v="9" actId="478"/>
          <ac:spMkLst>
            <pc:docMk/>
            <pc:sldMk cId="2411618967" sldId="2147471005"/>
            <ac:spMk id="3" creationId="{7317A59E-8DFB-7797-3A11-929DB4EBB914}"/>
          </ac:spMkLst>
        </pc:spChg>
        <pc:picChg chg="add mod">
          <ac:chgData name="Sue Tape" userId="ffdc5aa1-9e8e-430f-9341-fa6908cf4f4e" providerId="ADAL" clId="{A2D1445E-A2AB-4452-A649-13BF9A44278A}" dt="2026-05-20T09:39:56.946" v="10"/>
          <ac:picMkLst>
            <pc:docMk/>
            <pc:sldMk cId="2411618967" sldId="2147471005"/>
            <ac:picMk id="4" creationId="{C0948E5A-0041-5A01-5600-AB916DB146AC}"/>
          </ac:picMkLst>
        </pc:picChg>
      </pc:sldChg>
      <pc:sldChg chg="addSp modSp add del mod modClrScheme chgLayout modNotesTx">
        <pc:chgData name="Sue Tape" userId="ffdc5aa1-9e8e-430f-9341-fa6908cf4f4e" providerId="ADAL" clId="{A2D1445E-A2AB-4452-A649-13BF9A44278A}" dt="2026-05-21T00:28:30.415" v="24" actId="6549"/>
        <pc:sldMkLst>
          <pc:docMk/>
          <pc:sldMk cId="1751905775" sldId="2147471006"/>
        </pc:sldMkLst>
        <pc:spChg chg="add mod ord">
          <ac:chgData name="Sue Tape" userId="ffdc5aa1-9e8e-430f-9341-fa6908cf4f4e" providerId="ADAL" clId="{A2D1445E-A2AB-4452-A649-13BF9A44278A}" dt="2026-05-20T09:56:18.418" v="12" actId="700"/>
          <ac:spMkLst>
            <pc:docMk/>
            <pc:sldMk cId="1751905775" sldId="2147471006"/>
            <ac:spMk id="2" creationId="{B005618F-EFE1-830B-AD4B-AB31A05AFE92}"/>
          </ac:spMkLst>
        </pc:spChg>
        <pc:spChg chg="add mod ord">
          <ac:chgData name="Sue Tape" userId="ffdc5aa1-9e8e-430f-9341-fa6908cf4f4e" providerId="ADAL" clId="{A2D1445E-A2AB-4452-A649-13BF9A44278A}" dt="2026-05-20T09:56:18.418" v="12" actId="700"/>
          <ac:spMkLst>
            <pc:docMk/>
            <pc:sldMk cId="1751905775" sldId="2147471006"/>
            <ac:spMk id="4" creationId="{723AC682-05BA-3DF6-4245-C671E6D0405E}"/>
          </ac:spMkLst>
        </pc:spChg>
      </pc:sldChg>
      <pc:sldMasterChg chg="delSldLayout">
        <pc:chgData name="Sue Tape" userId="ffdc5aa1-9e8e-430f-9341-fa6908cf4f4e" providerId="ADAL" clId="{A2D1445E-A2AB-4452-A649-13BF9A44278A}" dt="2026-05-20T09:56:46.474" v="13" actId="47"/>
        <pc:sldMasterMkLst>
          <pc:docMk/>
          <pc:sldMasterMk cId="661116633" sldId="2147483648"/>
        </pc:sldMasterMkLst>
        <pc:sldLayoutChg chg="del">
          <pc:chgData name="Sue Tape" userId="ffdc5aa1-9e8e-430f-9341-fa6908cf4f4e" providerId="ADAL" clId="{A2D1445E-A2AB-4452-A649-13BF9A44278A}" dt="2026-05-20T09:56:46.474" v="13" actId="47"/>
          <pc:sldLayoutMkLst>
            <pc:docMk/>
            <pc:sldMasterMk cId="661116633" sldId="2147483648"/>
            <pc:sldLayoutMk cId="3196100673" sldId="2147483684"/>
          </pc:sldLayoutMkLst>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2589877151151042"/>
          <c:y val="4.7610324117590752E-2"/>
          <c:w val="0.54820260427069289"/>
          <c:h val="0.93017152462753361"/>
        </c:manualLayout>
      </c:layout>
      <c:pieChart>
        <c:varyColors val="1"/>
        <c:ser>
          <c:idx val="0"/>
          <c:order val="0"/>
          <c:tx>
            <c:strRef>
              <c:f>Sheet1!$B$1</c:f>
              <c:strCache>
                <c:ptCount val="1"/>
                <c:pt idx="0">
                  <c:v>Sales</c:v>
                </c:pt>
              </c:strCache>
            </c:strRef>
          </c:tx>
          <c:spPr>
            <a:ln w="3175">
              <a:solidFill>
                <a:schemeClr val="bg1"/>
              </a:solidFill>
            </a:ln>
          </c:spPr>
          <c:dPt>
            <c:idx val="0"/>
            <c:bubble3D val="0"/>
            <c:spPr>
              <a:solidFill>
                <a:srgbClr val="CAE1B3"/>
              </a:solidFill>
              <a:ln w="3175">
                <a:solidFill>
                  <a:schemeClr val="bg1"/>
                </a:solidFill>
              </a:ln>
              <a:effectLst/>
            </c:spPr>
            <c:extLst>
              <c:ext xmlns:c16="http://schemas.microsoft.com/office/drawing/2014/chart" uri="{C3380CC4-5D6E-409C-BE32-E72D297353CC}">
                <c16:uniqueId val="{00000001-CFED-4A52-A1E6-27000376DE39}"/>
              </c:ext>
            </c:extLst>
          </c:dPt>
          <c:dPt>
            <c:idx val="1"/>
            <c:bubble3D val="0"/>
            <c:spPr>
              <a:solidFill>
                <a:srgbClr val="FCF1D3"/>
              </a:solidFill>
              <a:ln w="3175">
                <a:solidFill>
                  <a:schemeClr val="bg1"/>
                </a:solidFill>
              </a:ln>
              <a:effectLst/>
            </c:spPr>
            <c:extLst>
              <c:ext xmlns:c16="http://schemas.microsoft.com/office/drawing/2014/chart" uri="{C3380CC4-5D6E-409C-BE32-E72D297353CC}">
                <c16:uniqueId val="{00000003-CFED-4A52-A1E6-27000376DE39}"/>
              </c:ext>
            </c:extLst>
          </c:dPt>
          <c:dPt>
            <c:idx val="2"/>
            <c:bubble3D val="0"/>
            <c:spPr>
              <a:solidFill>
                <a:srgbClr val="FAE4DC"/>
              </a:solidFill>
              <a:ln w="3175">
                <a:solidFill>
                  <a:schemeClr val="bg1"/>
                </a:solidFill>
              </a:ln>
              <a:effectLst/>
            </c:spPr>
            <c:extLst>
              <c:ext xmlns:c16="http://schemas.microsoft.com/office/drawing/2014/chart" uri="{C3380CC4-5D6E-409C-BE32-E72D297353CC}">
                <c16:uniqueId val="{00000005-CFED-4A52-A1E6-27000376DE39}"/>
              </c:ext>
            </c:extLst>
          </c:dPt>
          <c:dPt>
            <c:idx val="3"/>
            <c:bubble3D val="0"/>
            <c:spPr>
              <a:solidFill>
                <a:srgbClr val="ECCBCA"/>
              </a:solidFill>
              <a:ln w="3175">
                <a:solidFill>
                  <a:schemeClr val="bg1"/>
                </a:solidFill>
              </a:ln>
              <a:effectLst/>
            </c:spPr>
            <c:extLst>
              <c:ext xmlns:c16="http://schemas.microsoft.com/office/drawing/2014/chart" uri="{C3380CC4-5D6E-409C-BE32-E72D297353CC}">
                <c16:uniqueId val="{00000007-CFED-4A52-A1E6-27000376DE39}"/>
              </c:ext>
            </c:extLst>
          </c:dPt>
          <c:dPt>
            <c:idx val="4"/>
            <c:bubble3D val="0"/>
            <c:spPr>
              <a:solidFill>
                <a:srgbClr val="CCC0DA"/>
              </a:solidFill>
              <a:ln w="3175">
                <a:solidFill>
                  <a:schemeClr val="bg1"/>
                </a:solidFill>
              </a:ln>
              <a:effectLst/>
            </c:spPr>
            <c:extLst>
              <c:ext xmlns:c16="http://schemas.microsoft.com/office/drawing/2014/chart" uri="{C3380CC4-5D6E-409C-BE32-E72D297353CC}">
                <c16:uniqueId val="{00000009-CFED-4A52-A1E6-27000376DE39}"/>
              </c:ext>
            </c:extLst>
          </c:dPt>
          <c:dPt>
            <c:idx val="5"/>
            <c:bubble3D val="0"/>
            <c:spPr>
              <a:solidFill>
                <a:srgbClr val="B4C9E0"/>
              </a:solidFill>
              <a:ln w="3175">
                <a:solidFill>
                  <a:schemeClr val="bg1"/>
                </a:solidFill>
              </a:ln>
              <a:effectLst/>
            </c:spPr>
            <c:extLst>
              <c:ext xmlns:c16="http://schemas.microsoft.com/office/drawing/2014/chart" uri="{C3380CC4-5D6E-409C-BE32-E72D297353CC}">
                <c16:uniqueId val="{0000000B-CFED-4A52-A1E6-27000376DE39}"/>
              </c:ext>
            </c:extLst>
          </c:dPt>
          <c:dPt>
            <c:idx val="6"/>
            <c:bubble3D val="0"/>
            <c:spPr>
              <a:solidFill>
                <a:srgbClr val="DAEEF3"/>
              </a:solidFill>
              <a:ln w="3175">
                <a:solidFill>
                  <a:schemeClr val="bg1"/>
                </a:solidFill>
              </a:ln>
              <a:effectLst/>
            </c:spPr>
            <c:extLst>
              <c:ext xmlns:c16="http://schemas.microsoft.com/office/drawing/2014/chart" uri="{C3380CC4-5D6E-409C-BE32-E72D297353CC}">
                <c16:uniqueId val="{0000000D-CFED-4A52-A1E6-27000376DE39}"/>
              </c:ext>
            </c:extLst>
          </c:dPt>
          <c:dPt>
            <c:idx val="7"/>
            <c:bubble3D val="0"/>
            <c:spPr>
              <a:solidFill>
                <a:srgbClr val="C3DCDA"/>
              </a:solidFill>
              <a:ln w="3175">
                <a:solidFill>
                  <a:schemeClr val="bg1"/>
                </a:solidFill>
              </a:ln>
              <a:effectLst/>
            </c:spPr>
            <c:extLst>
              <c:ext xmlns:c16="http://schemas.microsoft.com/office/drawing/2014/chart" uri="{C3380CC4-5D6E-409C-BE32-E72D297353CC}">
                <c16:uniqueId val="{0000000F-CFED-4A52-A1E6-27000376DE39}"/>
              </c:ext>
            </c:extLst>
          </c:dPt>
          <c:cat>
            <c:strRef>
              <c:f>Sheet1!$A$2:$A$9</c:f>
              <c:strCache>
                <c:ptCount val="8"/>
                <c:pt idx="0">
                  <c:v>Migrants</c:v>
                </c:pt>
                <c:pt idx="1">
                  <c:v>Disability</c:v>
                </c:pt>
                <c:pt idx="2">
                  <c:v>Health</c:v>
                </c:pt>
                <c:pt idx="3">
                  <c:v>Education</c:v>
                </c:pt>
                <c:pt idx="4">
                  <c:v>Income and Taxation</c:v>
                </c:pt>
                <c:pt idx="5">
                  <c:v>Social Support</c:v>
                </c:pt>
                <c:pt idx="6">
                  <c:v>Families and Households</c:v>
                </c:pt>
                <c:pt idx="7">
                  <c:v>Core</c:v>
                </c:pt>
              </c:strCache>
            </c:strRef>
          </c:cat>
          <c:val>
            <c:numRef>
              <c:f>Sheet1!$B$2:$B$9</c:f>
              <c:numCache>
                <c:formatCode>General</c:formatCode>
                <c:ptCount val="8"/>
                <c:pt idx="0">
                  <c:v>2</c:v>
                </c:pt>
                <c:pt idx="1">
                  <c:v>2</c:v>
                </c:pt>
                <c:pt idx="2">
                  <c:v>6</c:v>
                </c:pt>
                <c:pt idx="3">
                  <c:v>4</c:v>
                </c:pt>
                <c:pt idx="4">
                  <c:v>5</c:v>
                </c:pt>
                <c:pt idx="5">
                  <c:v>2</c:v>
                </c:pt>
                <c:pt idx="6">
                  <c:v>3</c:v>
                </c:pt>
                <c:pt idx="7">
                  <c:v>1</c:v>
                </c:pt>
              </c:numCache>
            </c:numRef>
          </c:val>
          <c:extLst>
            <c:ext xmlns:c16="http://schemas.microsoft.com/office/drawing/2014/chart" uri="{C3380CC4-5D6E-409C-BE32-E72D297353CC}">
              <c16:uniqueId val="{00000010-CFED-4A52-A1E6-27000376DE39}"/>
            </c:ext>
          </c:extLst>
        </c:ser>
        <c:dLbls>
          <c:showLegendKey val="0"/>
          <c:showVal val="0"/>
          <c:showCatName val="0"/>
          <c:showSerName val="0"/>
          <c:showPercent val="0"/>
          <c:showBubbleSize val="0"/>
          <c:showLeaderLines val="1"/>
        </c:dLbls>
        <c:firstSliceAng val="28"/>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U"/>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41CC76-F88A-4BBB-B1B1-3FB17ABA7F84}" type="datetimeFigureOut">
              <a:rPr lang="en-AU" smtClean="0"/>
              <a:t>20/05/2026</a:t>
            </a:fld>
            <a:endParaRPr lang="en-AU"/>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U"/>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U"/>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D4C24D-CFF3-46D0-AA19-6847C61CB8C4}" type="slidenum">
              <a:rPr lang="en-AU" smtClean="0"/>
              <a:t>‹#›</a:t>
            </a:fld>
            <a:endParaRPr lang="en-AU"/>
          </a:p>
        </p:txBody>
      </p:sp>
    </p:spTree>
    <p:extLst>
      <p:ext uri="{BB962C8B-B14F-4D97-AF65-F5344CB8AC3E}">
        <p14:creationId xmlns:p14="http://schemas.microsoft.com/office/powerpoint/2010/main" val="5660448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fld id="{57D4C24D-CFF3-46D0-AA19-6847C61CB8C4}" type="slidenum">
              <a:rPr lang="en-AU" smtClean="0"/>
              <a:t>1</a:t>
            </a:fld>
            <a:endParaRPr lang="en-AU"/>
          </a:p>
        </p:txBody>
      </p:sp>
    </p:spTree>
    <p:extLst>
      <p:ext uri="{BB962C8B-B14F-4D97-AF65-F5344CB8AC3E}">
        <p14:creationId xmlns:p14="http://schemas.microsoft.com/office/powerpoint/2010/main" val="3702703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fld id="{57D4C24D-CFF3-46D0-AA19-6847C61CB8C4}" type="slidenum">
              <a:rPr lang="en-AU" smtClean="0"/>
              <a:t>2</a:t>
            </a:fld>
            <a:endParaRPr lang="en-AU"/>
          </a:p>
        </p:txBody>
      </p:sp>
    </p:spTree>
    <p:extLst>
      <p:ext uri="{BB962C8B-B14F-4D97-AF65-F5344CB8AC3E}">
        <p14:creationId xmlns:p14="http://schemas.microsoft.com/office/powerpoint/2010/main" val="4012710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15000"/>
              </a:lnSpc>
              <a:spcAft>
                <a:spcPts val="800"/>
              </a:spcAft>
              <a:buSzPts val="1000"/>
              <a:buNone/>
              <a:tabLst>
                <a:tab pos="457200" algn="l"/>
              </a:tabLst>
            </a:pPr>
            <a:endParaRPr lang="en-AU" dirty="0"/>
          </a:p>
        </p:txBody>
      </p:sp>
      <p:sp>
        <p:nvSpPr>
          <p:cNvPr id="4" name="Slide Number Placeholder 3"/>
          <p:cNvSpPr>
            <a:spLocks noGrp="1"/>
          </p:cNvSpPr>
          <p:nvPr>
            <p:ph type="sldNum" sz="quarter" idx="5"/>
          </p:nvPr>
        </p:nvSpPr>
        <p:spPr/>
        <p:txBody>
          <a:bodyPr/>
          <a:lstStyle/>
          <a:p>
            <a:fld id="{57D4C24D-CFF3-46D0-AA19-6847C61CB8C4}" type="slidenum">
              <a:rPr lang="en-AU" smtClean="0"/>
              <a:t>3</a:t>
            </a:fld>
            <a:endParaRPr lang="en-AU"/>
          </a:p>
        </p:txBody>
      </p:sp>
    </p:spTree>
    <p:extLst>
      <p:ext uri="{BB962C8B-B14F-4D97-AF65-F5344CB8AC3E}">
        <p14:creationId xmlns:p14="http://schemas.microsoft.com/office/powerpoint/2010/main" val="618710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7788F37C-7203-4FFA-A775-E020AE42F055}" type="slidenum">
              <a:rPr lang="en-AU" smtClean="0"/>
              <a:t>19</a:t>
            </a:fld>
            <a:endParaRPr lang="en-AU"/>
          </a:p>
        </p:txBody>
      </p:sp>
      <p:sp>
        <p:nvSpPr>
          <p:cNvPr id="5" name="Footer Placeholder 4">
            <a:extLst>
              <a:ext uri="{FF2B5EF4-FFF2-40B4-BE49-F238E27FC236}">
                <a16:creationId xmlns:a16="http://schemas.microsoft.com/office/drawing/2014/main" id="{9A978D6A-1762-6137-8BC6-AF2DBE88C863}"/>
              </a:ext>
            </a:extLst>
          </p:cNvPr>
          <p:cNvSpPr>
            <a:spLocks noGrp="1"/>
          </p:cNvSpPr>
          <p:nvPr>
            <p:ph type="ftr" sz="quarter" idx="4"/>
          </p:nvPr>
        </p:nvSpPr>
        <p:spPr>
          <a:xfrm>
            <a:off x="4610100" y="8685213"/>
            <a:ext cx="184731" cy="276999"/>
          </a:xfrm>
        </p:spPr>
        <p:txBody>
          <a:bodyPr wrap="none">
            <a:spAutoFit/>
          </a:bodyPr>
          <a:lstStyle/>
          <a:p>
            <a:pPr algn="ctr"/>
            <a:endParaRPr lang="en-AU">
              <a:solidFill>
                <a:srgbClr val="FF7E00"/>
              </a:solidFill>
              <a:latin typeface="Times New Roman" panose="02020603050405020304" pitchFamily="18" charset="0"/>
            </a:endParaRPr>
          </a:p>
        </p:txBody>
      </p:sp>
      <p:sp>
        <p:nvSpPr>
          <p:cNvPr id="6" name="Header Placeholder 5">
            <a:extLst>
              <a:ext uri="{FF2B5EF4-FFF2-40B4-BE49-F238E27FC236}">
                <a16:creationId xmlns:a16="http://schemas.microsoft.com/office/drawing/2014/main" id="{404A1758-D82C-0DEF-FF6E-A39538689102}"/>
              </a:ext>
            </a:extLst>
          </p:cNvPr>
          <p:cNvSpPr>
            <a:spLocks noGrp="1"/>
          </p:cNvSpPr>
          <p:nvPr>
            <p:ph type="hdr" sz="quarter"/>
          </p:nvPr>
        </p:nvSpPr>
        <p:spPr>
          <a:xfrm>
            <a:off x="4610100" y="0"/>
            <a:ext cx="184731" cy="276999"/>
          </a:xfrm>
        </p:spPr>
        <p:txBody>
          <a:bodyPr wrap="none">
            <a:spAutoFit/>
          </a:bodyPr>
          <a:lstStyle/>
          <a:p>
            <a:pPr algn="ctr"/>
            <a:endParaRPr lang="en-AU">
              <a:solidFill>
                <a:srgbClr val="FF7E00"/>
              </a:solidFill>
              <a:latin typeface="Times New Roman" panose="02020603050405020304" pitchFamily="18" charset="0"/>
            </a:endParaRPr>
          </a:p>
        </p:txBody>
      </p:sp>
    </p:spTree>
    <p:extLst>
      <p:ext uri="{BB962C8B-B14F-4D97-AF65-F5344CB8AC3E}">
        <p14:creationId xmlns:p14="http://schemas.microsoft.com/office/powerpoint/2010/main" val="33396198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7788F37C-7203-4FFA-A775-E020AE42F055}" type="slidenum">
              <a:rPr lang="en-AU" smtClean="0"/>
              <a:t>20</a:t>
            </a:fld>
            <a:endParaRPr lang="en-AU"/>
          </a:p>
        </p:txBody>
      </p:sp>
      <p:sp>
        <p:nvSpPr>
          <p:cNvPr id="5" name="Footer Placeholder 4">
            <a:extLst>
              <a:ext uri="{FF2B5EF4-FFF2-40B4-BE49-F238E27FC236}">
                <a16:creationId xmlns:a16="http://schemas.microsoft.com/office/drawing/2014/main" id="{77F34C74-E0C6-F9AE-37BF-0A33CBA22BCB}"/>
              </a:ext>
            </a:extLst>
          </p:cNvPr>
          <p:cNvSpPr>
            <a:spLocks noGrp="1"/>
          </p:cNvSpPr>
          <p:nvPr>
            <p:ph type="ftr" sz="quarter" idx="4"/>
          </p:nvPr>
        </p:nvSpPr>
        <p:spPr>
          <a:xfrm>
            <a:off x="4610100" y="8685213"/>
            <a:ext cx="184731" cy="276999"/>
          </a:xfrm>
        </p:spPr>
        <p:txBody>
          <a:bodyPr wrap="none">
            <a:spAutoFit/>
          </a:bodyPr>
          <a:lstStyle/>
          <a:p>
            <a:pPr algn="ctr"/>
            <a:endParaRPr lang="en-AU">
              <a:solidFill>
                <a:srgbClr val="FF7E00"/>
              </a:solidFill>
              <a:latin typeface="Times New Roman" panose="02020603050405020304" pitchFamily="18" charset="0"/>
            </a:endParaRPr>
          </a:p>
        </p:txBody>
      </p:sp>
      <p:sp>
        <p:nvSpPr>
          <p:cNvPr id="6" name="Header Placeholder 5">
            <a:extLst>
              <a:ext uri="{FF2B5EF4-FFF2-40B4-BE49-F238E27FC236}">
                <a16:creationId xmlns:a16="http://schemas.microsoft.com/office/drawing/2014/main" id="{B1561388-DF43-8415-9F63-6C2DE1BFD7A9}"/>
              </a:ext>
            </a:extLst>
          </p:cNvPr>
          <p:cNvSpPr>
            <a:spLocks noGrp="1"/>
          </p:cNvSpPr>
          <p:nvPr>
            <p:ph type="hdr" sz="quarter"/>
          </p:nvPr>
        </p:nvSpPr>
        <p:spPr>
          <a:xfrm>
            <a:off x="4610100" y="0"/>
            <a:ext cx="184731" cy="276999"/>
          </a:xfrm>
        </p:spPr>
        <p:txBody>
          <a:bodyPr wrap="none">
            <a:spAutoFit/>
          </a:bodyPr>
          <a:lstStyle/>
          <a:p>
            <a:pPr algn="ctr"/>
            <a:endParaRPr lang="en-AU">
              <a:solidFill>
                <a:srgbClr val="FF7E00"/>
              </a:solidFill>
              <a:latin typeface="Times New Roman" panose="02020603050405020304" pitchFamily="18" charset="0"/>
            </a:endParaRPr>
          </a:p>
        </p:txBody>
      </p:sp>
    </p:spTree>
    <p:extLst>
      <p:ext uri="{BB962C8B-B14F-4D97-AF65-F5344CB8AC3E}">
        <p14:creationId xmlns:p14="http://schemas.microsoft.com/office/powerpoint/2010/main" val="22123691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7788F37C-7203-4FFA-A775-E020AE42F055}" type="slidenum">
              <a:rPr lang="en-AU" smtClean="0"/>
              <a:t>21</a:t>
            </a:fld>
            <a:endParaRPr lang="en-AU"/>
          </a:p>
        </p:txBody>
      </p:sp>
      <p:sp>
        <p:nvSpPr>
          <p:cNvPr id="5" name="Footer Placeholder 4">
            <a:extLst>
              <a:ext uri="{FF2B5EF4-FFF2-40B4-BE49-F238E27FC236}">
                <a16:creationId xmlns:a16="http://schemas.microsoft.com/office/drawing/2014/main" id="{FF8F21A2-4F68-45EB-4E61-5A01E9EBE88D}"/>
              </a:ext>
            </a:extLst>
          </p:cNvPr>
          <p:cNvSpPr>
            <a:spLocks noGrp="1"/>
          </p:cNvSpPr>
          <p:nvPr>
            <p:ph type="ftr" sz="quarter" idx="4"/>
          </p:nvPr>
        </p:nvSpPr>
        <p:spPr>
          <a:xfrm>
            <a:off x="4610100" y="8685213"/>
            <a:ext cx="184731" cy="276999"/>
          </a:xfrm>
        </p:spPr>
        <p:txBody>
          <a:bodyPr wrap="none">
            <a:spAutoFit/>
          </a:bodyPr>
          <a:lstStyle/>
          <a:p>
            <a:pPr algn="ctr"/>
            <a:endParaRPr lang="en-AU">
              <a:solidFill>
                <a:srgbClr val="FF7E00"/>
              </a:solidFill>
              <a:latin typeface="Times New Roman" panose="02020603050405020304" pitchFamily="18" charset="0"/>
            </a:endParaRPr>
          </a:p>
        </p:txBody>
      </p:sp>
      <p:sp>
        <p:nvSpPr>
          <p:cNvPr id="6" name="Header Placeholder 5">
            <a:extLst>
              <a:ext uri="{FF2B5EF4-FFF2-40B4-BE49-F238E27FC236}">
                <a16:creationId xmlns:a16="http://schemas.microsoft.com/office/drawing/2014/main" id="{E942BAD8-640F-A3DD-F626-0A0CF22CF569}"/>
              </a:ext>
            </a:extLst>
          </p:cNvPr>
          <p:cNvSpPr>
            <a:spLocks noGrp="1"/>
          </p:cNvSpPr>
          <p:nvPr>
            <p:ph type="hdr" sz="quarter"/>
          </p:nvPr>
        </p:nvSpPr>
        <p:spPr>
          <a:xfrm>
            <a:off x="4610100" y="0"/>
            <a:ext cx="184731" cy="276999"/>
          </a:xfrm>
        </p:spPr>
        <p:txBody>
          <a:bodyPr wrap="none">
            <a:spAutoFit/>
          </a:bodyPr>
          <a:lstStyle/>
          <a:p>
            <a:pPr algn="ctr"/>
            <a:endParaRPr lang="en-AU">
              <a:solidFill>
                <a:srgbClr val="FF7E00"/>
              </a:solidFill>
              <a:latin typeface="Times New Roman" panose="02020603050405020304" pitchFamily="18" charset="0"/>
            </a:endParaRPr>
          </a:p>
        </p:txBody>
      </p:sp>
    </p:spTree>
    <p:extLst>
      <p:ext uri="{BB962C8B-B14F-4D97-AF65-F5344CB8AC3E}">
        <p14:creationId xmlns:p14="http://schemas.microsoft.com/office/powerpoint/2010/main" val="41041363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7788F37C-7203-4FFA-A775-E020AE42F055}" type="slidenum">
              <a:rPr lang="en-AU" smtClean="0"/>
              <a:t>24</a:t>
            </a:fld>
            <a:endParaRPr lang="en-AU"/>
          </a:p>
        </p:txBody>
      </p:sp>
      <p:sp>
        <p:nvSpPr>
          <p:cNvPr id="5" name="Footer Placeholder 4">
            <a:extLst>
              <a:ext uri="{FF2B5EF4-FFF2-40B4-BE49-F238E27FC236}">
                <a16:creationId xmlns:a16="http://schemas.microsoft.com/office/drawing/2014/main" id="{52743898-F255-1CE2-44C2-E71F0F8A12CA}"/>
              </a:ext>
            </a:extLst>
          </p:cNvPr>
          <p:cNvSpPr>
            <a:spLocks noGrp="1"/>
          </p:cNvSpPr>
          <p:nvPr>
            <p:ph type="ftr" sz="quarter" idx="4"/>
          </p:nvPr>
        </p:nvSpPr>
        <p:spPr>
          <a:xfrm>
            <a:off x="4610100" y="8685213"/>
            <a:ext cx="184731" cy="276999"/>
          </a:xfrm>
        </p:spPr>
        <p:txBody>
          <a:bodyPr wrap="none">
            <a:spAutoFit/>
          </a:bodyPr>
          <a:lstStyle/>
          <a:p>
            <a:pPr algn="ctr"/>
            <a:endParaRPr lang="en-AU">
              <a:solidFill>
                <a:srgbClr val="FF7E00"/>
              </a:solidFill>
              <a:latin typeface="Times New Roman" panose="02020603050405020304" pitchFamily="18" charset="0"/>
            </a:endParaRPr>
          </a:p>
        </p:txBody>
      </p:sp>
      <p:sp>
        <p:nvSpPr>
          <p:cNvPr id="6" name="Header Placeholder 5">
            <a:extLst>
              <a:ext uri="{FF2B5EF4-FFF2-40B4-BE49-F238E27FC236}">
                <a16:creationId xmlns:a16="http://schemas.microsoft.com/office/drawing/2014/main" id="{E4D6EBAB-39DC-F495-4D2B-CB0AE166EAFB}"/>
              </a:ext>
            </a:extLst>
          </p:cNvPr>
          <p:cNvSpPr>
            <a:spLocks noGrp="1"/>
          </p:cNvSpPr>
          <p:nvPr>
            <p:ph type="hdr" sz="quarter"/>
          </p:nvPr>
        </p:nvSpPr>
        <p:spPr>
          <a:xfrm>
            <a:off x="4610100" y="0"/>
            <a:ext cx="184731" cy="276999"/>
          </a:xfrm>
        </p:spPr>
        <p:txBody>
          <a:bodyPr wrap="none">
            <a:spAutoFit/>
          </a:bodyPr>
          <a:lstStyle/>
          <a:p>
            <a:pPr algn="ctr"/>
            <a:endParaRPr lang="en-AU">
              <a:solidFill>
                <a:srgbClr val="FF7E00"/>
              </a:solidFill>
              <a:latin typeface="Times New Roman" panose="02020603050405020304" pitchFamily="18" charset="0"/>
            </a:endParaRPr>
          </a:p>
        </p:txBody>
      </p:sp>
    </p:spTree>
    <p:extLst>
      <p:ext uri="{BB962C8B-B14F-4D97-AF65-F5344CB8AC3E}">
        <p14:creationId xmlns:p14="http://schemas.microsoft.com/office/powerpoint/2010/main" val="38451922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C190E5E7-2A20-4F4D-9725-A80833D8DDE2}" type="slidenum">
              <a:rPr lang="en-AU" smtClean="0"/>
              <a:t>35</a:t>
            </a:fld>
            <a:endParaRPr lang="en-AU"/>
          </a:p>
        </p:txBody>
      </p:sp>
    </p:spTree>
    <p:extLst>
      <p:ext uri="{BB962C8B-B14F-4D97-AF65-F5344CB8AC3E}">
        <p14:creationId xmlns:p14="http://schemas.microsoft.com/office/powerpoint/2010/main" val="29988472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354AF8-5CCF-7A4B-5B55-F82AAFE3F0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9B29A9-1D3C-D0F6-0045-1A169983C6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6CDA22-ED91-921A-F110-C8D34F5D3D41}"/>
              </a:ext>
            </a:extLst>
          </p:cNvPr>
          <p:cNvSpPr>
            <a:spLocks noGrp="1"/>
          </p:cNvSpPr>
          <p:nvPr>
            <p:ph type="body" idx="1"/>
          </p:nvPr>
        </p:nvSpPr>
        <p:spPr/>
        <p:txBody>
          <a:bodyPr/>
          <a:lstStyle/>
          <a:p>
            <a:pPr>
              <a:lnSpc>
                <a:spcPct val="115000"/>
              </a:lnSpc>
              <a:spcAft>
                <a:spcPts val="1000"/>
              </a:spcAft>
              <a:buNone/>
            </a:pPr>
            <a:endParaRPr lang="en-US" sz="1800" dirty="0"/>
          </a:p>
        </p:txBody>
      </p:sp>
      <p:sp>
        <p:nvSpPr>
          <p:cNvPr id="4" name="Slide Number Placeholder 3">
            <a:extLst>
              <a:ext uri="{FF2B5EF4-FFF2-40B4-BE49-F238E27FC236}">
                <a16:creationId xmlns:a16="http://schemas.microsoft.com/office/drawing/2014/main" id="{3F564679-485D-C4A5-8D80-F5DBCE7EFEEF}"/>
              </a:ext>
            </a:extLst>
          </p:cNvPr>
          <p:cNvSpPr>
            <a:spLocks noGrp="1"/>
          </p:cNvSpPr>
          <p:nvPr>
            <p:ph type="sldNum" sz="quarter" idx="5"/>
          </p:nvPr>
        </p:nvSpPr>
        <p:spPr/>
        <p:txBody>
          <a:bodyPr/>
          <a:lstStyle/>
          <a:p>
            <a:fld id="{57D4C24D-CFF3-46D0-AA19-6847C61CB8C4}" type="slidenum">
              <a:rPr lang="en-AU" smtClean="0"/>
              <a:t>36</a:t>
            </a:fld>
            <a:endParaRPr lang="en-AU"/>
          </a:p>
        </p:txBody>
      </p:sp>
    </p:spTree>
    <p:extLst>
      <p:ext uri="{BB962C8B-B14F-4D97-AF65-F5344CB8AC3E}">
        <p14:creationId xmlns:p14="http://schemas.microsoft.com/office/powerpoint/2010/main" val="3052467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4F0BDE-6568-7C40-9569-579763D54A28}"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252488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D4A66CD-E569-E648-8893-AFFB18DC24B2}"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724372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D4A66CD-E569-E648-8893-AFFB18DC24B2}"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953230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7E5C0F6-1234-5678-9ABC-000000000005}" type="slidenum">
              <a:rPr kumimoji="0" lang="en-AU"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AU"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4F0BDE-6568-7C40-9569-579763D54A28}"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392461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7E5C0F6-1234-5678-9ABC-000000000007}" type="slidenum">
              <a:rPr kumimoji="0" lang="en-AU"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AU"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7E5C0F6-1234-5678-9ABC-000000000008}" type="slidenum">
              <a:rPr kumimoji="0" lang="en-AU"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AU"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7E5C0F6-1234-5678-9ABC-000000000009}" type="slidenum">
              <a:rPr kumimoji="0" lang="en-AU"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AU"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D4A66CD-E569-E648-8893-AFFB18DC24B2}"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605217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7E5C0F6-1234-5678-9ABC-000000000011}" type="slidenum">
              <a:rPr kumimoji="0" lang="en-AU"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AU"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4F0BDE-6568-7C40-9569-579763D54A28}"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342131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55CA42-9E68-BDF8-EE4E-23BF6315EA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EE0767-C5CE-8028-6238-4A2011E740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4AC8FD-F825-D2A1-B905-D39D19FCDB9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92959E2-CAB5-4F09-E5D7-D6458BBDC07F}"/>
              </a:ext>
            </a:extLst>
          </p:cNvPr>
          <p:cNvSpPr>
            <a:spLocks noGrp="1"/>
          </p:cNvSpPr>
          <p:nvPr>
            <p:ph type="sldNum" sz="quarter" idx="5"/>
          </p:nvPr>
        </p:nvSpPr>
        <p:spPr/>
        <p:txBody>
          <a:bodyPr/>
          <a:lstStyle/>
          <a:p>
            <a:fld id="{9E605E31-B314-CE48-A746-B4106FABC738}" type="slidenum">
              <a:rPr lang="en-US" smtClean="0"/>
              <a:t>50</a:t>
            </a:fld>
            <a:endParaRPr lang="en-US"/>
          </a:p>
        </p:txBody>
      </p:sp>
    </p:spTree>
    <p:extLst>
      <p:ext uri="{BB962C8B-B14F-4D97-AF65-F5344CB8AC3E}">
        <p14:creationId xmlns:p14="http://schemas.microsoft.com/office/powerpoint/2010/main" val="45736097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10.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11.sv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12.sv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13.sv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g"/><Relationship Id="rId1" Type="http://schemas.openxmlformats.org/officeDocument/2006/relationships/slideMaster" Target="../slideMasters/slideMaster3.xml"/><Relationship Id="rId4" Type="http://schemas.openxmlformats.org/officeDocument/2006/relationships/image" Target="../media/image22.png"/></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C3949"/>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710F39A-706D-94AC-385C-D04C923F9CCD}"/>
              </a:ext>
            </a:extLst>
          </p:cNvPr>
          <p:cNvPicPr>
            <a:picLocks noChangeAspect="1"/>
          </p:cNvPicPr>
          <p:nvPr userDrawn="1"/>
        </p:nvPicPr>
        <p:blipFill>
          <a:blip r:embed="rId2"/>
          <a:stretch>
            <a:fillRect/>
          </a:stretch>
        </p:blipFill>
        <p:spPr>
          <a:xfrm>
            <a:off x="0" y="0"/>
            <a:ext cx="12192000" cy="6857999"/>
          </a:xfrm>
          <a:prstGeom prst="rect">
            <a:avLst/>
          </a:prstGeom>
        </p:spPr>
      </p:pic>
      <p:sp>
        <p:nvSpPr>
          <p:cNvPr id="2" name="Title 1">
            <a:extLst>
              <a:ext uri="{FF2B5EF4-FFF2-40B4-BE49-F238E27FC236}">
                <a16:creationId xmlns:a16="http://schemas.microsoft.com/office/drawing/2014/main" id="{B46B4EF8-CA26-DB1D-FCBF-CC8D0716B939}"/>
              </a:ext>
            </a:extLst>
          </p:cNvPr>
          <p:cNvSpPr>
            <a:spLocks noGrp="1"/>
          </p:cNvSpPr>
          <p:nvPr>
            <p:ph type="ctrTitle" hasCustomPrompt="1"/>
          </p:nvPr>
        </p:nvSpPr>
        <p:spPr>
          <a:xfrm>
            <a:off x="5832388" y="692155"/>
            <a:ext cx="6359611" cy="2387600"/>
          </a:xfrm>
          <a:noFill/>
        </p:spPr>
        <p:txBody>
          <a:bodyPr lIns="180000" tIns="180000" rIns="180000" bIns="180000" anchor="ctr" anchorCtr="0"/>
          <a:lstStyle>
            <a:lvl1pPr algn="l">
              <a:defRPr sz="6000">
                <a:solidFill>
                  <a:srgbClr val="BF4593"/>
                </a:solidFill>
              </a:defRPr>
            </a:lvl1pPr>
          </a:lstStyle>
          <a:p>
            <a:r>
              <a:rPr lang="en-GB"/>
              <a:t>Click to edit the Master title style</a:t>
            </a:r>
            <a:endParaRPr lang="en-US"/>
          </a:p>
        </p:txBody>
      </p:sp>
      <p:sp>
        <p:nvSpPr>
          <p:cNvPr id="3" name="Subtitle 2">
            <a:extLst>
              <a:ext uri="{FF2B5EF4-FFF2-40B4-BE49-F238E27FC236}">
                <a16:creationId xmlns:a16="http://schemas.microsoft.com/office/drawing/2014/main" id="{6EAF7C40-1B3C-8AFA-DD0D-AA289D9A2BD1}"/>
              </a:ext>
            </a:extLst>
          </p:cNvPr>
          <p:cNvSpPr>
            <a:spLocks noGrp="1"/>
          </p:cNvSpPr>
          <p:nvPr>
            <p:ph type="subTitle" idx="1"/>
          </p:nvPr>
        </p:nvSpPr>
        <p:spPr>
          <a:xfrm>
            <a:off x="3918244" y="5502898"/>
            <a:ext cx="6359611" cy="809323"/>
          </a:xfrm>
          <a:noFill/>
        </p:spPr>
        <p:txBody>
          <a:bodyPr lIns="180000" tIns="180000" rIns="180000" bIns="180000" anchor="ctr" anchorCtr="0">
            <a:normAutofit/>
          </a:bodyPr>
          <a:lstStyle>
            <a:lvl1pPr marL="0" indent="0" algn="l">
              <a:buNone/>
              <a:defRPr sz="2000">
                <a:solidFill>
                  <a:srgbClr val="2C3949"/>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13" name="Picture 12" descr="A picture containing text, aircraft&#10;&#10;Description automatically generated">
            <a:extLst>
              <a:ext uri="{FF2B5EF4-FFF2-40B4-BE49-F238E27FC236}">
                <a16:creationId xmlns:a16="http://schemas.microsoft.com/office/drawing/2014/main" id="{F271F5AA-C123-5F45-71C7-9D0521FA847E}"/>
              </a:ext>
            </a:extLst>
          </p:cNvPr>
          <p:cNvPicPr>
            <a:picLocks noChangeAspect="1"/>
          </p:cNvPicPr>
          <p:nvPr userDrawn="1"/>
        </p:nvPicPr>
        <p:blipFill>
          <a:blip r:embed="rId3"/>
          <a:stretch>
            <a:fillRect/>
          </a:stretch>
        </p:blipFill>
        <p:spPr>
          <a:xfrm>
            <a:off x="8363711" y="-743024"/>
            <a:ext cx="3828288" cy="2182200"/>
          </a:xfrm>
          <a:prstGeom prst="rect">
            <a:avLst/>
          </a:prstGeom>
        </p:spPr>
      </p:pic>
    </p:spTree>
    <p:extLst>
      <p:ext uri="{BB962C8B-B14F-4D97-AF65-F5344CB8AC3E}">
        <p14:creationId xmlns:p14="http://schemas.microsoft.com/office/powerpoint/2010/main" val="2639863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2_Title Slide">
    <p:bg>
      <p:bgRef idx="1001">
        <a:schemeClr val="bg1"/>
      </p:bgRef>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156BB8-0155-D8E4-59B4-983EE64D0CDF}"/>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46B4EF8-CA26-DB1D-FCBF-CC8D0716B939}"/>
              </a:ext>
            </a:extLst>
          </p:cNvPr>
          <p:cNvSpPr>
            <a:spLocks noGrp="1"/>
          </p:cNvSpPr>
          <p:nvPr>
            <p:ph type="ctrTitle" hasCustomPrompt="1"/>
          </p:nvPr>
        </p:nvSpPr>
        <p:spPr>
          <a:xfrm>
            <a:off x="3567953" y="2432180"/>
            <a:ext cx="8624046" cy="2387600"/>
          </a:xfrm>
          <a:noFill/>
          <a:ln>
            <a:noFill/>
          </a:ln>
        </p:spPr>
        <p:txBody>
          <a:bodyPr lIns="180000" tIns="180000" rIns="180000" bIns="180000" anchor="ctr" anchorCtr="0"/>
          <a:lstStyle>
            <a:lvl1pPr algn="l">
              <a:defRPr sz="6000">
                <a:solidFill>
                  <a:srgbClr val="2C3949"/>
                </a:solidFill>
              </a:defRPr>
            </a:lvl1pPr>
          </a:lstStyle>
          <a:p>
            <a:r>
              <a:rPr lang="en-GB"/>
              <a:t>Click to edit the break up page Master title style</a:t>
            </a:r>
            <a:endParaRPr lang="en-US"/>
          </a:p>
        </p:txBody>
      </p:sp>
      <p:sp>
        <p:nvSpPr>
          <p:cNvPr id="3" name="Subtitle 2">
            <a:extLst>
              <a:ext uri="{FF2B5EF4-FFF2-40B4-BE49-F238E27FC236}">
                <a16:creationId xmlns:a16="http://schemas.microsoft.com/office/drawing/2014/main" id="{6EAF7C40-1B3C-8AFA-DD0D-AA289D9A2BD1}"/>
              </a:ext>
            </a:extLst>
          </p:cNvPr>
          <p:cNvSpPr>
            <a:spLocks noGrp="1"/>
          </p:cNvSpPr>
          <p:nvPr>
            <p:ph type="subTitle" idx="1" hasCustomPrompt="1"/>
          </p:nvPr>
        </p:nvSpPr>
        <p:spPr>
          <a:xfrm>
            <a:off x="3567953" y="4937613"/>
            <a:ext cx="8386117" cy="698113"/>
          </a:xfrm>
          <a:noFill/>
          <a:ln>
            <a:noFill/>
          </a:ln>
        </p:spPr>
        <p:txBody>
          <a:bodyPr lIns="180000" tIns="180000" rIns="180000" bIns="180000"/>
          <a:lstStyle>
            <a:lvl1pPr marL="0" indent="0" algn="l">
              <a:buNone/>
              <a:defRPr sz="2400">
                <a:solidFill>
                  <a:srgbClr val="2C3949"/>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the break-up page subtitle</a:t>
            </a:r>
            <a:endParaRPr lang="en-US"/>
          </a:p>
        </p:txBody>
      </p:sp>
    </p:spTree>
    <p:extLst>
      <p:ext uri="{BB962C8B-B14F-4D97-AF65-F5344CB8AC3E}">
        <p14:creationId xmlns:p14="http://schemas.microsoft.com/office/powerpoint/2010/main" val="1131935044"/>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48890B4-4F45-5539-0967-6FC4CC35CA77}"/>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8BB0927-170D-DD89-D62C-F626A820AE2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F0E11E4-0EF3-4E7E-CF17-C1745DEB95F3}"/>
              </a:ext>
            </a:extLst>
          </p:cNvPr>
          <p:cNvSpPr>
            <a:spLocks noGrp="1"/>
          </p:cNvSpPr>
          <p:nvPr>
            <p:ph idx="1"/>
          </p:nvPr>
        </p:nvSpPr>
        <p:spPr>
          <a:xfrm>
            <a:off x="838200" y="1825625"/>
            <a:ext cx="10515600" cy="37757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10773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9E0124C-8D33-2BE3-EAAA-1CF5A05FE5D9}"/>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1654D4F-1EB6-9606-AB3F-6DE270D1695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97BC03-9DC9-6E9D-57EB-A29379E748B7}"/>
              </a:ext>
            </a:extLst>
          </p:cNvPr>
          <p:cNvSpPr>
            <a:spLocks noGrp="1"/>
          </p:cNvSpPr>
          <p:nvPr>
            <p:ph sz="half" idx="1"/>
          </p:nvPr>
        </p:nvSpPr>
        <p:spPr>
          <a:xfrm>
            <a:off x="838200" y="1825626"/>
            <a:ext cx="5181600" cy="36210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F8314C6-EB3E-A497-FFA4-CF21A8A6533C}"/>
              </a:ext>
            </a:extLst>
          </p:cNvPr>
          <p:cNvSpPr>
            <a:spLocks noGrp="1"/>
          </p:cNvSpPr>
          <p:nvPr>
            <p:ph sz="half" idx="2"/>
          </p:nvPr>
        </p:nvSpPr>
        <p:spPr>
          <a:xfrm>
            <a:off x="6172200" y="1825625"/>
            <a:ext cx="5181600" cy="3621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939909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Title Slide">
    <p:bg>
      <p:bgPr>
        <a:solidFill>
          <a:srgbClr val="2C3949"/>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00427DC-9DB0-1605-147A-CEC196303CDE}"/>
              </a:ext>
            </a:extLst>
          </p:cNvPr>
          <p:cNvPicPr>
            <a:picLocks noChangeAspect="1"/>
          </p:cNvPicPr>
          <p:nvPr userDrawn="1"/>
        </p:nvPicPr>
        <p:blipFill>
          <a:blip r:embed="rId2"/>
          <a:srcRect/>
          <a:stretch/>
        </p:blipFill>
        <p:spPr>
          <a:xfrm>
            <a:off x="0" y="0"/>
            <a:ext cx="12192000" cy="6858000"/>
          </a:xfrm>
          <a:prstGeom prst="rect">
            <a:avLst/>
          </a:prstGeom>
        </p:spPr>
      </p:pic>
      <p:sp>
        <p:nvSpPr>
          <p:cNvPr id="10" name="Picture Placeholder 9">
            <a:extLst>
              <a:ext uri="{FF2B5EF4-FFF2-40B4-BE49-F238E27FC236}">
                <a16:creationId xmlns:a16="http://schemas.microsoft.com/office/drawing/2014/main" id="{AC851450-06D4-6BF1-BE87-3E8E619505E4}"/>
              </a:ext>
            </a:extLst>
          </p:cNvPr>
          <p:cNvSpPr>
            <a:spLocks noGrp="1"/>
          </p:cNvSpPr>
          <p:nvPr>
            <p:ph type="pic" sz="quarter" idx="10"/>
          </p:nvPr>
        </p:nvSpPr>
        <p:spPr>
          <a:xfrm>
            <a:off x="838200" y="682580"/>
            <a:ext cx="10515600" cy="5318975"/>
          </a:xfrm>
        </p:spPr>
        <p:txBody>
          <a:bodyPr/>
          <a:lstStyle/>
          <a:p>
            <a:r>
              <a:rPr lang="en-US"/>
              <a:t>Click icon to add picture</a:t>
            </a:r>
          </a:p>
        </p:txBody>
      </p:sp>
    </p:spTree>
    <p:extLst>
      <p:ext uri="{BB962C8B-B14F-4D97-AF65-F5344CB8AC3E}">
        <p14:creationId xmlns:p14="http://schemas.microsoft.com/office/powerpoint/2010/main" val="38592304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6899D3B-C1CA-F28B-4293-1CCEB7387CA6}"/>
              </a:ext>
            </a:extLst>
          </p:cNvPr>
          <p:cNvPicPr>
            <a:picLocks noChangeAspect="1"/>
          </p:cNvPicPr>
          <p:nvPr userDrawn="1"/>
        </p:nvPicPr>
        <p:blipFill>
          <a:blip r:embed="rId2"/>
          <a:srcRect/>
          <a:stretch/>
        </p:blipFill>
        <p:spPr>
          <a:xfrm>
            <a:off x="0" y="0"/>
            <a:ext cx="12192000" cy="6858000"/>
          </a:xfrm>
          <a:prstGeom prst="rect">
            <a:avLst/>
          </a:prstGeom>
        </p:spPr>
      </p:pic>
      <p:sp>
        <p:nvSpPr>
          <p:cNvPr id="5" name="Chart Placeholder 4">
            <a:extLst>
              <a:ext uri="{FF2B5EF4-FFF2-40B4-BE49-F238E27FC236}">
                <a16:creationId xmlns:a16="http://schemas.microsoft.com/office/drawing/2014/main" id="{EEBC7DF9-DBF6-87D2-F142-3D7C0A77BB65}"/>
              </a:ext>
            </a:extLst>
          </p:cNvPr>
          <p:cNvSpPr>
            <a:spLocks noGrp="1"/>
          </p:cNvSpPr>
          <p:nvPr>
            <p:ph type="chart" sz="quarter" idx="12"/>
          </p:nvPr>
        </p:nvSpPr>
        <p:spPr>
          <a:xfrm>
            <a:off x="838199" y="618186"/>
            <a:ext cx="10515599" cy="5357611"/>
          </a:xfrm>
        </p:spPr>
        <p:txBody>
          <a:bodyPr/>
          <a:lstStyle/>
          <a:p>
            <a:r>
              <a:rPr lang="en-US"/>
              <a:t>Click icon to add chart</a:t>
            </a:r>
          </a:p>
        </p:txBody>
      </p:sp>
    </p:spTree>
    <p:extLst>
      <p:ext uri="{BB962C8B-B14F-4D97-AF65-F5344CB8AC3E}">
        <p14:creationId xmlns:p14="http://schemas.microsoft.com/office/powerpoint/2010/main" val="2859814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6488F40-B9F3-958E-98DB-C284D4F8E7AC}"/>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453F92A-87FB-A326-B33B-6F44FA20914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051C59C-C745-ADAB-95A3-39EBF5027F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F06EF04-73DE-5C55-B4C3-2B5ED89619ED}"/>
              </a:ext>
            </a:extLst>
          </p:cNvPr>
          <p:cNvSpPr>
            <a:spLocks noGrp="1"/>
          </p:cNvSpPr>
          <p:nvPr>
            <p:ph sz="half" idx="2"/>
          </p:nvPr>
        </p:nvSpPr>
        <p:spPr>
          <a:xfrm>
            <a:off x="839788" y="2505075"/>
            <a:ext cx="5157787" cy="35975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5EB6B5E-C359-6121-CDD4-7F17B883C2C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F5E0BD7-70EF-1748-D322-F3A1E7AEACF5}"/>
              </a:ext>
            </a:extLst>
          </p:cNvPr>
          <p:cNvSpPr>
            <a:spLocks noGrp="1"/>
          </p:cNvSpPr>
          <p:nvPr>
            <p:ph sz="quarter" idx="4"/>
          </p:nvPr>
        </p:nvSpPr>
        <p:spPr>
          <a:xfrm>
            <a:off x="6172200" y="2505075"/>
            <a:ext cx="5183188" cy="35975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04285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DDC1147-7CDE-ADB4-13A0-B27EE57CC865}"/>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B5194D7-2F30-71DC-E873-2DF04EBE77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DA71E34-2789-2F38-8DC1-25DFF52859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73D68B7-FCD1-9062-7C31-C0E54D8C5B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49063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70A837B-64B5-8023-5C5A-C402BEB257E7}"/>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5B21B93-F884-FE93-446C-E89C6620D9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37C59FF-3D16-87ED-C0A1-B461B9059C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6C74C53-9A30-361E-A513-9870A8129C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2652060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885E606-15D4-66A4-9337-5DFDED5BE004}"/>
              </a:ext>
            </a:extLst>
          </p:cNvPr>
          <p:cNvPicPr>
            <a:picLocks noChangeAspect="1"/>
          </p:cNvPicPr>
          <p:nvPr userDrawn="1"/>
        </p:nvPicPr>
        <p:blipFill>
          <a:blip r:embed="rId2"/>
          <a:srcRect/>
          <a:stretch/>
        </p:blipFill>
        <p:spPr>
          <a:xfrm>
            <a:off x="0" y="0"/>
            <a:ext cx="12192000" cy="6858000"/>
          </a:xfrm>
          <a:prstGeom prst="rect">
            <a:avLst/>
          </a:prstGeom>
        </p:spPr>
      </p:pic>
    </p:spTree>
    <p:extLst>
      <p:ext uri="{BB962C8B-B14F-4D97-AF65-F5344CB8AC3E}">
        <p14:creationId xmlns:p14="http://schemas.microsoft.com/office/powerpoint/2010/main" val="4086960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Mark Header Slide - All Partner Agencies">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C6B1E121-79E1-0CAE-590F-5E5BFB6D1FF3}"/>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4057270" y="471057"/>
            <a:ext cx="2064328" cy="785677"/>
          </a:xfrm>
          <a:prstGeom prst="rect">
            <a:avLst/>
          </a:prstGeom>
        </p:spPr>
      </p:pic>
      <p:sp>
        <p:nvSpPr>
          <p:cNvPr id="20" name="Title 1">
            <a:extLst>
              <a:ext uri="{FF2B5EF4-FFF2-40B4-BE49-F238E27FC236}">
                <a16:creationId xmlns:a16="http://schemas.microsoft.com/office/drawing/2014/main" id="{47CF6B8D-E7E8-9EF0-F402-619407B16FB2}"/>
              </a:ext>
            </a:extLst>
          </p:cNvPr>
          <p:cNvSpPr>
            <a:spLocks noGrp="1"/>
          </p:cNvSpPr>
          <p:nvPr>
            <p:ph type="ctrTitle" hasCustomPrompt="1"/>
          </p:nvPr>
        </p:nvSpPr>
        <p:spPr>
          <a:xfrm>
            <a:off x="5624624" y="1949569"/>
            <a:ext cx="6072786" cy="2003003"/>
          </a:xfrm>
        </p:spPr>
        <p:txBody>
          <a:bodyPr anchor="b">
            <a:noAutofit/>
          </a:bodyPr>
          <a:lstStyle>
            <a:lvl1pPr algn="r">
              <a:defRPr sz="3200">
                <a:solidFill>
                  <a:schemeClr val="accent1">
                    <a:lumMod val="75000"/>
                  </a:schemeClr>
                </a:solidFill>
              </a:defRPr>
            </a:lvl1pPr>
          </a:lstStyle>
          <a:p>
            <a:r>
              <a:rPr lang="en-US"/>
              <a:t>Click to edit header title</a:t>
            </a:r>
            <a:endParaRPr lang="en-AU"/>
          </a:p>
        </p:txBody>
      </p:sp>
      <p:sp>
        <p:nvSpPr>
          <p:cNvPr id="21" name="Subtitle 2">
            <a:extLst>
              <a:ext uri="{FF2B5EF4-FFF2-40B4-BE49-F238E27FC236}">
                <a16:creationId xmlns:a16="http://schemas.microsoft.com/office/drawing/2014/main" id="{CC40366D-BA9F-D74F-C529-07D712C39DDA}"/>
              </a:ext>
            </a:extLst>
          </p:cNvPr>
          <p:cNvSpPr>
            <a:spLocks noGrp="1"/>
          </p:cNvSpPr>
          <p:nvPr>
            <p:ph type="subTitle" idx="1" hasCustomPrompt="1"/>
          </p:nvPr>
        </p:nvSpPr>
        <p:spPr>
          <a:xfrm>
            <a:off x="5624623" y="4044648"/>
            <a:ext cx="6072787" cy="1655762"/>
          </a:xfrm>
        </p:spPr>
        <p:txBody>
          <a:bodyPr>
            <a:noAutofit/>
          </a:bodyPr>
          <a:lstStyle>
            <a:lvl1pPr marL="0" indent="0" algn="r">
              <a:buNone/>
              <a:defRPr sz="2000">
                <a:solidFill>
                  <a:schemeClr val="accent3">
                    <a:lumMod val="75000"/>
                  </a:schemeClr>
                </a:solidFill>
                <a:latin typeface="Montserrat SemiBold"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header subtitle</a:t>
            </a:r>
            <a:endParaRPr lang="en-AU"/>
          </a:p>
        </p:txBody>
      </p:sp>
      <p:sp>
        <p:nvSpPr>
          <p:cNvPr id="4" name="Text Placeholder 23">
            <a:extLst>
              <a:ext uri="{FF2B5EF4-FFF2-40B4-BE49-F238E27FC236}">
                <a16:creationId xmlns:a16="http://schemas.microsoft.com/office/drawing/2014/main" id="{697A72A7-0D72-F817-36A8-3CCADDD5A314}"/>
              </a:ext>
            </a:extLst>
          </p:cNvPr>
          <p:cNvSpPr>
            <a:spLocks noGrp="1"/>
          </p:cNvSpPr>
          <p:nvPr>
            <p:ph type="body" sz="quarter" idx="10" hasCustomPrompt="1"/>
          </p:nvPr>
        </p:nvSpPr>
        <p:spPr>
          <a:xfrm>
            <a:off x="5623912" y="6050640"/>
            <a:ext cx="6072787" cy="288000"/>
          </a:xfrm>
        </p:spPr>
        <p:txBody>
          <a:bodyPr>
            <a:noAutofit/>
          </a:bodyPr>
          <a:lstStyle>
            <a:lvl1pPr marL="0" indent="0" algn="r">
              <a:buNone/>
              <a:defRPr sz="1600">
                <a:solidFill>
                  <a:schemeClr val="tx2"/>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date</a:t>
            </a:r>
            <a:endParaRPr lang="en-AU"/>
          </a:p>
        </p:txBody>
      </p:sp>
      <p:cxnSp>
        <p:nvCxnSpPr>
          <p:cNvPr id="9" name="Straight Connector 8">
            <a:extLst>
              <a:ext uri="{FF2B5EF4-FFF2-40B4-BE49-F238E27FC236}">
                <a16:creationId xmlns:a16="http://schemas.microsoft.com/office/drawing/2014/main" id="{6E2092DC-290E-9E02-66DD-C7B80B982917}"/>
              </a:ext>
            </a:extLst>
          </p:cNvPr>
          <p:cNvCxnSpPr>
            <a:cxnSpLocks/>
          </p:cNvCxnSpPr>
          <p:nvPr userDrawn="1"/>
        </p:nvCxnSpPr>
        <p:spPr>
          <a:xfrm>
            <a:off x="6416209" y="368671"/>
            <a:ext cx="0" cy="990449"/>
          </a:xfrm>
          <a:prstGeom prst="line">
            <a:avLst/>
          </a:prstGeom>
          <a:ln w="22225" cap="rnd">
            <a:solidFill>
              <a:schemeClr val="tx2">
                <a:lumMod val="60000"/>
                <a:lumOff val="40000"/>
              </a:schemeClr>
            </a:solidFill>
            <a:prstDash val="sysDot"/>
          </a:ln>
        </p:spPr>
        <p:style>
          <a:lnRef idx="2">
            <a:schemeClr val="accent1"/>
          </a:lnRef>
          <a:fillRef idx="0">
            <a:schemeClr val="accent1"/>
          </a:fillRef>
          <a:effectRef idx="1">
            <a:schemeClr val="accent1"/>
          </a:effectRef>
          <a:fontRef idx="minor">
            <a:schemeClr val="tx1"/>
          </a:fontRef>
        </p:style>
      </p:cxnSp>
      <p:pic>
        <p:nvPicPr>
          <p:cNvPr id="12" name="Picture 11" descr="A green and blue letters on a black background&#10;&#10;Description automatically generated">
            <a:extLst>
              <a:ext uri="{FF2B5EF4-FFF2-40B4-BE49-F238E27FC236}">
                <a16:creationId xmlns:a16="http://schemas.microsoft.com/office/drawing/2014/main" id="{A77511E8-9EAE-B236-FA8C-ADB1C6153F4E}"/>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097024" y="514618"/>
            <a:ext cx="1889764" cy="762705"/>
          </a:xfrm>
          <a:prstGeom prst="rect">
            <a:avLst/>
          </a:prstGeom>
        </p:spPr>
      </p:pic>
      <p:pic>
        <p:nvPicPr>
          <p:cNvPr id="14" name="Picture 13" descr="A black background with a black square&#10;&#10;Description automatically generated with medium confidence">
            <a:extLst>
              <a:ext uri="{FF2B5EF4-FFF2-40B4-BE49-F238E27FC236}">
                <a16:creationId xmlns:a16="http://schemas.microsoft.com/office/drawing/2014/main" id="{8C7CACAB-976A-FA7A-29E7-ED4840BAC9B6}"/>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8836557" y="360552"/>
            <a:ext cx="1109328" cy="1006686"/>
          </a:xfrm>
          <a:prstGeom prst="rect">
            <a:avLst/>
          </a:prstGeom>
        </p:spPr>
      </p:pic>
      <p:pic>
        <p:nvPicPr>
          <p:cNvPr id="8" name="Graphic 7">
            <a:extLst>
              <a:ext uri="{FF2B5EF4-FFF2-40B4-BE49-F238E27FC236}">
                <a16:creationId xmlns:a16="http://schemas.microsoft.com/office/drawing/2014/main" id="{F76B626D-3BCD-B767-0605-EE11D3291FC7}"/>
              </a:ext>
            </a:extLst>
          </p:cNvPr>
          <p:cNvPicPr>
            <a:picLocks noChangeAspect="1"/>
          </p:cNvPicPr>
          <p:nvPr userDrawn="1"/>
        </p:nvPicPr>
        <p:blipFill>
          <a:blip>
            <a:extLst>
              <a:ext uri="{96DAC541-7B7A-43D3-8B79-37D633B846F1}">
                <asvg:svgBlip xmlns:asvg="http://schemas.microsoft.com/office/drawing/2016/SVG/main" r:embed="rId5"/>
              </a:ext>
            </a:extLst>
          </a:blip>
          <a:srcRect l="44650"/>
          <a:stretch>
            <a:fillRect/>
          </a:stretch>
        </p:blipFill>
        <p:spPr>
          <a:xfrm>
            <a:off x="0" y="502828"/>
            <a:ext cx="5255841" cy="5852344"/>
          </a:xfrm>
          <a:custGeom>
            <a:avLst/>
            <a:gdLst>
              <a:gd name="connsiteX0" fmla="*/ 0 w 5255841"/>
              <a:gd name="connsiteY0" fmla="*/ 0 h 5852344"/>
              <a:gd name="connsiteX1" fmla="*/ 5255841 w 5255841"/>
              <a:gd name="connsiteY1" fmla="*/ 0 h 5852344"/>
              <a:gd name="connsiteX2" fmla="*/ 5255841 w 5255841"/>
              <a:gd name="connsiteY2" fmla="*/ 5852344 h 5852344"/>
              <a:gd name="connsiteX3" fmla="*/ 0 w 5255841"/>
              <a:gd name="connsiteY3" fmla="*/ 5852344 h 5852344"/>
            </a:gdLst>
            <a:ahLst/>
            <a:cxnLst>
              <a:cxn ang="0">
                <a:pos x="connsiteX0" y="connsiteY0"/>
              </a:cxn>
              <a:cxn ang="0">
                <a:pos x="connsiteX1" y="connsiteY1"/>
              </a:cxn>
              <a:cxn ang="0">
                <a:pos x="connsiteX2" y="connsiteY2"/>
              </a:cxn>
              <a:cxn ang="0">
                <a:pos x="connsiteX3" y="connsiteY3"/>
              </a:cxn>
            </a:cxnLst>
            <a:rect l="l" t="t" r="r" b="b"/>
            <a:pathLst>
              <a:path w="5255841" h="5852344">
                <a:moveTo>
                  <a:pt x="0" y="0"/>
                </a:moveTo>
                <a:lnTo>
                  <a:pt x="5255841" y="0"/>
                </a:lnTo>
                <a:lnTo>
                  <a:pt x="5255841" y="5852344"/>
                </a:lnTo>
                <a:lnTo>
                  <a:pt x="0" y="5852344"/>
                </a:lnTo>
                <a:close/>
              </a:path>
            </a:pathLst>
          </a:custGeom>
        </p:spPr>
      </p:pic>
      <p:pic>
        <p:nvPicPr>
          <p:cNvPr id="5" name="Picture 4">
            <a:extLst>
              <a:ext uri="{FF2B5EF4-FFF2-40B4-BE49-F238E27FC236}">
                <a16:creationId xmlns:a16="http://schemas.microsoft.com/office/drawing/2014/main" id="{CE1D733F-DD9B-4D40-ABBA-BD6556A3E18C}"/>
              </a:ext>
            </a:extLst>
          </p:cNvPr>
          <p:cNvPicPr>
            <a:picLocks noChangeAspect="1"/>
          </p:cNvPicPr>
          <p:nvPr userDrawn="1"/>
        </p:nvPicPr>
        <p:blipFill>
          <a:blip r:embed="rId6"/>
          <a:stretch>
            <a:fillRect/>
          </a:stretch>
        </p:blipFill>
        <p:spPr>
          <a:xfrm>
            <a:off x="6437402" y="279665"/>
            <a:ext cx="2248016" cy="1168460"/>
          </a:xfrm>
          <a:prstGeom prst="rect">
            <a:avLst/>
          </a:prstGeom>
        </p:spPr>
      </p:pic>
    </p:spTree>
    <p:extLst>
      <p:ext uri="{BB962C8B-B14F-4D97-AF65-F5344CB8AC3E}">
        <p14:creationId xmlns:p14="http://schemas.microsoft.com/office/powerpoint/2010/main" val="3343786556"/>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ents Page">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64FF233C-A766-1C04-32D5-3814237BAA18}"/>
              </a:ext>
            </a:extLst>
          </p:cNvPr>
          <p:cNvPicPr>
            <a:picLocks noChangeAspect="1"/>
          </p:cNvPicPr>
          <p:nvPr userDrawn="1"/>
        </p:nvPicPr>
        <p:blipFill>
          <a:blip>
            <a:extLst>
              <a:ext uri="{96DAC541-7B7A-43D3-8B79-37D633B846F1}">
                <asvg:svgBlip xmlns:asvg="http://schemas.microsoft.com/office/drawing/2016/SVG/main" r:embed="rId2"/>
              </a:ext>
            </a:extLst>
          </a:blip>
          <a:srcRect r="51474" b="6373"/>
          <a:stretch>
            <a:fillRect/>
          </a:stretch>
        </p:blipFill>
        <p:spPr>
          <a:xfrm>
            <a:off x="7408578" y="1169894"/>
            <a:ext cx="4783422" cy="5688106"/>
          </a:xfrm>
          <a:custGeom>
            <a:avLst/>
            <a:gdLst>
              <a:gd name="connsiteX0" fmla="*/ 0 w 4783422"/>
              <a:gd name="connsiteY0" fmla="*/ 0 h 5688106"/>
              <a:gd name="connsiteX1" fmla="*/ 4783422 w 4783422"/>
              <a:gd name="connsiteY1" fmla="*/ 0 h 5688106"/>
              <a:gd name="connsiteX2" fmla="*/ 4783422 w 4783422"/>
              <a:gd name="connsiteY2" fmla="*/ 5688106 h 5688106"/>
              <a:gd name="connsiteX3" fmla="*/ 0 w 4783422"/>
              <a:gd name="connsiteY3" fmla="*/ 5688106 h 5688106"/>
            </a:gdLst>
            <a:ahLst/>
            <a:cxnLst>
              <a:cxn ang="0">
                <a:pos x="connsiteX0" y="connsiteY0"/>
              </a:cxn>
              <a:cxn ang="0">
                <a:pos x="connsiteX1" y="connsiteY1"/>
              </a:cxn>
              <a:cxn ang="0">
                <a:pos x="connsiteX2" y="connsiteY2"/>
              </a:cxn>
              <a:cxn ang="0">
                <a:pos x="connsiteX3" y="connsiteY3"/>
              </a:cxn>
            </a:cxnLst>
            <a:rect l="l" t="t" r="r" b="b"/>
            <a:pathLst>
              <a:path w="4783422" h="5688106">
                <a:moveTo>
                  <a:pt x="0" y="0"/>
                </a:moveTo>
                <a:lnTo>
                  <a:pt x="4783422" y="0"/>
                </a:lnTo>
                <a:lnTo>
                  <a:pt x="4783422" y="5688106"/>
                </a:lnTo>
                <a:lnTo>
                  <a:pt x="0" y="5688106"/>
                </a:lnTo>
                <a:close/>
              </a:path>
            </a:pathLst>
          </a:custGeom>
        </p:spPr>
      </p:pic>
      <p:pic>
        <p:nvPicPr>
          <p:cNvPr id="10" name="Graphic 9">
            <a:extLst>
              <a:ext uri="{FF2B5EF4-FFF2-40B4-BE49-F238E27FC236}">
                <a16:creationId xmlns:a16="http://schemas.microsoft.com/office/drawing/2014/main" id="{822E633D-84A8-EFF9-A1CB-D0C93AF391D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9632372" y="491089"/>
            <a:ext cx="2064328" cy="785677"/>
          </a:xfrm>
          <a:prstGeom prst="rect">
            <a:avLst/>
          </a:prstGeom>
        </p:spPr>
      </p:pic>
      <p:sp>
        <p:nvSpPr>
          <p:cNvPr id="12" name="TextBox 11">
            <a:extLst>
              <a:ext uri="{FF2B5EF4-FFF2-40B4-BE49-F238E27FC236}">
                <a16:creationId xmlns:a16="http://schemas.microsoft.com/office/drawing/2014/main" id="{4B252B06-E90A-F13D-5A6B-FE0DB88E3A49}"/>
              </a:ext>
            </a:extLst>
          </p:cNvPr>
          <p:cNvSpPr txBox="1"/>
          <p:nvPr userDrawn="1"/>
        </p:nvSpPr>
        <p:spPr>
          <a:xfrm>
            <a:off x="838200" y="727490"/>
            <a:ext cx="7256929" cy="584775"/>
          </a:xfrm>
          <a:prstGeom prst="rect">
            <a:avLst/>
          </a:prstGeom>
          <a:noFill/>
        </p:spPr>
        <p:txBody>
          <a:bodyPr wrap="square" rtlCol="0">
            <a:spAutoFit/>
          </a:bodyPr>
          <a:lstStyle/>
          <a:p>
            <a:r>
              <a:rPr lang="en-US" sz="3200">
                <a:solidFill>
                  <a:schemeClr val="accent1">
                    <a:lumMod val="75000"/>
                  </a:schemeClr>
                </a:solidFill>
                <a:latin typeface="+mj-lt"/>
              </a:rPr>
              <a:t>Contents</a:t>
            </a:r>
            <a:endParaRPr lang="en-AU" sz="3200">
              <a:solidFill>
                <a:schemeClr val="accent1">
                  <a:lumMod val="75000"/>
                </a:schemeClr>
              </a:solidFill>
              <a:latin typeface="+mj-lt"/>
            </a:endParaRPr>
          </a:p>
        </p:txBody>
      </p:sp>
      <p:sp>
        <p:nvSpPr>
          <p:cNvPr id="2" name="Footer Placeholder 1">
            <a:extLst>
              <a:ext uri="{FF2B5EF4-FFF2-40B4-BE49-F238E27FC236}">
                <a16:creationId xmlns:a16="http://schemas.microsoft.com/office/drawing/2014/main" id="{90449BB9-DBF6-13E7-E26F-AEEBC5D9ECF0}"/>
              </a:ext>
            </a:extLst>
          </p:cNvPr>
          <p:cNvSpPr>
            <a:spLocks noGrp="1"/>
          </p:cNvSpPr>
          <p:nvPr>
            <p:ph type="ftr" sz="quarter" idx="10"/>
          </p:nvPr>
        </p:nvSpPr>
        <p:spPr>
          <a:xfrm>
            <a:off x="4038600" y="6356350"/>
            <a:ext cx="4114800" cy="365125"/>
          </a:xfrm>
        </p:spPr>
        <p:txBody>
          <a:bodyPr/>
          <a:lstStyle>
            <a:lvl1pPr algn="ctr">
              <a:defRPr sz="1200" b="0" i="0" u="none">
                <a:solidFill>
                  <a:srgbClr val="FF7E00"/>
                </a:solidFill>
                <a:latin typeface="Times New Roman" panose="02020603050405020304" pitchFamily="18" charset="0"/>
              </a:defRPr>
            </a:lvl1pPr>
          </a:lstStyle>
          <a:p>
            <a:endParaRPr lang="en-AU"/>
          </a:p>
        </p:txBody>
      </p:sp>
    </p:spTree>
    <p:extLst>
      <p:ext uri="{BB962C8B-B14F-4D97-AF65-F5344CB8AC3E}">
        <p14:creationId xmlns:p14="http://schemas.microsoft.com/office/powerpoint/2010/main" val="11960429"/>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Green Device Divider Slide">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47CF6B8D-E7E8-9EF0-F402-619407B16FB2}"/>
              </a:ext>
            </a:extLst>
          </p:cNvPr>
          <p:cNvSpPr>
            <a:spLocks noGrp="1"/>
          </p:cNvSpPr>
          <p:nvPr>
            <p:ph type="ctrTitle" hasCustomPrompt="1"/>
          </p:nvPr>
        </p:nvSpPr>
        <p:spPr>
          <a:xfrm>
            <a:off x="2351323" y="1949569"/>
            <a:ext cx="9346088" cy="2003003"/>
          </a:xfrm>
        </p:spPr>
        <p:txBody>
          <a:bodyPr anchor="b">
            <a:noAutofit/>
          </a:bodyPr>
          <a:lstStyle>
            <a:lvl1pPr algn="l">
              <a:defRPr sz="3200">
                <a:solidFill>
                  <a:schemeClr val="accent1">
                    <a:lumMod val="75000"/>
                  </a:schemeClr>
                </a:solidFill>
              </a:defRPr>
            </a:lvl1pPr>
          </a:lstStyle>
          <a:p>
            <a:r>
              <a:rPr lang="en-US"/>
              <a:t>Click to edit divider title</a:t>
            </a:r>
            <a:endParaRPr lang="en-AU"/>
          </a:p>
        </p:txBody>
      </p:sp>
      <p:sp>
        <p:nvSpPr>
          <p:cNvPr id="21" name="Subtitle 2">
            <a:extLst>
              <a:ext uri="{FF2B5EF4-FFF2-40B4-BE49-F238E27FC236}">
                <a16:creationId xmlns:a16="http://schemas.microsoft.com/office/drawing/2014/main" id="{CC40366D-BA9F-D74F-C529-07D712C39DDA}"/>
              </a:ext>
            </a:extLst>
          </p:cNvPr>
          <p:cNvSpPr>
            <a:spLocks noGrp="1"/>
          </p:cNvSpPr>
          <p:nvPr>
            <p:ph type="subTitle" idx="1" hasCustomPrompt="1"/>
          </p:nvPr>
        </p:nvSpPr>
        <p:spPr>
          <a:xfrm>
            <a:off x="2351322" y="4044648"/>
            <a:ext cx="9346089" cy="1655762"/>
          </a:xfrm>
        </p:spPr>
        <p:txBody>
          <a:bodyPr>
            <a:noAutofit/>
          </a:bodyPr>
          <a:lstStyle>
            <a:lvl1pPr marL="0" indent="0" algn="l">
              <a:buNone/>
              <a:defRPr sz="2000">
                <a:solidFill>
                  <a:schemeClr val="accent3">
                    <a:lumMod val="75000"/>
                  </a:schemeClr>
                </a:solidFill>
                <a:latin typeface="Montserrat SemiBold"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divider subtitle</a:t>
            </a:r>
            <a:endParaRPr lang="en-AU"/>
          </a:p>
        </p:txBody>
      </p:sp>
      <p:pic>
        <p:nvPicPr>
          <p:cNvPr id="5" name="Graphic 4">
            <a:extLst>
              <a:ext uri="{FF2B5EF4-FFF2-40B4-BE49-F238E27FC236}">
                <a16:creationId xmlns:a16="http://schemas.microsoft.com/office/drawing/2014/main" id="{8AD75D71-178A-7D7F-9CB0-5617BA0D7F77}"/>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9000"/>
            <a:ext cx="1800857" cy="6876000"/>
          </a:xfrm>
          <a:prstGeom prst="rect">
            <a:avLst/>
          </a:prstGeom>
        </p:spPr>
      </p:pic>
      <p:sp>
        <p:nvSpPr>
          <p:cNvPr id="15" name="Slide Number Placeholder 22">
            <a:extLst>
              <a:ext uri="{FF2B5EF4-FFF2-40B4-BE49-F238E27FC236}">
                <a16:creationId xmlns:a16="http://schemas.microsoft.com/office/drawing/2014/main" id="{B2D2D8B0-AD84-7231-F9B3-957068AF41A2}"/>
              </a:ext>
            </a:extLst>
          </p:cNvPr>
          <p:cNvSpPr>
            <a:spLocks noGrp="1"/>
          </p:cNvSpPr>
          <p:nvPr>
            <p:ph type="sldNum" sz="quarter" idx="11"/>
          </p:nvPr>
        </p:nvSpPr>
        <p:spPr>
          <a:xfrm>
            <a:off x="8953500" y="6259859"/>
            <a:ext cx="2743200" cy="365125"/>
          </a:xfrm>
        </p:spPr>
        <p:txBody>
          <a:bodyPr>
            <a:noAutofit/>
          </a:bodyPr>
          <a:lstStyle>
            <a:lvl1pPr>
              <a:defRPr sz="1200">
                <a:solidFill>
                  <a:schemeClr val="tx2"/>
                </a:solidFill>
              </a:defRPr>
            </a:lvl1pPr>
          </a:lstStyle>
          <a:p>
            <a:fld id="{FC4CDC87-5F1E-4E4A-9337-55492A3952C6}" type="slidenum">
              <a:rPr lang="en-AU" smtClean="0"/>
              <a:pPr/>
              <a:t>‹#›</a:t>
            </a:fld>
            <a:endParaRPr lang="en-AU"/>
          </a:p>
        </p:txBody>
      </p:sp>
      <p:pic>
        <p:nvPicPr>
          <p:cNvPr id="2" name="Graphic 1">
            <a:extLst>
              <a:ext uri="{FF2B5EF4-FFF2-40B4-BE49-F238E27FC236}">
                <a16:creationId xmlns:a16="http://schemas.microsoft.com/office/drawing/2014/main" id="{163904C1-482D-EF53-49FE-75854CE6076E}"/>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9632372" y="491089"/>
            <a:ext cx="2064328" cy="785677"/>
          </a:xfrm>
          <a:prstGeom prst="rect">
            <a:avLst/>
          </a:prstGeom>
        </p:spPr>
      </p:pic>
      <p:sp>
        <p:nvSpPr>
          <p:cNvPr id="3" name="Footer Placeholder 2">
            <a:extLst>
              <a:ext uri="{FF2B5EF4-FFF2-40B4-BE49-F238E27FC236}">
                <a16:creationId xmlns:a16="http://schemas.microsoft.com/office/drawing/2014/main" id="{C8E66A24-293B-95E8-6CFE-442BE3D85DA8}"/>
              </a:ext>
            </a:extLst>
          </p:cNvPr>
          <p:cNvSpPr>
            <a:spLocks noGrp="1"/>
          </p:cNvSpPr>
          <p:nvPr>
            <p:ph type="ftr" sz="quarter" idx="12"/>
          </p:nvPr>
        </p:nvSpPr>
        <p:spPr>
          <a:xfrm>
            <a:off x="4038600" y="6356350"/>
            <a:ext cx="4114800" cy="365125"/>
          </a:xfrm>
        </p:spPr>
        <p:txBody>
          <a:bodyPr/>
          <a:lstStyle>
            <a:lvl1pPr algn="ctr">
              <a:defRPr sz="1200" b="0" i="0" u="none">
                <a:solidFill>
                  <a:srgbClr val="FF7E00"/>
                </a:solidFill>
                <a:latin typeface="Times New Roman" panose="02020603050405020304" pitchFamily="18" charset="0"/>
              </a:defRPr>
            </a:lvl1pPr>
          </a:lstStyle>
          <a:p>
            <a:endParaRPr lang="en-AU"/>
          </a:p>
        </p:txBody>
      </p:sp>
    </p:spTree>
    <p:extLst>
      <p:ext uri="{BB962C8B-B14F-4D97-AF65-F5344CB8AC3E}">
        <p14:creationId xmlns:p14="http://schemas.microsoft.com/office/powerpoint/2010/main" val="2691496269"/>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Blank with Logo">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F61B89D8-0082-E982-7598-085190B5D222}"/>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632372" y="491089"/>
            <a:ext cx="2064328" cy="785677"/>
          </a:xfrm>
          <a:prstGeom prst="rect">
            <a:avLst/>
          </a:prstGeom>
        </p:spPr>
      </p:pic>
      <p:sp>
        <p:nvSpPr>
          <p:cNvPr id="8" name="Slide Number Placeholder 22">
            <a:extLst>
              <a:ext uri="{FF2B5EF4-FFF2-40B4-BE49-F238E27FC236}">
                <a16:creationId xmlns:a16="http://schemas.microsoft.com/office/drawing/2014/main" id="{B2039FB4-BD0F-04BB-CC25-FDBDBE40324F}"/>
              </a:ext>
            </a:extLst>
          </p:cNvPr>
          <p:cNvSpPr>
            <a:spLocks noGrp="1"/>
          </p:cNvSpPr>
          <p:nvPr>
            <p:ph type="sldNum" sz="quarter" idx="11"/>
          </p:nvPr>
        </p:nvSpPr>
        <p:spPr>
          <a:xfrm>
            <a:off x="8953500" y="6259859"/>
            <a:ext cx="2743200" cy="365125"/>
          </a:xfrm>
        </p:spPr>
        <p:txBody>
          <a:bodyPr>
            <a:noAutofit/>
          </a:bodyPr>
          <a:lstStyle>
            <a:lvl1pPr>
              <a:defRPr sz="1200">
                <a:solidFill>
                  <a:schemeClr val="tx2"/>
                </a:solidFill>
              </a:defRPr>
            </a:lvl1pPr>
          </a:lstStyle>
          <a:p>
            <a:fld id="{FC4CDC87-5F1E-4E4A-9337-55492A3952C6}" type="slidenum">
              <a:rPr lang="en-AU" smtClean="0"/>
              <a:pPr/>
              <a:t>‹#›</a:t>
            </a:fld>
            <a:endParaRPr lang="en-AU"/>
          </a:p>
        </p:txBody>
      </p:sp>
      <p:sp>
        <p:nvSpPr>
          <p:cNvPr id="2" name="Footer Placeholder 1">
            <a:extLst>
              <a:ext uri="{FF2B5EF4-FFF2-40B4-BE49-F238E27FC236}">
                <a16:creationId xmlns:a16="http://schemas.microsoft.com/office/drawing/2014/main" id="{5CA45C65-BD66-76BA-189E-4F10377B8880}"/>
              </a:ext>
            </a:extLst>
          </p:cNvPr>
          <p:cNvSpPr>
            <a:spLocks noGrp="1"/>
          </p:cNvSpPr>
          <p:nvPr>
            <p:ph type="ftr" sz="quarter" idx="12"/>
          </p:nvPr>
        </p:nvSpPr>
        <p:spPr>
          <a:xfrm>
            <a:off x="3124200" y="6356350"/>
            <a:ext cx="2895600" cy="365125"/>
          </a:xfrm>
          <a:prstGeom prst="rect">
            <a:avLst/>
          </a:prstGeom>
        </p:spPr>
        <p:txBody>
          <a:bodyPr/>
          <a:lstStyle>
            <a:lvl1pPr algn="ctr">
              <a:defRPr sz="1200" b="0" i="0" u="none">
                <a:solidFill>
                  <a:srgbClr val="FF7E00"/>
                </a:solidFill>
                <a:latin typeface="Times New Roman" panose="02020603050405020304" pitchFamily="18" charset="0"/>
              </a:defRPr>
            </a:lvl1pPr>
          </a:lstStyle>
          <a:p>
            <a:endParaRPr lang="en-AU"/>
          </a:p>
        </p:txBody>
      </p:sp>
    </p:spTree>
    <p:extLst>
      <p:ext uri="{BB962C8B-B14F-4D97-AF65-F5344CB8AC3E}">
        <p14:creationId xmlns:p14="http://schemas.microsoft.com/office/powerpoint/2010/main" val="2615764462"/>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Purple Device Divider Slide">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47CF6B8D-E7E8-9EF0-F402-619407B16FB2}"/>
              </a:ext>
            </a:extLst>
          </p:cNvPr>
          <p:cNvSpPr>
            <a:spLocks noGrp="1"/>
          </p:cNvSpPr>
          <p:nvPr>
            <p:ph type="ctrTitle" hasCustomPrompt="1"/>
          </p:nvPr>
        </p:nvSpPr>
        <p:spPr>
          <a:xfrm>
            <a:off x="2351323" y="1949569"/>
            <a:ext cx="9346088" cy="2003003"/>
          </a:xfrm>
        </p:spPr>
        <p:txBody>
          <a:bodyPr anchor="b">
            <a:noAutofit/>
          </a:bodyPr>
          <a:lstStyle>
            <a:lvl1pPr algn="l">
              <a:defRPr sz="3200">
                <a:solidFill>
                  <a:schemeClr val="accent1">
                    <a:lumMod val="75000"/>
                  </a:schemeClr>
                </a:solidFill>
              </a:defRPr>
            </a:lvl1pPr>
          </a:lstStyle>
          <a:p>
            <a:r>
              <a:rPr lang="en-US"/>
              <a:t>Click to edit divider title</a:t>
            </a:r>
            <a:endParaRPr lang="en-AU"/>
          </a:p>
        </p:txBody>
      </p:sp>
      <p:sp>
        <p:nvSpPr>
          <p:cNvPr id="21" name="Subtitle 2">
            <a:extLst>
              <a:ext uri="{FF2B5EF4-FFF2-40B4-BE49-F238E27FC236}">
                <a16:creationId xmlns:a16="http://schemas.microsoft.com/office/drawing/2014/main" id="{CC40366D-BA9F-D74F-C529-07D712C39DDA}"/>
              </a:ext>
            </a:extLst>
          </p:cNvPr>
          <p:cNvSpPr>
            <a:spLocks noGrp="1"/>
          </p:cNvSpPr>
          <p:nvPr>
            <p:ph type="subTitle" idx="1" hasCustomPrompt="1"/>
          </p:nvPr>
        </p:nvSpPr>
        <p:spPr>
          <a:xfrm>
            <a:off x="2351322" y="4044648"/>
            <a:ext cx="9346089" cy="1655762"/>
          </a:xfrm>
        </p:spPr>
        <p:txBody>
          <a:bodyPr>
            <a:noAutofit/>
          </a:bodyPr>
          <a:lstStyle>
            <a:lvl1pPr marL="0" indent="0" algn="l">
              <a:buNone/>
              <a:defRPr sz="2000">
                <a:solidFill>
                  <a:schemeClr val="accent3">
                    <a:lumMod val="75000"/>
                  </a:schemeClr>
                </a:solidFill>
                <a:latin typeface="Montserrat SemiBold"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divider subtitle</a:t>
            </a:r>
            <a:endParaRPr lang="en-AU"/>
          </a:p>
        </p:txBody>
      </p:sp>
      <p:pic>
        <p:nvPicPr>
          <p:cNvPr id="12" name="Graphic 11">
            <a:extLst>
              <a:ext uri="{FF2B5EF4-FFF2-40B4-BE49-F238E27FC236}">
                <a16:creationId xmlns:a16="http://schemas.microsoft.com/office/drawing/2014/main" id="{CCF08C9E-88D9-D4B9-2DC4-EFEC83F91DD2}"/>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0"/>
            <a:ext cx="1800857" cy="6876000"/>
          </a:xfrm>
          <a:prstGeom prst="rect">
            <a:avLst/>
          </a:prstGeom>
        </p:spPr>
      </p:pic>
      <p:sp>
        <p:nvSpPr>
          <p:cNvPr id="23" name="Slide Number Placeholder 22">
            <a:extLst>
              <a:ext uri="{FF2B5EF4-FFF2-40B4-BE49-F238E27FC236}">
                <a16:creationId xmlns:a16="http://schemas.microsoft.com/office/drawing/2014/main" id="{30DD7696-ECD4-B91D-24E2-1A7BA337E1AD}"/>
              </a:ext>
            </a:extLst>
          </p:cNvPr>
          <p:cNvSpPr>
            <a:spLocks noGrp="1"/>
          </p:cNvSpPr>
          <p:nvPr>
            <p:ph type="sldNum" sz="quarter" idx="11"/>
          </p:nvPr>
        </p:nvSpPr>
        <p:spPr>
          <a:xfrm>
            <a:off x="8953500" y="6259859"/>
            <a:ext cx="2743200" cy="365125"/>
          </a:xfrm>
        </p:spPr>
        <p:txBody>
          <a:bodyPr>
            <a:noAutofit/>
          </a:bodyPr>
          <a:lstStyle>
            <a:lvl1pPr>
              <a:defRPr sz="1200">
                <a:solidFill>
                  <a:schemeClr val="tx2"/>
                </a:solidFill>
              </a:defRPr>
            </a:lvl1pPr>
          </a:lstStyle>
          <a:p>
            <a:fld id="{FC4CDC87-5F1E-4E4A-9337-55492A3952C6}" type="slidenum">
              <a:rPr lang="en-AU" smtClean="0"/>
              <a:pPr/>
              <a:t>‹#›</a:t>
            </a:fld>
            <a:endParaRPr lang="en-AU"/>
          </a:p>
        </p:txBody>
      </p:sp>
      <p:pic>
        <p:nvPicPr>
          <p:cNvPr id="2" name="Graphic 1">
            <a:extLst>
              <a:ext uri="{FF2B5EF4-FFF2-40B4-BE49-F238E27FC236}">
                <a16:creationId xmlns:a16="http://schemas.microsoft.com/office/drawing/2014/main" id="{9D0B42EB-E091-7E29-C9BD-7DE0BDD21DB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9632372" y="491089"/>
            <a:ext cx="2064328" cy="785677"/>
          </a:xfrm>
          <a:prstGeom prst="rect">
            <a:avLst/>
          </a:prstGeom>
        </p:spPr>
      </p:pic>
    </p:spTree>
    <p:extLst>
      <p:ext uri="{BB962C8B-B14F-4D97-AF65-F5344CB8AC3E}">
        <p14:creationId xmlns:p14="http://schemas.microsoft.com/office/powerpoint/2010/main" val="875793642"/>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Heading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4DF39-530E-B369-9DB2-AC2E81F7222E}"/>
              </a:ext>
            </a:extLst>
          </p:cNvPr>
          <p:cNvSpPr>
            <a:spLocks noGrp="1"/>
          </p:cNvSpPr>
          <p:nvPr>
            <p:ph type="title"/>
          </p:nvPr>
        </p:nvSpPr>
        <p:spPr>
          <a:xfrm>
            <a:off x="838200" y="365125"/>
            <a:ext cx="7560000" cy="1325563"/>
          </a:xfrm>
        </p:spPr>
        <p:txBody>
          <a:bodyPr>
            <a:noAutofit/>
          </a:bodyPr>
          <a:lstStyle>
            <a:lvl1pPr>
              <a:defRPr>
                <a:solidFill>
                  <a:schemeClr val="accent1">
                    <a:lumMod val="75000"/>
                  </a:schemeClr>
                </a:solidFill>
              </a:defRPr>
            </a:lvl1pPr>
          </a:lstStyle>
          <a:p>
            <a:r>
              <a:rPr lang="en-US"/>
              <a:t>Click to edit Master title style</a:t>
            </a:r>
            <a:endParaRPr lang="en-AU"/>
          </a:p>
        </p:txBody>
      </p:sp>
      <p:pic>
        <p:nvPicPr>
          <p:cNvPr id="7" name="Graphic 6">
            <a:extLst>
              <a:ext uri="{FF2B5EF4-FFF2-40B4-BE49-F238E27FC236}">
                <a16:creationId xmlns:a16="http://schemas.microsoft.com/office/drawing/2014/main" id="{F61B89D8-0082-E982-7598-085190B5D222}"/>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632372" y="491089"/>
            <a:ext cx="2064328" cy="785677"/>
          </a:xfrm>
          <a:prstGeom prst="rect">
            <a:avLst/>
          </a:prstGeom>
        </p:spPr>
      </p:pic>
      <p:sp>
        <p:nvSpPr>
          <p:cNvPr id="8" name="Slide Number Placeholder 22">
            <a:extLst>
              <a:ext uri="{FF2B5EF4-FFF2-40B4-BE49-F238E27FC236}">
                <a16:creationId xmlns:a16="http://schemas.microsoft.com/office/drawing/2014/main" id="{B2039FB4-BD0F-04BB-CC25-FDBDBE40324F}"/>
              </a:ext>
            </a:extLst>
          </p:cNvPr>
          <p:cNvSpPr>
            <a:spLocks noGrp="1"/>
          </p:cNvSpPr>
          <p:nvPr>
            <p:ph type="sldNum" sz="quarter" idx="11"/>
          </p:nvPr>
        </p:nvSpPr>
        <p:spPr>
          <a:xfrm>
            <a:off x="8953500" y="6259859"/>
            <a:ext cx="2743200" cy="365125"/>
          </a:xfrm>
        </p:spPr>
        <p:txBody>
          <a:bodyPr>
            <a:noAutofit/>
          </a:bodyPr>
          <a:lstStyle>
            <a:lvl1pPr>
              <a:defRPr sz="1200">
                <a:solidFill>
                  <a:schemeClr val="tx2"/>
                </a:solidFill>
              </a:defRPr>
            </a:lvl1pPr>
          </a:lstStyle>
          <a:p>
            <a:fld id="{FC4CDC87-5F1E-4E4A-9337-55492A3952C6}" type="slidenum">
              <a:rPr lang="en-AU" smtClean="0"/>
              <a:pPr/>
              <a:t>‹#›</a:t>
            </a:fld>
            <a:endParaRPr lang="en-AU"/>
          </a:p>
        </p:txBody>
      </p:sp>
    </p:spTree>
    <p:extLst>
      <p:ext uri="{BB962C8B-B14F-4D97-AF65-F5344CB8AC3E}">
        <p14:creationId xmlns:p14="http://schemas.microsoft.com/office/powerpoint/2010/main" val="1473699793"/>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Blue Device Divider Slide">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47CF6B8D-E7E8-9EF0-F402-619407B16FB2}"/>
              </a:ext>
            </a:extLst>
          </p:cNvPr>
          <p:cNvSpPr>
            <a:spLocks noGrp="1"/>
          </p:cNvSpPr>
          <p:nvPr>
            <p:ph type="ctrTitle" hasCustomPrompt="1"/>
          </p:nvPr>
        </p:nvSpPr>
        <p:spPr>
          <a:xfrm>
            <a:off x="2351323" y="1949569"/>
            <a:ext cx="9346088" cy="2003003"/>
          </a:xfrm>
        </p:spPr>
        <p:txBody>
          <a:bodyPr anchor="b">
            <a:noAutofit/>
          </a:bodyPr>
          <a:lstStyle>
            <a:lvl1pPr algn="l">
              <a:defRPr sz="3200">
                <a:solidFill>
                  <a:schemeClr val="accent1">
                    <a:lumMod val="75000"/>
                  </a:schemeClr>
                </a:solidFill>
              </a:defRPr>
            </a:lvl1pPr>
          </a:lstStyle>
          <a:p>
            <a:r>
              <a:rPr lang="en-US"/>
              <a:t>Click to edit divider title</a:t>
            </a:r>
            <a:endParaRPr lang="en-AU"/>
          </a:p>
        </p:txBody>
      </p:sp>
      <p:sp>
        <p:nvSpPr>
          <p:cNvPr id="21" name="Subtitle 2">
            <a:extLst>
              <a:ext uri="{FF2B5EF4-FFF2-40B4-BE49-F238E27FC236}">
                <a16:creationId xmlns:a16="http://schemas.microsoft.com/office/drawing/2014/main" id="{CC40366D-BA9F-D74F-C529-07D712C39DDA}"/>
              </a:ext>
            </a:extLst>
          </p:cNvPr>
          <p:cNvSpPr>
            <a:spLocks noGrp="1"/>
          </p:cNvSpPr>
          <p:nvPr>
            <p:ph type="subTitle" idx="1" hasCustomPrompt="1"/>
          </p:nvPr>
        </p:nvSpPr>
        <p:spPr>
          <a:xfrm>
            <a:off x="2351322" y="4044648"/>
            <a:ext cx="9346089" cy="1655762"/>
          </a:xfrm>
        </p:spPr>
        <p:txBody>
          <a:bodyPr>
            <a:noAutofit/>
          </a:bodyPr>
          <a:lstStyle>
            <a:lvl1pPr marL="0" indent="0" algn="l">
              <a:buNone/>
              <a:defRPr sz="2000">
                <a:solidFill>
                  <a:schemeClr val="accent3">
                    <a:lumMod val="75000"/>
                  </a:schemeClr>
                </a:solidFill>
                <a:latin typeface="Montserrat SemiBold"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divider subtitle</a:t>
            </a:r>
            <a:endParaRPr lang="en-AU"/>
          </a:p>
        </p:txBody>
      </p:sp>
      <p:pic>
        <p:nvPicPr>
          <p:cNvPr id="3" name="Graphic 2">
            <a:extLst>
              <a:ext uri="{FF2B5EF4-FFF2-40B4-BE49-F238E27FC236}">
                <a16:creationId xmlns:a16="http://schemas.microsoft.com/office/drawing/2014/main" id="{14ADDB1C-500D-B58A-8438-B4BDB05358E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0"/>
            <a:ext cx="1800857" cy="6876000"/>
          </a:xfrm>
          <a:prstGeom prst="rect">
            <a:avLst/>
          </a:prstGeom>
        </p:spPr>
      </p:pic>
      <p:sp>
        <p:nvSpPr>
          <p:cNvPr id="13" name="Slide Number Placeholder 22">
            <a:extLst>
              <a:ext uri="{FF2B5EF4-FFF2-40B4-BE49-F238E27FC236}">
                <a16:creationId xmlns:a16="http://schemas.microsoft.com/office/drawing/2014/main" id="{793373CC-1F66-4888-445F-E0C55D3EE523}"/>
              </a:ext>
            </a:extLst>
          </p:cNvPr>
          <p:cNvSpPr>
            <a:spLocks noGrp="1"/>
          </p:cNvSpPr>
          <p:nvPr>
            <p:ph type="sldNum" sz="quarter" idx="11"/>
          </p:nvPr>
        </p:nvSpPr>
        <p:spPr>
          <a:xfrm>
            <a:off x="8953500" y="6259859"/>
            <a:ext cx="2743200" cy="365125"/>
          </a:xfrm>
        </p:spPr>
        <p:txBody>
          <a:bodyPr>
            <a:noAutofit/>
          </a:bodyPr>
          <a:lstStyle>
            <a:lvl1pPr>
              <a:defRPr sz="1200">
                <a:solidFill>
                  <a:schemeClr val="tx2"/>
                </a:solidFill>
              </a:defRPr>
            </a:lvl1pPr>
          </a:lstStyle>
          <a:p>
            <a:fld id="{FC4CDC87-5F1E-4E4A-9337-55492A3952C6}" type="slidenum">
              <a:rPr lang="en-AU" smtClean="0"/>
              <a:pPr/>
              <a:t>‹#›</a:t>
            </a:fld>
            <a:endParaRPr lang="en-AU"/>
          </a:p>
        </p:txBody>
      </p:sp>
      <p:pic>
        <p:nvPicPr>
          <p:cNvPr id="2" name="Graphic 1">
            <a:extLst>
              <a:ext uri="{FF2B5EF4-FFF2-40B4-BE49-F238E27FC236}">
                <a16:creationId xmlns:a16="http://schemas.microsoft.com/office/drawing/2014/main" id="{02C147D3-83E8-C2C8-316C-0390CBD4EB5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9632372" y="491089"/>
            <a:ext cx="2064328" cy="785677"/>
          </a:xfrm>
          <a:prstGeom prst="rect">
            <a:avLst/>
          </a:prstGeom>
        </p:spPr>
      </p:pic>
    </p:spTree>
    <p:extLst>
      <p:ext uri="{BB962C8B-B14F-4D97-AF65-F5344CB8AC3E}">
        <p14:creationId xmlns:p14="http://schemas.microsoft.com/office/powerpoint/2010/main" val="1430188199"/>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and Content_no footer">
    <p:spTree>
      <p:nvGrpSpPr>
        <p:cNvPr id="1" name=""/>
        <p:cNvGrpSpPr/>
        <p:nvPr/>
      </p:nvGrpSpPr>
      <p:grpSpPr>
        <a:xfrm>
          <a:off x="0" y="0"/>
          <a:ext cx="0" cy="0"/>
          <a:chOff x="0" y="0"/>
          <a:chExt cx="0" cy="0"/>
        </a:xfrm>
      </p:grpSpPr>
      <p:sp>
        <p:nvSpPr>
          <p:cNvPr id="6" name="Title Placeholder 1">
            <a:extLst>
              <a:ext uri="{FF2B5EF4-FFF2-40B4-BE49-F238E27FC236}">
                <a16:creationId xmlns:a16="http://schemas.microsoft.com/office/drawing/2014/main" id="{E75E8B4F-0FC2-464E-9FAE-D72464EDA94D}"/>
              </a:ext>
            </a:extLst>
          </p:cNvPr>
          <p:cNvSpPr>
            <a:spLocks noGrp="1"/>
          </p:cNvSpPr>
          <p:nvPr>
            <p:ph type="title"/>
          </p:nvPr>
        </p:nvSpPr>
        <p:spPr>
          <a:xfrm>
            <a:off x="815414" y="1124744"/>
            <a:ext cx="10286933" cy="960107"/>
          </a:xfrm>
          <a:prstGeom prst="rect">
            <a:avLst/>
          </a:prstGeom>
        </p:spPr>
        <p:txBody>
          <a:bodyPr vert="horz" lIns="91440" tIns="45720" rIns="91440" bIns="45720" rtlCol="0" anchor="ctr">
            <a:normAutofit/>
          </a:bodyPr>
          <a:lstStyle>
            <a:lvl1pPr>
              <a:defRPr sz="3200"/>
            </a:lvl1pPr>
          </a:lstStyle>
          <a:p>
            <a:r>
              <a:rPr lang="en-US"/>
              <a:t>Click to edit Master title style</a:t>
            </a:r>
            <a:endParaRPr lang="en-AU"/>
          </a:p>
        </p:txBody>
      </p:sp>
      <p:sp>
        <p:nvSpPr>
          <p:cNvPr id="10" name="Text Placeholder 2">
            <a:extLst>
              <a:ext uri="{FF2B5EF4-FFF2-40B4-BE49-F238E27FC236}">
                <a16:creationId xmlns:a16="http://schemas.microsoft.com/office/drawing/2014/main" id="{B93B2402-BDE0-405E-88D1-738F629D8BD8}"/>
              </a:ext>
            </a:extLst>
          </p:cNvPr>
          <p:cNvSpPr>
            <a:spLocks noGrp="1"/>
          </p:cNvSpPr>
          <p:nvPr>
            <p:ph idx="1"/>
          </p:nvPr>
        </p:nvSpPr>
        <p:spPr>
          <a:xfrm>
            <a:off x="815414" y="2364018"/>
            <a:ext cx="10286933" cy="32732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11" name="Date Placeholder 3">
            <a:extLst>
              <a:ext uri="{FF2B5EF4-FFF2-40B4-BE49-F238E27FC236}">
                <a16:creationId xmlns:a16="http://schemas.microsoft.com/office/drawing/2014/main" id="{074E4F61-5B76-43F7-9E93-ECC211B3E22F}"/>
              </a:ext>
            </a:extLst>
          </p:cNvPr>
          <p:cNvSpPr>
            <a:spLocks noGrp="1"/>
          </p:cNvSpPr>
          <p:nvPr>
            <p:ph type="dt" sz="half" idx="2"/>
          </p:nvPr>
        </p:nvSpPr>
        <p:spPr>
          <a:xfrm>
            <a:off x="9840416" y="6411717"/>
            <a:ext cx="2172725" cy="384043"/>
          </a:xfrm>
          <a:prstGeom prst="rect">
            <a:avLst/>
          </a:prstGeom>
        </p:spPr>
        <p:txBody>
          <a:bodyPr vert="horz" lIns="91440" tIns="45720" rIns="91440" bIns="45720" rtlCol="0" anchor="ctr"/>
          <a:lstStyle>
            <a:lvl1pPr algn="r">
              <a:defRPr sz="1333">
                <a:solidFill>
                  <a:schemeClr val="bg1"/>
                </a:solidFill>
              </a:defRPr>
            </a:lvl1pPr>
          </a:lstStyle>
          <a:p>
            <a:fld id="{94C70243-2A3F-4277-8EE1-5D226E9D52F3}" type="datetime1">
              <a:rPr lang="en-AU" smtClean="0"/>
              <a:t>20/05/2026</a:t>
            </a:fld>
            <a:endParaRPr lang="en-AU"/>
          </a:p>
        </p:txBody>
      </p:sp>
      <p:sp>
        <p:nvSpPr>
          <p:cNvPr id="12" name="Slide Number Placeholder 6">
            <a:extLst>
              <a:ext uri="{FF2B5EF4-FFF2-40B4-BE49-F238E27FC236}">
                <a16:creationId xmlns:a16="http://schemas.microsoft.com/office/drawing/2014/main" id="{E8A8895C-08E9-4E59-9122-3B6A867CB693}"/>
              </a:ext>
            </a:extLst>
          </p:cNvPr>
          <p:cNvSpPr>
            <a:spLocks noGrp="1"/>
          </p:cNvSpPr>
          <p:nvPr>
            <p:ph type="sldNum" sz="quarter" idx="4"/>
          </p:nvPr>
        </p:nvSpPr>
        <p:spPr>
          <a:xfrm>
            <a:off x="335360" y="6411717"/>
            <a:ext cx="4608512" cy="384043"/>
          </a:xfrm>
          <a:prstGeom prst="rect">
            <a:avLst/>
          </a:prstGeom>
        </p:spPr>
        <p:txBody>
          <a:bodyPr/>
          <a:lstStyle>
            <a:lvl1pPr algn="l">
              <a:defRPr sz="1333">
                <a:solidFill>
                  <a:schemeClr val="bg1"/>
                </a:solidFill>
              </a:defRPr>
            </a:lvl1pPr>
          </a:lstStyle>
          <a:p>
            <a:fld id="{919823AD-95EC-44A3-9EE2-07FA7B06177D}" type="slidenum">
              <a:rPr lang="en-AU" smtClean="0"/>
              <a:pPr/>
              <a:t>‹#›</a:t>
            </a:fld>
            <a:r>
              <a:rPr lang="en-AU"/>
              <a:t>  Person Level Integrated Data Asset (PLIDA)</a:t>
            </a:r>
          </a:p>
        </p:txBody>
      </p:sp>
    </p:spTree>
    <p:extLst>
      <p:ext uri="{BB962C8B-B14F-4D97-AF65-F5344CB8AC3E}">
        <p14:creationId xmlns:p14="http://schemas.microsoft.com/office/powerpoint/2010/main" val="27363918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Cover slide 3">
    <p:spTree>
      <p:nvGrpSpPr>
        <p:cNvPr id="1" name=""/>
        <p:cNvGrpSpPr/>
        <p:nvPr/>
      </p:nvGrpSpPr>
      <p:grpSpPr>
        <a:xfrm>
          <a:off x="0" y="0"/>
          <a:ext cx="0" cy="0"/>
          <a:chOff x="0" y="0"/>
          <a:chExt cx="0" cy="0"/>
        </a:xfrm>
      </p:grpSpPr>
      <p:pic>
        <p:nvPicPr>
          <p:cNvPr id="4" name="Picture 8">
            <a:extLst>
              <a:ext uri="{FF2B5EF4-FFF2-40B4-BE49-F238E27FC236}">
                <a16:creationId xmlns:a16="http://schemas.microsoft.com/office/drawing/2014/main" id="{03ECFEB9-8950-3296-5E1F-855217AC624F}"/>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5099052" y="2668589"/>
            <a:ext cx="7080249" cy="398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hasCustomPrompt="1"/>
          </p:nvPr>
        </p:nvSpPr>
        <p:spPr>
          <a:xfrm>
            <a:off x="914400" y="1437480"/>
            <a:ext cx="7696200" cy="1300481"/>
          </a:xfrm>
        </p:spPr>
        <p:txBody>
          <a:bodyPr anchor="b">
            <a:normAutofit/>
          </a:bodyPr>
          <a:lstStyle>
            <a:lvl1pPr algn="l">
              <a:defRPr sz="4400" b="1">
                <a:solidFill>
                  <a:srgbClr val="00663E"/>
                </a:solidFill>
              </a:defRPr>
            </a:lvl1pPr>
          </a:lstStyle>
          <a:p>
            <a:r>
              <a:rPr lang="en-GB" dirty="0"/>
              <a:t>Click to edit cover slide option 3</a:t>
            </a:r>
            <a:endParaRPr lang="en-US" dirty="0"/>
          </a:p>
        </p:txBody>
      </p:sp>
      <p:sp>
        <p:nvSpPr>
          <p:cNvPr id="3" name="Subtitle 2"/>
          <p:cNvSpPr>
            <a:spLocks noGrp="1"/>
          </p:cNvSpPr>
          <p:nvPr>
            <p:ph type="subTitle" idx="1"/>
          </p:nvPr>
        </p:nvSpPr>
        <p:spPr>
          <a:xfrm>
            <a:off x="914400" y="3011627"/>
            <a:ext cx="4383315" cy="1300481"/>
          </a:xfrm>
        </p:spPr>
        <p:txBody>
          <a:bodyPr/>
          <a:lstStyle>
            <a:lvl1pPr marL="0" indent="0" algn="l">
              <a:buNone/>
              <a:defRPr sz="2400">
                <a:solidFill>
                  <a:srgbClr val="3E444F"/>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Date Placeholder 3">
            <a:extLst>
              <a:ext uri="{FF2B5EF4-FFF2-40B4-BE49-F238E27FC236}">
                <a16:creationId xmlns:a16="http://schemas.microsoft.com/office/drawing/2014/main" id="{55389550-5E08-19F9-9565-17B018DAB18E}"/>
              </a:ext>
            </a:extLst>
          </p:cNvPr>
          <p:cNvSpPr>
            <a:spLocks noGrp="1"/>
          </p:cNvSpPr>
          <p:nvPr>
            <p:ph type="dt" sz="half" idx="10"/>
          </p:nvPr>
        </p:nvSpPr>
        <p:spPr/>
        <p:txBody>
          <a:bodyPr/>
          <a:lstStyle>
            <a:lvl1pPr>
              <a:defRPr/>
            </a:lvl1pPr>
          </a:lstStyle>
          <a:p>
            <a:pPr>
              <a:defRPr/>
            </a:pPr>
            <a:fld id="{69223719-E049-754C-AC71-DAF81A8EEE82}" type="datetimeFigureOut">
              <a:rPr lang="en-US"/>
              <a:pPr>
                <a:defRPr/>
              </a:pPr>
              <a:t>5/20/2026</a:t>
            </a:fld>
            <a:endParaRPr lang="en-US"/>
          </a:p>
        </p:txBody>
      </p:sp>
      <p:sp>
        <p:nvSpPr>
          <p:cNvPr id="6" name="Footer Placeholder 4">
            <a:extLst>
              <a:ext uri="{FF2B5EF4-FFF2-40B4-BE49-F238E27FC236}">
                <a16:creationId xmlns:a16="http://schemas.microsoft.com/office/drawing/2014/main" id="{42BC0597-303E-0EAE-0B1F-E24C6A72326E}"/>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879AA548-5397-BBBB-F8BC-A3F0C99107DE}"/>
              </a:ext>
            </a:extLst>
          </p:cNvPr>
          <p:cNvSpPr>
            <a:spLocks noGrp="1"/>
          </p:cNvSpPr>
          <p:nvPr>
            <p:ph type="sldNum" sz="quarter" idx="12"/>
          </p:nvPr>
        </p:nvSpPr>
        <p:spPr/>
        <p:txBody>
          <a:bodyPr/>
          <a:lstStyle>
            <a:lvl1pPr>
              <a:defRPr/>
            </a:lvl1pPr>
          </a:lstStyle>
          <a:p>
            <a:pPr>
              <a:defRPr/>
            </a:pPr>
            <a:fld id="{B9D9A922-E9F4-D641-8737-84C8EB9BDFE6}" type="slidenum">
              <a:rPr lang="en-US"/>
              <a:pPr>
                <a:defRPr/>
              </a:pPr>
              <a:t>‹#›</a:t>
            </a:fld>
            <a:endParaRPr lang="en-US"/>
          </a:p>
        </p:txBody>
      </p:sp>
    </p:spTree>
    <p:extLst>
      <p:ext uri="{BB962C8B-B14F-4D97-AF65-F5344CB8AC3E}">
        <p14:creationId xmlns:p14="http://schemas.microsoft.com/office/powerpoint/2010/main" val="898237434"/>
      </p:ext>
    </p:extLst>
  </p:cSld>
  <p:clrMapOvr>
    <a:masterClrMapping/>
  </p:clrMapOvr>
  <p:transition spd="slow"/>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over slide 2">
    <p:bg>
      <p:bgPr>
        <a:solidFill>
          <a:srgbClr val="EAEBEC"/>
        </a:solidFill>
        <a:effectLst/>
      </p:bgPr>
    </p:bg>
    <p:spTree>
      <p:nvGrpSpPr>
        <p:cNvPr id="1" name=""/>
        <p:cNvGrpSpPr/>
        <p:nvPr/>
      </p:nvGrpSpPr>
      <p:grpSpPr>
        <a:xfrm>
          <a:off x="0" y="0"/>
          <a:ext cx="0" cy="0"/>
          <a:chOff x="0" y="0"/>
          <a:chExt cx="0" cy="0"/>
        </a:xfrm>
      </p:grpSpPr>
      <p:pic>
        <p:nvPicPr>
          <p:cNvPr id="4" name="Picture 8">
            <a:extLst>
              <a:ext uri="{FF2B5EF4-FFF2-40B4-BE49-F238E27FC236}">
                <a16:creationId xmlns:a16="http://schemas.microsoft.com/office/drawing/2014/main" id="{E2A0C078-EC0D-7CD4-F77D-57C79B97DC7D}"/>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204384" y="436563"/>
            <a:ext cx="11573935" cy="6513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hasCustomPrompt="1"/>
          </p:nvPr>
        </p:nvSpPr>
        <p:spPr>
          <a:xfrm>
            <a:off x="914400" y="1960879"/>
            <a:ext cx="7696200" cy="1300481"/>
          </a:xfrm>
        </p:spPr>
        <p:txBody>
          <a:bodyPr anchor="b">
            <a:normAutofit/>
          </a:bodyPr>
          <a:lstStyle>
            <a:lvl1pPr algn="l">
              <a:defRPr sz="4400" b="1">
                <a:solidFill>
                  <a:srgbClr val="3E444F"/>
                </a:solidFill>
              </a:defRPr>
            </a:lvl1pPr>
          </a:lstStyle>
          <a:p>
            <a:r>
              <a:rPr lang="en-GB" dirty="0"/>
              <a:t>Click to edit cover slide option 2</a:t>
            </a:r>
            <a:endParaRPr lang="en-US" dirty="0"/>
          </a:p>
        </p:txBody>
      </p:sp>
      <p:sp>
        <p:nvSpPr>
          <p:cNvPr id="3" name="Subtitle 2"/>
          <p:cNvSpPr>
            <a:spLocks noGrp="1"/>
          </p:cNvSpPr>
          <p:nvPr>
            <p:ph type="subTitle" idx="1"/>
          </p:nvPr>
        </p:nvSpPr>
        <p:spPr>
          <a:xfrm>
            <a:off x="914400" y="3515362"/>
            <a:ext cx="8649547" cy="650239"/>
          </a:xfrm>
        </p:spPr>
        <p:txBody>
          <a:bodyPr/>
          <a:lstStyle>
            <a:lvl1pPr marL="0" indent="0" algn="l">
              <a:buNone/>
              <a:defRPr sz="2400">
                <a:solidFill>
                  <a:srgbClr val="00663E"/>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Date Placeholder 3">
            <a:extLst>
              <a:ext uri="{FF2B5EF4-FFF2-40B4-BE49-F238E27FC236}">
                <a16:creationId xmlns:a16="http://schemas.microsoft.com/office/drawing/2014/main" id="{A44B556F-EFBB-B5F5-9FCA-2326F3B457FA}"/>
              </a:ext>
            </a:extLst>
          </p:cNvPr>
          <p:cNvSpPr>
            <a:spLocks noGrp="1"/>
          </p:cNvSpPr>
          <p:nvPr>
            <p:ph type="dt" sz="half" idx="10"/>
          </p:nvPr>
        </p:nvSpPr>
        <p:spPr/>
        <p:txBody>
          <a:bodyPr/>
          <a:lstStyle>
            <a:lvl1pPr>
              <a:defRPr/>
            </a:lvl1pPr>
          </a:lstStyle>
          <a:p>
            <a:pPr>
              <a:defRPr/>
            </a:pPr>
            <a:fld id="{231F349C-936A-394C-BE89-7120D04F3330}" type="datetimeFigureOut">
              <a:rPr lang="en-US"/>
              <a:pPr>
                <a:defRPr/>
              </a:pPr>
              <a:t>5/20/2026</a:t>
            </a:fld>
            <a:endParaRPr lang="en-US"/>
          </a:p>
        </p:txBody>
      </p:sp>
      <p:sp>
        <p:nvSpPr>
          <p:cNvPr id="6" name="Footer Placeholder 4">
            <a:extLst>
              <a:ext uri="{FF2B5EF4-FFF2-40B4-BE49-F238E27FC236}">
                <a16:creationId xmlns:a16="http://schemas.microsoft.com/office/drawing/2014/main" id="{1AA4AE88-C9F9-6B59-E236-27F3687530A7}"/>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DFAC3BE3-FCDF-EE6F-EBC3-6290474317B4}"/>
              </a:ext>
            </a:extLst>
          </p:cNvPr>
          <p:cNvSpPr>
            <a:spLocks noGrp="1"/>
          </p:cNvSpPr>
          <p:nvPr>
            <p:ph type="sldNum" sz="quarter" idx="12"/>
          </p:nvPr>
        </p:nvSpPr>
        <p:spPr/>
        <p:txBody>
          <a:bodyPr/>
          <a:lstStyle>
            <a:lvl1pPr>
              <a:defRPr/>
            </a:lvl1pPr>
          </a:lstStyle>
          <a:p>
            <a:pPr>
              <a:defRPr/>
            </a:pPr>
            <a:fld id="{97C0D922-4BE9-694A-9D2E-678181CA53A7}" type="slidenum">
              <a:rPr lang="en-US"/>
              <a:pPr>
                <a:defRPr/>
              </a:pPr>
              <a:t>‹#›</a:t>
            </a:fld>
            <a:endParaRPr lang="en-US"/>
          </a:p>
        </p:txBody>
      </p:sp>
    </p:spTree>
    <p:extLst>
      <p:ext uri="{BB962C8B-B14F-4D97-AF65-F5344CB8AC3E}">
        <p14:creationId xmlns:p14="http://schemas.microsoft.com/office/powerpoint/2010/main" val="2417225348"/>
      </p:ext>
    </p:extLst>
  </p:cSld>
  <p:clrMapOvr>
    <a:masterClrMapping/>
  </p:clrMapOvr>
  <p:transition spd="slow"/>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_Title Slide">
    <p:bg>
      <p:bgPr>
        <a:solidFill>
          <a:srgbClr val="EAEBEC"/>
        </a:solidFill>
        <a:effectLst/>
      </p:bgPr>
    </p:bg>
    <p:spTree>
      <p:nvGrpSpPr>
        <p:cNvPr id="1" name=""/>
        <p:cNvGrpSpPr/>
        <p:nvPr/>
      </p:nvGrpSpPr>
      <p:grpSpPr>
        <a:xfrm>
          <a:off x="0" y="0"/>
          <a:ext cx="0" cy="0"/>
          <a:chOff x="0" y="0"/>
          <a:chExt cx="0" cy="0"/>
        </a:xfrm>
      </p:grpSpPr>
      <p:pic>
        <p:nvPicPr>
          <p:cNvPr id="4" name="Picture 6">
            <a:extLst>
              <a:ext uri="{FF2B5EF4-FFF2-40B4-BE49-F238E27FC236}">
                <a16:creationId xmlns:a16="http://schemas.microsoft.com/office/drawing/2014/main" id="{4443AB6A-22B8-22D0-8B80-30C1F411EC8B}"/>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204384" y="436563"/>
            <a:ext cx="11573935" cy="6513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7">
            <a:extLst>
              <a:ext uri="{FF2B5EF4-FFF2-40B4-BE49-F238E27FC236}">
                <a16:creationId xmlns:a16="http://schemas.microsoft.com/office/drawing/2014/main" id="{62AE70C1-516D-44DE-80ED-8EF5467A3E92}"/>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8521701" y="276226"/>
            <a:ext cx="3060700" cy="72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hasCustomPrompt="1"/>
          </p:nvPr>
        </p:nvSpPr>
        <p:spPr>
          <a:xfrm>
            <a:off x="914400" y="1960879"/>
            <a:ext cx="7945925" cy="1300481"/>
          </a:xfrm>
        </p:spPr>
        <p:txBody>
          <a:bodyPr anchor="b">
            <a:normAutofit/>
          </a:bodyPr>
          <a:lstStyle>
            <a:lvl1pPr algn="l">
              <a:defRPr sz="4400" b="1">
                <a:solidFill>
                  <a:srgbClr val="00663E"/>
                </a:solidFill>
              </a:defRPr>
            </a:lvl1pPr>
          </a:lstStyle>
          <a:p>
            <a:r>
              <a:rPr lang="en-GB" dirty="0"/>
              <a:t>Click to edit divider slide option 2</a:t>
            </a:r>
            <a:endParaRPr lang="en-US" dirty="0"/>
          </a:p>
        </p:txBody>
      </p:sp>
      <p:sp>
        <p:nvSpPr>
          <p:cNvPr id="3" name="Subtitle 2"/>
          <p:cNvSpPr>
            <a:spLocks noGrp="1"/>
          </p:cNvSpPr>
          <p:nvPr>
            <p:ph type="subTitle" idx="1"/>
          </p:nvPr>
        </p:nvSpPr>
        <p:spPr>
          <a:xfrm>
            <a:off x="914400" y="3515362"/>
            <a:ext cx="8649547" cy="650239"/>
          </a:xfrm>
        </p:spPr>
        <p:txBody>
          <a:bodyPr/>
          <a:lstStyle>
            <a:lvl1pPr marL="0" indent="0" algn="l">
              <a:buNone/>
              <a:defRPr sz="2400">
                <a:solidFill>
                  <a:srgbClr val="3E444F"/>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6" name="Date Placeholder 3">
            <a:extLst>
              <a:ext uri="{FF2B5EF4-FFF2-40B4-BE49-F238E27FC236}">
                <a16:creationId xmlns:a16="http://schemas.microsoft.com/office/drawing/2014/main" id="{C87D866A-5990-5E1B-1EB3-1EADAB57BC2C}"/>
              </a:ext>
            </a:extLst>
          </p:cNvPr>
          <p:cNvSpPr>
            <a:spLocks noGrp="1"/>
          </p:cNvSpPr>
          <p:nvPr>
            <p:ph type="dt" sz="half" idx="10"/>
          </p:nvPr>
        </p:nvSpPr>
        <p:spPr/>
        <p:txBody>
          <a:bodyPr/>
          <a:lstStyle>
            <a:lvl1pPr>
              <a:defRPr/>
            </a:lvl1pPr>
          </a:lstStyle>
          <a:p>
            <a:pPr>
              <a:defRPr/>
            </a:pPr>
            <a:fld id="{A49EE682-7BE6-B34E-8EB9-E189E7B1F565}" type="datetimeFigureOut">
              <a:rPr lang="en-US"/>
              <a:pPr>
                <a:defRPr/>
              </a:pPr>
              <a:t>5/20/2026</a:t>
            </a:fld>
            <a:endParaRPr lang="en-US"/>
          </a:p>
        </p:txBody>
      </p:sp>
      <p:sp>
        <p:nvSpPr>
          <p:cNvPr id="7" name="Footer Placeholder 4">
            <a:extLst>
              <a:ext uri="{FF2B5EF4-FFF2-40B4-BE49-F238E27FC236}">
                <a16:creationId xmlns:a16="http://schemas.microsoft.com/office/drawing/2014/main" id="{DC0CC2F9-5616-C276-A1D4-3FA95EFE9894}"/>
              </a:ext>
            </a:extLst>
          </p:cNvPr>
          <p:cNvSpPr>
            <a:spLocks noGrp="1"/>
          </p:cNvSpPr>
          <p:nvPr>
            <p:ph type="ftr" sz="quarter" idx="11"/>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C5FF9BE4-7DFC-E247-8C05-76380F39CE4B}"/>
              </a:ext>
            </a:extLst>
          </p:cNvPr>
          <p:cNvSpPr>
            <a:spLocks noGrp="1"/>
          </p:cNvSpPr>
          <p:nvPr>
            <p:ph type="sldNum" sz="quarter" idx="12"/>
          </p:nvPr>
        </p:nvSpPr>
        <p:spPr/>
        <p:txBody>
          <a:bodyPr/>
          <a:lstStyle>
            <a:lvl1pPr>
              <a:defRPr/>
            </a:lvl1pPr>
          </a:lstStyle>
          <a:p>
            <a:pPr>
              <a:defRPr/>
            </a:pPr>
            <a:fld id="{7AF486D4-7901-934C-AAE5-F441E4D3D878}" type="slidenum">
              <a:rPr lang="en-US"/>
              <a:pPr>
                <a:defRPr/>
              </a:pPr>
              <a:t>‹#›</a:t>
            </a:fld>
            <a:endParaRPr lang="en-US"/>
          </a:p>
        </p:txBody>
      </p:sp>
    </p:spTree>
    <p:extLst>
      <p:ext uri="{BB962C8B-B14F-4D97-AF65-F5344CB8AC3E}">
        <p14:creationId xmlns:p14="http://schemas.microsoft.com/office/powerpoint/2010/main" val="22689979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Acknowledgement of Country">
    <p:spTree>
      <p:nvGrpSpPr>
        <p:cNvPr id="1" name=""/>
        <p:cNvGrpSpPr/>
        <p:nvPr/>
      </p:nvGrpSpPr>
      <p:grpSpPr>
        <a:xfrm>
          <a:off x="0" y="0"/>
          <a:ext cx="0" cy="0"/>
          <a:chOff x="0" y="0"/>
          <a:chExt cx="0" cy="0"/>
        </a:xfrm>
      </p:grpSpPr>
      <p:pic>
        <p:nvPicPr>
          <p:cNvPr id="12" name="Picture 11" descr="A person and person with white paint on their face  AI-generated content may be incorrect.">
            <a:extLst>
              <a:ext uri="{FF2B5EF4-FFF2-40B4-BE49-F238E27FC236}">
                <a16:creationId xmlns:a16="http://schemas.microsoft.com/office/drawing/2014/main" id="{50A83DB4-CFD8-0496-F4CE-F6E0FF6F4E22}"/>
              </a:ext>
            </a:extLst>
          </p:cNvPr>
          <p:cNvPicPr>
            <a:picLocks noChangeAspect="1"/>
          </p:cNvPicPr>
          <p:nvPr userDrawn="1"/>
        </p:nvPicPr>
        <p:blipFill>
          <a:blip r:embed="rId2"/>
          <a:stretch>
            <a:fillRect/>
          </a:stretch>
        </p:blipFill>
        <p:spPr>
          <a:xfrm>
            <a:off x="-158933" y="-970572"/>
            <a:ext cx="12387509" cy="8258339"/>
          </a:xfrm>
          <a:prstGeom prst="rect">
            <a:avLst/>
          </a:prstGeom>
        </p:spPr>
      </p:pic>
      <p:sp>
        <p:nvSpPr>
          <p:cNvPr id="2" name="TextBox 1">
            <a:extLst>
              <a:ext uri="{FF2B5EF4-FFF2-40B4-BE49-F238E27FC236}">
                <a16:creationId xmlns:a16="http://schemas.microsoft.com/office/drawing/2014/main" id="{92A1A020-4ABD-773F-2705-C45356225B97}"/>
              </a:ext>
            </a:extLst>
          </p:cNvPr>
          <p:cNvSpPr txBox="1"/>
          <p:nvPr userDrawn="1"/>
        </p:nvSpPr>
        <p:spPr>
          <a:xfrm>
            <a:off x="9608458" y="0"/>
            <a:ext cx="2583543" cy="215444"/>
          </a:xfrm>
          <a:prstGeom prst="rect">
            <a:avLst/>
          </a:prstGeom>
          <a:noFill/>
        </p:spPr>
        <p:txBody>
          <a:bodyPr wrap="square">
            <a:spAutoFit/>
          </a:bodyPr>
          <a:lstStyle/>
          <a:p>
            <a:pPr algn="r"/>
            <a:r>
              <a:rPr lang="en-US" sz="800">
                <a:solidFill>
                  <a:schemeClr val="bg1"/>
                </a:solidFill>
                <a:effectLst/>
                <a:latin typeface="Arial" panose="020B0604020202020204" pitchFamily="34" charset="0"/>
                <a:ea typeface="Arial Unicode MS" panose="020B0604020202020204" pitchFamily="34" charset="-128"/>
                <a:cs typeface="Arial" panose="020B0604020202020204" pitchFamily="34" charset="0"/>
              </a:rPr>
              <a:t>CRICOS: 00233E | TEQSA: PRV12076</a:t>
            </a:r>
            <a:r>
              <a:rPr lang="en-AU" sz="800">
                <a:solidFill>
                  <a:schemeClr val="bg1"/>
                </a:solidFill>
                <a:effectLst/>
                <a:latin typeface="Arial" panose="020B0604020202020204" pitchFamily="34" charset="0"/>
                <a:cs typeface="Arial" panose="020B0604020202020204" pitchFamily="34" charset="0"/>
              </a:rPr>
              <a:t> </a:t>
            </a:r>
            <a:endParaRPr lang="en-US" sz="800">
              <a:solidFill>
                <a:schemeClr val="bg1"/>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E320F280-4DA3-E748-F639-AEF0F03E5DFA}"/>
              </a:ext>
            </a:extLst>
          </p:cNvPr>
          <p:cNvSpPr/>
          <p:nvPr userDrawn="1"/>
        </p:nvSpPr>
        <p:spPr>
          <a:xfrm>
            <a:off x="5855234" y="3926319"/>
            <a:ext cx="6373342" cy="2857708"/>
          </a:xfrm>
          <a:prstGeom prst="rect">
            <a:avLst/>
          </a:prstGeom>
          <a:solidFill>
            <a:srgbClr val="3331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6" name="Subtitle 34">
            <a:extLst>
              <a:ext uri="{FF2B5EF4-FFF2-40B4-BE49-F238E27FC236}">
                <a16:creationId xmlns:a16="http://schemas.microsoft.com/office/drawing/2014/main" id="{203B24DD-5FD9-2739-C7E8-A61FAA4BF5AB}"/>
              </a:ext>
            </a:extLst>
          </p:cNvPr>
          <p:cNvSpPr txBox="1">
            <a:spLocks/>
          </p:cNvSpPr>
          <p:nvPr userDrawn="1"/>
        </p:nvSpPr>
        <p:spPr>
          <a:xfrm>
            <a:off x="5855234" y="4656705"/>
            <a:ext cx="6373342" cy="2208116"/>
          </a:xfrm>
          <a:prstGeom prst="rect">
            <a:avLst/>
          </a:prstGeom>
          <a:solidFill>
            <a:schemeClr val="bg1"/>
          </a:solidFill>
          <a:effectLst>
            <a:outerShdw blurRad="190500" dist="38100" dir="13500000" algn="br" rotWithShape="0">
              <a:prstClr val="black">
                <a:alpha val="15000"/>
              </a:prstClr>
            </a:outerShdw>
          </a:effectLst>
        </p:spPr>
        <p:txBody>
          <a:bodyPr vert="horz" lIns="324000" tIns="240000" rIns="240000" bIns="240000" rtlCol="0" anchor="t">
            <a:noAutofit/>
          </a:bodyPr>
          <a:lstStyle>
            <a:lvl1pPr marL="228600" indent="-228600" algn="l" defTabSz="914400" rtl="0" eaLnBrk="1" latinLnBrk="0" hangingPunct="1">
              <a:lnSpc>
                <a:spcPct val="110000"/>
              </a:lnSpc>
              <a:spcBef>
                <a:spcPts val="1000"/>
              </a:spcBef>
              <a:spcAft>
                <a:spcPts val="600"/>
              </a:spcAft>
              <a:buFont typeface="Arial" panose="020B0604020202020204" pitchFamily="34" charset="0"/>
              <a:buChar char="•"/>
              <a:defRPr sz="1600" b="0" i="0" kern="1200">
                <a:solidFill>
                  <a:schemeClr val="tx1"/>
                </a:solidFill>
                <a:latin typeface="Griffith Sans Text" pitchFamily="2" charset="77"/>
                <a:ea typeface="+mn-ea"/>
                <a:cs typeface="+mn-cs"/>
              </a:defRPr>
            </a:lvl1pPr>
            <a:lvl2pPr marL="685800" indent="-228600" algn="l" defTabSz="914400" rtl="0" eaLnBrk="1" latinLnBrk="0" hangingPunct="1">
              <a:lnSpc>
                <a:spcPct val="110000"/>
              </a:lnSpc>
              <a:spcBef>
                <a:spcPts val="500"/>
              </a:spcBef>
              <a:spcAft>
                <a:spcPts val="600"/>
              </a:spcAft>
              <a:buFont typeface="Arial" panose="020B0604020202020204" pitchFamily="34" charset="0"/>
              <a:buChar char="•"/>
              <a:defRPr sz="1600" b="0" i="0" kern="1200">
                <a:solidFill>
                  <a:schemeClr val="tx1"/>
                </a:solidFill>
                <a:latin typeface="Griffith Sans Text" pitchFamily="2" charset="77"/>
                <a:ea typeface="+mn-ea"/>
                <a:cs typeface="+mn-cs"/>
              </a:defRPr>
            </a:lvl2pPr>
            <a:lvl3pPr marL="1143000" indent="-228600" algn="l" defTabSz="914400" rtl="0" eaLnBrk="1" latinLnBrk="0" hangingPunct="1">
              <a:lnSpc>
                <a:spcPct val="110000"/>
              </a:lnSpc>
              <a:spcBef>
                <a:spcPts val="500"/>
              </a:spcBef>
              <a:spcAft>
                <a:spcPts val="600"/>
              </a:spcAft>
              <a:buFont typeface="Arial" panose="020B0604020202020204" pitchFamily="34" charset="0"/>
              <a:buChar char="•"/>
              <a:defRPr sz="1600" b="0" i="0" kern="1200">
                <a:solidFill>
                  <a:schemeClr val="tx1"/>
                </a:solidFill>
                <a:latin typeface="Griffith Sans Text" pitchFamily="2" charset="77"/>
                <a:ea typeface="+mn-ea"/>
                <a:cs typeface="+mn-cs"/>
              </a:defRPr>
            </a:lvl3pPr>
            <a:lvl4pPr marL="1600200" indent="-228600" algn="l" defTabSz="914400" rtl="0" eaLnBrk="1" latinLnBrk="0" hangingPunct="1">
              <a:lnSpc>
                <a:spcPct val="110000"/>
              </a:lnSpc>
              <a:spcBef>
                <a:spcPts val="500"/>
              </a:spcBef>
              <a:spcAft>
                <a:spcPts val="600"/>
              </a:spcAft>
              <a:buFont typeface="Arial" panose="020B0604020202020204" pitchFamily="34" charset="0"/>
              <a:buChar char="•"/>
              <a:defRPr sz="1600" b="0" i="0" kern="1200">
                <a:solidFill>
                  <a:schemeClr val="tx1"/>
                </a:solidFill>
                <a:latin typeface="Griffith Sans Text" pitchFamily="2" charset="77"/>
                <a:ea typeface="+mn-ea"/>
                <a:cs typeface="+mn-cs"/>
              </a:defRPr>
            </a:lvl4pPr>
            <a:lvl5pPr marL="2057400" indent="-228600" algn="l" defTabSz="914400" rtl="0" eaLnBrk="1" latinLnBrk="0" hangingPunct="1">
              <a:lnSpc>
                <a:spcPct val="110000"/>
              </a:lnSpc>
              <a:spcBef>
                <a:spcPts val="500"/>
              </a:spcBef>
              <a:spcAft>
                <a:spcPts val="600"/>
              </a:spcAft>
              <a:buFont typeface="Arial" panose="020B0604020202020204" pitchFamily="34" charset="0"/>
              <a:buChar char="•"/>
              <a:defRPr sz="1600" b="0" i="0" kern="1200">
                <a:solidFill>
                  <a:schemeClr val="tx1"/>
                </a:solidFill>
                <a:latin typeface="Griffith Sans Text"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500"/>
              </a:spcAft>
              <a:buFont typeface="Arial" panose="020B0604020202020204" pitchFamily="34" charset="0"/>
              <a:buNone/>
            </a:pPr>
            <a:r>
              <a:rPr lang="en-US" sz="2133" dirty="0">
                <a:solidFill>
                  <a:schemeClr val="tx1"/>
                </a:solidFill>
                <a:latin typeface="Arial" panose="020B0604020202020204" pitchFamily="34" charset="0"/>
                <a:cs typeface="Arial" panose="020B0604020202020204" pitchFamily="34" charset="0"/>
              </a:rPr>
              <a:t>Griffith University acknowledges the people</a:t>
            </a:r>
            <a:br>
              <a:rPr lang="en-US" sz="2133" dirty="0">
                <a:solidFill>
                  <a:schemeClr val="tx1"/>
                </a:solidFill>
                <a:latin typeface="Arial" panose="020B0604020202020204" pitchFamily="34" charset="0"/>
                <a:cs typeface="Arial" panose="020B0604020202020204" pitchFamily="34" charset="0"/>
              </a:rPr>
            </a:br>
            <a:r>
              <a:rPr lang="en-US" sz="2133" dirty="0">
                <a:solidFill>
                  <a:schemeClr val="tx1"/>
                </a:solidFill>
                <a:latin typeface="Arial" panose="020B0604020202020204" pitchFamily="34" charset="0"/>
                <a:cs typeface="Arial" panose="020B0604020202020204" pitchFamily="34" charset="0"/>
              </a:rPr>
              <a:t>who are the traditional custodians of the land.</a:t>
            </a:r>
            <a:br>
              <a:rPr lang="en-US" sz="2133" dirty="0">
                <a:solidFill>
                  <a:schemeClr val="tx1"/>
                </a:solidFill>
                <a:latin typeface="Arial" panose="020B0604020202020204" pitchFamily="34" charset="0"/>
                <a:cs typeface="Arial" panose="020B0604020202020204" pitchFamily="34" charset="0"/>
              </a:rPr>
            </a:br>
            <a:r>
              <a:rPr lang="en-US" sz="2133" dirty="0">
                <a:solidFill>
                  <a:schemeClr val="tx1"/>
                </a:solidFill>
                <a:latin typeface="Arial" panose="020B0604020202020204" pitchFamily="34" charset="0"/>
                <a:cs typeface="Arial" panose="020B0604020202020204" pitchFamily="34" charset="0"/>
              </a:rPr>
              <a:t>We pay respect to the Elders, past and present,</a:t>
            </a:r>
            <a:br>
              <a:rPr lang="en-US" sz="2133" dirty="0">
                <a:solidFill>
                  <a:schemeClr val="tx1"/>
                </a:solidFill>
                <a:latin typeface="Arial" panose="020B0604020202020204" pitchFamily="34" charset="0"/>
                <a:cs typeface="Arial" panose="020B0604020202020204" pitchFamily="34" charset="0"/>
              </a:rPr>
            </a:br>
            <a:r>
              <a:rPr lang="en-US" sz="2133" dirty="0">
                <a:solidFill>
                  <a:schemeClr val="tx1"/>
                </a:solidFill>
                <a:latin typeface="Arial" panose="020B0604020202020204" pitchFamily="34" charset="0"/>
                <a:cs typeface="Arial" panose="020B0604020202020204" pitchFamily="34" charset="0"/>
              </a:rPr>
              <a:t>and extend that respect to all Aboriginal and</a:t>
            </a:r>
            <a:br>
              <a:rPr lang="en-US" sz="2133" dirty="0">
                <a:solidFill>
                  <a:schemeClr val="tx1"/>
                </a:solidFill>
                <a:latin typeface="Arial" panose="020B0604020202020204" pitchFamily="34" charset="0"/>
                <a:cs typeface="Arial" panose="020B0604020202020204" pitchFamily="34" charset="0"/>
              </a:rPr>
            </a:br>
            <a:r>
              <a:rPr lang="en-US" sz="2133" dirty="0">
                <a:solidFill>
                  <a:schemeClr val="tx1"/>
                </a:solidFill>
                <a:latin typeface="Arial" panose="020B0604020202020204" pitchFamily="34" charset="0"/>
                <a:cs typeface="Arial" panose="020B0604020202020204" pitchFamily="34" charset="0"/>
              </a:rPr>
              <a:t>Torres Strait Islander peoples.</a:t>
            </a:r>
          </a:p>
        </p:txBody>
      </p:sp>
      <p:sp>
        <p:nvSpPr>
          <p:cNvPr id="7" name="Title 11">
            <a:extLst>
              <a:ext uri="{FF2B5EF4-FFF2-40B4-BE49-F238E27FC236}">
                <a16:creationId xmlns:a16="http://schemas.microsoft.com/office/drawing/2014/main" id="{BEF4CFE4-32D7-4009-B9AD-3EB00984DDE8}"/>
              </a:ext>
            </a:extLst>
          </p:cNvPr>
          <p:cNvSpPr>
            <a:spLocks noGrp="1"/>
          </p:cNvSpPr>
          <p:nvPr>
            <p:ph type="title" hasCustomPrompt="1"/>
          </p:nvPr>
        </p:nvSpPr>
        <p:spPr>
          <a:xfrm>
            <a:off x="6016752" y="4055082"/>
            <a:ext cx="6035340" cy="551565"/>
          </a:xfrm>
        </p:spPr>
        <p:txBody>
          <a:bodyPr lIns="180000" tIns="125999" rIns="180000" bIns="180000">
            <a:normAutofit/>
          </a:bodyPr>
          <a:lstStyle>
            <a:lvl1pPr>
              <a:defRPr sz="2400">
                <a:solidFill>
                  <a:schemeClr val="bg1"/>
                </a:solidFill>
                <a:latin typeface="Arial" panose="020B0604020202020204" pitchFamily="34" charset="0"/>
                <a:cs typeface="Arial" panose="020B0604020202020204" pitchFamily="34" charset="0"/>
              </a:defRPr>
            </a:lvl1pPr>
          </a:lstStyle>
          <a:p>
            <a:r>
              <a:rPr lang="en-GB" dirty="0"/>
              <a:t>Acknowledgement of Country</a:t>
            </a:r>
            <a:endParaRPr lang="en-US" dirty="0"/>
          </a:p>
        </p:txBody>
      </p:sp>
      <p:sp>
        <p:nvSpPr>
          <p:cNvPr id="3" name="Oval 2">
            <a:extLst>
              <a:ext uri="{FF2B5EF4-FFF2-40B4-BE49-F238E27FC236}">
                <a16:creationId xmlns:a16="http://schemas.microsoft.com/office/drawing/2014/main" id="{6E386771-FFB7-E9F2-0E3C-CFEFD013FFC3}"/>
              </a:ext>
            </a:extLst>
          </p:cNvPr>
          <p:cNvSpPr/>
          <p:nvPr userDrawn="1"/>
        </p:nvSpPr>
        <p:spPr>
          <a:xfrm>
            <a:off x="10280275" y="3768903"/>
            <a:ext cx="330200" cy="330200"/>
          </a:xfrm>
          <a:prstGeom prst="ellipse">
            <a:avLst/>
          </a:prstGeom>
          <a:solidFill>
            <a:srgbClr val="F8AF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3A2F5BFA-55F0-E095-C69A-DB1421172711}"/>
              </a:ext>
            </a:extLst>
          </p:cNvPr>
          <p:cNvSpPr/>
          <p:nvPr userDrawn="1"/>
        </p:nvSpPr>
        <p:spPr>
          <a:xfrm>
            <a:off x="10712074" y="3768903"/>
            <a:ext cx="330200" cy="330200"/>
          </a:xfrm>
          <a:prstGeom prst="ellipse">
            <a:avLst/>
          </a:prstGeom>
          <a:solidFill>
            <a:srgbClr val="66BFC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66BFCC"/>
              </a:solidFill>
            </a:endParaRPr>
          </a:p>
        </p:txBody>
      </p:sp>
      <p:sp>
        <p:nvSpPr>
          <p:cNvPr id="9" name="Oval 8">
            <a:extLst>
              <a:ext uri="{FF2B5EF4-FFF2-40B4-BE49-F238E27FC236}">
                <a16:creationId xmlns:a16="http://schemas.microsoft.com/office/drawing/2014/main" id="{A7F21A8C-79E6-2329-7F88-D6CBEE9B7C44}"/>
              </a:ext>
            </a:extLst>
          </p:cNvPr>
          <p:cNvSpPr/>
          <p:nvPr userDrawn="1"/>
        </p:nvSpPr>
        <p:spPr>
          <a:xfrm>
            <a:off x="11139642" y="3768903"/>
            <a:ext cx="330200" cy="330200"/>
          </a:xfrm>
          <a:prstGeom prst="ellipse">
            <a:avLst/>
          </a:prstGeom>
          <a:solidFill>
            <a:srgbClr val="684D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2BCCDC59-62B1-7579-5A31-CBCAC8A076B5}"/>
              </a:ext>
            </a:extLst>
          </p:cNvPr>
          <p:cNvSpPr/>
          <p:nvPr userDrawn="1"/>
        </p:nvSpPr>
        <p:spPr>
          <a:xfrm>
            <a:off x="11567210" y="3768903"/>
            <a:ext cx="330200" cy="330200"/>
          </a:xfrm>
          <a:prstGeom prst="ellipse">
            <a:avLst/>
          </a:prstGeom>
          <a:solidFill>
            <a:srgbClr val="B04E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554783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922008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Bullet Pointed text and Picture (Right)">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5C645FC1-8F83-57F6-9E4A-F46C5B8B9250}"/>
              </a:ext>
            </a:extLst>
          </p:cNvPr>
          <p:cNvSpPr>
            <a:spLocks noGrp="1"/>
          </p:cNvSpPr>
          <p:nvPr>
            <p:ph type="pic" idx="1"/>
          </p:nvPr>
        </p:nvSpPr>
        <p:spPr>
          <a:xfrm>
            <a:off x="9006840" y="0"/>
            <a:ext cx="318516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AU"/>
          </a:p>
        </p:txBody>
      </p:sp>
      <p:sp>
        <p:nvSpPr>
          <p:cNvPr id="8" name="Footer Placeholder 3">
            <a:extLst>
              <a:ext uri="{FF2B5EF4-FFF2-40B4-BE49-F238E27FC236}">
                <a16:creationId xmlns:a16="http://schemas.microsoft.com/office/drawing/2014/main" id="{9A193FBE-F0C5-548C-E1DD-183C7845785D}"/>
              </a:ext>
            </a:extLst>
          </p:cNvPr>
          <p:cNvSpPr>
            <a:spLocks noGrp="1"/>
          </p:cNvSpPr>
          <p:nvPr>
            <p:ph type="ftr" sz="quarter" idx="11"/>
          </p:nvPr>
        </p:nvSpPr>
        <p:spPr>
          <a:xfrm>
            <a:off x="417576" y="6356350"/>
            <a:ext cx="4114800" cy="365125"/>
          </a:xfrm>
        </p:spPr>
        <p:txBody>
          <a:bodyPr/>
          <a:lstStyle>
            <a:lvl1pPr algn="l">
              <a:defRPr/>
            </a:lvl1pPr>
          </a:lstStyle>
          <a:p>
            <a:pPr algn="l"/>
            <a:r>
              <a:rPr lang="en-US" dirty="0"/>
              <a:t>The Voice of Queenslanders with Disability</a:t>
            </a:r>
          </a:p>
        </p:txBody>
      </p:sp>
      <p:sp>
        <p:nvSpPr>
          <p:cNvPr id="9" name="Slide Number Placeholder 4">
            <a:extLst>
              <a:ext uri="{FF2B5EF4-FFF2-40B4-BE49-F238E27FC236}">
                <a16:creationId xmlns:a16="http://schemas.microsoft.com/office/drawing/2014/main" id="{0F79169F-9788-C9D7-D8FA-9190ACD130FF}"/>
              </a:ext>
            </a:extLst>
          </p:cNvPr>
          <p:cNvSpPr>
            <a:spLocks noGrp="1"/>
          </p:cNvSpPr>
          <p:nvPr>
            <p:ph type="sldNum" sz="quarter" idx="12"/>
          </p:nvPr>
        </p:nvSpPr>
        <p:spPr>
          <a:xfrm>
            <a:off x="9031224" y="6356350"/>
            <a:ext cx="2743200" cy="365125"/>
          </a:xfrm>
        </p:spPr>
        <p:txBody>
          <a:bodyPr/>
          <a:lstStyle>
            <a:lvl1pPr>
              <a:defRPr>
                <a:solidFill>
                  <a:schemeClr val="bg1"/>
                </a:solidFill>
              </a:defRPr>
            </a:lvl1pPr>
          </a:lstStyle>
          <a:p>
            <a:fld id="{80B71FE5-7FF0-A149-B5A0-7FC2CAE2D4AE}" type="slidenum">
              <a:rPr lang="en-US" smtClean="0"/>
              <a:pPr/>
              <a:t>‹#›</a:t>
            </a:fld>
            <a:endParaRPr lang="en-US" dirty="0"/>
          </a:p>
        </p:txBody>
      </p:sp>
      <p:sp>
        <p:nvSpPr>
          <p:cNvPr id="10" name="Title 1">
            <a:extLst>
              <a:ext uri="{FF2B5EF4-FFF2-40B4-BE49-F238E27FC236}">
                <a16:creationId xmlns:a16="http://schemas.microsoft.com/office/drawing/2014/main" id="{3E15F39B-7A04-809A-01F7-2E9128B1881A}"/>
              </a:ext>
            </a:extLst>
          </p:cNvPr>
          <p:cNvSpPr>
            <a:spLocks noGrp="1"/>
          </p:cNvSpPr>
          <p:nvPr>
            <p:ph type="title"/>
          </p:nvPr>
        </p:nvSpPr>
        <p:spPr>
          <a:xfrm>
            <a:off x="417576" y="317331"/>
            <a:ext cx="8004048" cy="852488"/>
          </a:xfrm>
        </p:spPr>
        <p:txBody>
          <a:bodyPr/>
          <a:lstStyle>
            <a:lvl1pPr>
              <a:defRPr>
                <a:solidFill>
                  <a:srgbClr val="EC5B85"/>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11" name="Rectangle 10">
            <a:extLst>
              <a:ext uri="{FF2B5EF4-FFF2-40B4-BE49-F238E27FC236}">
                <a16:creationId xmlns:a16="http://schemas.microsoft.com/office/drawing/2014/main" id="{95E082A0-306B-4E61-49D5-39326D131665}"/>
              </a:ext>
            </a:extLst>
          </p:cNvPr>
          <p:cNvSpPr/>
          <p:nvPr userDrawn="1"/>
        </p:nvSpPr>
        <p:spPr>
          <a:xfrm>
            <a:off x="557784" y="1088136"/>
            <a:ext cx="1737360" cy="81683"/>
          </a:xfrm>
          <a:prstGeom prst="rect">
            <a:avLst/>
          </a:prstGeom>
          <a:solidFill>
            <a:srgbClr val="F8AF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 Placeholder 2">
            <a:extLst>
              <a:ext uri="{FF2B5EF4-FFF2-40B4-BE49-F238E27FC236}">
                <a16:creationId xmlns:a16="http://schemas.microsoft.com/office/drawing/2014/main" id="{FC1B5B02-1E95-6F28-FA3F-A26C264E72D5}"/>
              </a:ext>
            </a:extLst>
          </p:cNvPr>
          <p:cNvSpPr>
            <a:spLocks noGrp="1"/>
          </p:cNvSpPr>
          <p:nvPr>
            <p:ph idx="13" hasCustomPrompt="1"/>
          </p:nvPr>
        </p:nvSpPr>
        <p:spPr>
          <a:xfrm>
            <a:off x="417576" y="1423967"/>
            <a:ext cx="8004048" cy="4351338"/>
          </a:xfrm>
          <a:prstGeom prst="rect">
            <a:avLst/>
          </a:prstGeom>
        </p:spPr>
        <p:txBody>
          <a:bodyPr vert="horz" lIns="91440" tIns="45720" rIns="91440" bIns="45720" rtlCol="0">
            <a:normAutofit/>
          </a:bodyPr>
          <a:lstStyle>
            <a:lvl1pPr marL="225425" indent="-225425">
              <a:buClr>
                <a:srgbClr val="684D93"/>
              </a:buClr>
              <a:buFont typeface="Arial" panose="020B0604020202020204" pitchFamily="34" charset="0"/>
              <a:buChar char="•"/>
              <a:tabLst/>
              <a:defRPr sz="3200"/>
            </a:lvl1pPr>
            <a:lvl2pPr marL="715963" indent="-258763">
              <a:buClr>
                <a:srgbClr val="66BFCC"/>
              </a:buClr>
              <a:buFont typeface="Arial" panose="020B0604020202020204" pitchFamily="34" charset="0"/>
              <a:buChar char="•"/>
              <a:tabLst/>
              <a:defRPr sz="2800"/>
            </a:lvl2pPr>
            <a:lvl3pPr marL="1114425" indent="-200025">
              <a:buClr>
                <a:srgbClr val="F8AF72"/>
              </a:buClr>
              <a:buFont typeface="Arial" panose="020B0604020202020204" pitchFamily="34" charset="0"/>
              <a:buChar char="•"/>
              <a:tabLst/>
              <a:defRPr sz="2400"/>
            </a:lvl3pPr>
            <a:lvl4pPr marL="1558925" indent="-187325">
              <a:buClr>
                <a:srgbClr val="EC5B85"/>
              </a:buClr>
              <a:buFont typeface="Arial" panose="020B0604020202020204" pitchFamily="34" charset="0"/>
              <a:buChar char="•"/>
              <a:tabLst/>
              <a:defRPr sz="2000"/>
            </a:lvl4pPr>
            <a:lvl5pPr marL="2049463" indent="-220663">
              <a:buClr>
                <a:srgbClr val="333167"/>
              </a:buClr>
              <a:buFont typeface="Arial" panose="020B0604020202020204" pitchFamily="34" charset="0"/>
              <a:buChar char="•"/>
              <a:tabLst/>
              <a:defRPr sz="2000"/>
            </a:lvl5pPr>
          </a:lstStyle>
          <a:p>
            <a:pPr lvl="0"/>
            <a:r>
              <a:rPr lang="en-GB" dirty="0"/>
              <a:t>Text here</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72768164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Bullet Pointed text and Large Picture (Right)">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5C645FC1-8F83-57F6-9E4A-F46C5B8B9250}"/>
              </a:ext>
            </a:extLst>
          </p:cNvPr>
          <p:cNvSpPr>
            <a:spLocks noGrp="1"/>
          </p:cNvSpPr>
          <p:nvPr>
            <p:ph type="pic" idx="1"/>
          </p:nvPr>
        </p:nvSpPr>
        <p:spPr>
          <a:xfrm>
            <a:off x="6513576" y="0"/>
            <a:ext cx="5678424"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AU"/>
          </a:p>
        </p:txBody>
      </p:sp>
      <p:sp>
        <p:nvSpPr>
          <p:cNvPr id="8" name="Footer Placeholder 3">
            <a:extLst>
              <a:ext uri="{FF2B5EF4-FFF2-40B4-BE49-F238E27FC236}">
                <a16:creationId xmlns:a16="http://schemas.microsoft.com/office/drawing/2014/main" id="{9A193FBE-F0C5-548C-E1DD-183C7845785D}"/>
              </a:ext>
            </a:extLst>
          </p:cNvPr>
          <p:cNvSpPr>
            <a:spLocks noGrp="1"/>
          </p:cNvSpPr>
          <p:nvPr>
            <p:ph type="ftr" sz="quarter" idx="11"/>
          </p:nvPr>
        </p:nvSpPr>
        <p:spPr>
          <a:xfrm>
            <a:off x="417576" y="6356350"/>
            <a:ext cx="4114800" cy="365125"/>
          </a:xfrm>
        </p:spPr>
        <p:txBody>
          <a:bodyPr/>
          <a:lstStyle>
            <a:lvl1pPr algn="l">
              <a:defRPr/>
            </a:lvl1pPr>
          </a:lstStyle>
          <a:p>
            <a:pPr algn="l"/>
            <a:r>
              <a:rPr lang="en-US" dirty="0"/>
              <a:t>The Voice of Queenslanders with Disability</a:t>
            </a:r>
          </a:p>
        </p:txBody>
      </p:sp>
      <p:sp>
        <p:nvSpPr>
          <p:cNvPr id="9" name="Slide Number Placeholder 4">
            <a:extLst>
              <a:ext uri="{FF2B5EF4-FFF2-40B4-BE49-F238E27FC236}">
                <a16:creationId xmlns:a16="http://schemas.microsoft.com/office/drawing/2014/main" id="{0F79169F-9788-C9D7-D8FA-9190ACD130FF}"/>
              </a:ext>
            </a:extLst>
          </p:cNvPr>
          <p:cNvSpPr>
            <a:spLocks noGrp="1"/>
          </p:cNvSpPr>
          <p:nvPr>
            <p:ph type="sldNum" sz="quarter" idx="12"/>
          </p:nvPr>
        </p:nvSpPr>
        <p:spPr>
          <a:xfrm>
            <a:off x="9031224" y="6356350"/>
            <a:ext cx="2743200" cy="365125"/>
          </a:xfrm>
        </p:spPr>
        <p:txBody>
          <a:bodyPr/>
          <a:lstStyle>
            <a:lvl1pPr>
              <a:defRPr>
                <a:solidFill>
                  <a:schemeClr val="bg1"/>
                </a:solidFill>
              </a:defRPr>
            </a:lvl1pPr>
          </a:lstStyle>
          <a:p>
            <a:fld id="{80B71FE5-7FF0-A149-B5A0-7FC2CAE2D4AE}" type="slidenum">
              <a:rPr lang="en-US" smtClean="0"/>
              <a:pPr/>
              <a:t>‹#›</a:t>
            </a:fld>
            <a:endParaRPr lang="en-US" dirty="0"/>
          </a:p>
        </p:txBody>
      </p:sp>
      <p:sp>
        <p:nvSpPr>
          <p:cNvPr id="10" name="Title 1">
            <a:extLst>
              <a:ext uri="{FF2B5EF4-FFF2-40B4-BE49-F238E27FC236}">
                <a16:creationId xmlns:a16="http://schemas.microsoft.com/office/drawing/2014/main" id="{3E15F39B-7A04-809A-01F7-2E9128B1881A}"/>
              </a:ext>
            </a:extLst>
          </p:cNvPr>
          <p:cNvSpPr>
            <a:spLocks noGrp="1"/>
          </p:cNvSpPr>
          <p:nvPr>
            <p:ph type="title"/>
          </p:nvPr>
        </p:nvSpPr>
        <p:spPr>
          <a:xfrm>
            <a:off x="417576" y="438912"/>
            <a:ext cx="5678424" cy="1021430"/>
          </a:xfrm>
        </p:spPr>
        <p:txBody>
          <a:bodyPr/>
          <a:lstStyle>
            <a:lvl1pPr>
              <a:defRPr>
                <a:solidFill>
                  <a:srgbClr val="EC5B85"/>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15" name="Text Placeholder 2">
            <a:extLst>
              <a:ext uri="{FF2B5EF4-FFF2-40B4-BE49-F238E27FC236}">
                <a16:creationId xmlns:a16="http://schemas.microsoft.com/office/drawing/2014/main" id="{FC1B5B02-1E95-6F28-FA3F-A26C264E72D5}"/>
              </a:ext>
            </a:extLst>
          </p:cNvPr>
          <p:cNvSpPr>
            <a:spLocks noGrp="1"/>
          </p:cNvSpPr>
          <p:nvPr>
            <p:ph idx="13" hasCustomPrompt="1"/>
          </p:nvPr>
        </p:nvSpPr>
        <p:spPr>
          <a:xfrm>
            <a:off x="417576" y="2031631"/>
            <a:ext cx="5678424" cy="3743673"/>
          </a:xfrm>
          <a:prstGeom prst="rect">
            <a:avLst/>
          </a:prstGeom>
        </p:spPr>
        <p:txBody>
          <a:bodyPr vert="horz" lIns="91440" tIns="45720" rIns="91440" bIns="45720" rtlCol="0">
            <a:normAutofit/>
          </a:bodyPr>
          <a:lstStyle>
            <a:lvl1pPr marL="225425" indent="-225425">
              <a:buClr>
                <a:srgbClr val="684D93"/>
              </a:buClr>
              <a:buFont typeface="Arial" panose="020B0604020202020204" pitchFamily="34" charset="0"/>
              <a:buChar char="•"/>
              <a:tabLst/>
              <a:defRPr sz="3200"/>
            </a:lvl1pPr>
            <a:lvl2pPr marL="715963" indent="-258763">
              <a:buClr>
                <a:srgbClr val="66BFCC"/>
              </a:buClr>
              <a:buFont typeface="Arial" panose="020B0604020202020204" pitchFamily="34" charset="0"/>
              <a:buChar char="•"/>
              <a:tabLst/>
              <a:defRPr sz="2800"/>
            </a:lvl2pPr>
            <a:lvl3pPr marL="1114425" indent="-200025">
              <a:buClr>
                <a:srgbClr val="F8AF72"/>
              </a:buClr>
              <a:buFont typeface="Arial" panose="020B0604020202020204" pitchFamily="34" charset="0"/>
              <a:buChar char="•"/>
              <a:tabLst/>
              <a:defRPr sz="2400"/>
            </a:lvl3pPr>
            <a:lvl4pPr marL="1558925" indent="-187325">
              <a:buClr>
                <a:srgbClr val="EC5B85"/>
              </a:buClr>
              <a:buFont typeface="Arial" panose="020B0604020202020204" pitchFamily="34" charset="0"/>
              <a:buChar char="•"/>
              <a:tabLst/>
              <a:defRPr sz="2000"/>
            </a:lvl4pPr>
            <a:lvl5pPr marL="2049463" indent="-220663">
              <a:buClr>
                <a:srgbClr val="333167"/>
              </a:buClr>
              <a:buFont typeface="Arial" panose="020B0604020202020204" pitchFamily="34" charset="0"/>
              <a:buChar char="•"/>
              <a:tabLst/>
              <a:defRPr sz="2000"/>
            </a:lvl5pPr>
          </a:lstStyle>
          <a:p>
            <a:pPr lvl="0"/>
            <a:r>
              <a:rPr lang="en-GB" dirty="0"/>
              <a:t>Text here</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04296987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Bullet Pointed text and Picture (Left)(Right)">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5C645FC1-8F83-57F6-9E4A-F46C5B8B9250}"/>
              </a:ext>
            </a:extLst>
          </p:cNvPr>
          <p:cNvSpPr>
            <a:spLocks noGrp="1"/>
          </p:cNvSpPr>
          <p:nvPr>
            <p:ph type="pic" idx="1"/>
          </p:nvPr>
        </p:nvSpPr>
        <p:spPr>
          <a:xfrm>
            <a:off x="-12192" y="-45720"/>
            <a:ext cx="3185160" cy="69311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AU"/>
          </a:p>
        </p:txBody>
      </p:sp>
      <p:sp>
        <p:nvSpPr>
          <p:cNvPr id="8" name="Footer Placeholder 3">
            <a:extLst>
              <a:ext uri="{FF2B5EF4-FFF2-40B4-BE49-F238E27FC236}">
                <a16:creationId xmlns:a16="http://schemas.microsoft.com/office/drawing/2014/main" id="{9A193FBE-F0C5-548C-E1DD-183C7845785D}"/>
              </a:ext>
            </a:extLst>
          </p:cNvPr>
          <p:cNvSpPr>
            <a:spLocks noGrp="1"/>
          </p:cNvSpPr>
          <p:nvPr>
            <p:ph type="ftr" sz="quarter" idx="11"/>
          </p:nvPr>
        </p:nvSpPr>
        <p:spPr>
          <a:xfrm>
            <a:off x="3749040" y="6356350"/>
            <a:ext cx="4114800" cy="365125"/>
          </a:xfrm>
        </p:spPr>
        <p:txBody>
          <a:bodyPr/>
          <a:lstStyle>
            <a:lvl1pPr algn="l">
              <a:defRPr/>
            </a:lvl1pPr>
          </a:lstStyle>
          <a:p>
            <a:pPr algn="l"/>
            <a:r>
              <a:rPr lang="en-US" dirty="0"/>
              <a:t>The Voice of Queenslanders with Disability</a:t>
            </a:r>
          </a:p>
        </p:txBody>
      </p:sp>
      <p:sp>
        <p:nvSpPr>
          <p:cNvPr id="9" name="Slide Number Placeholder 4">
            <a:extLst>
              <a:ext uri="{FF2B5EF4-FFF2-40B4-BE49-F238E27FC236}">
                <a16:creationId xmlns:a16="http://schemas.microsoft.com/office/drawing/2014/main" id="{0F79169F-9788-C9D7-D8FA-9190ACD130FF}"/>
              </a:ext>
            </a:extLst>
          </p:cNvPr>
          <p:cNvSpPr>
            <a:spLocks noGrp="1"/>
          </p:cNvSpPr>
          <p:nvPr>
            <p:ph type="sldNum" sz="quarter" idx="12"/>
          </p:nvPr>
        </p:nvSpPr>
        <p:spPr>
          <a:xfrm>
            <a:off x="9031224" y="6356350"/>
            <a:ext cx="2743200" cy="365125"/>
          </a:xfrm>
        </p:spPr>
        <p:txBody>
          <a:bodyPr/>
          <a:lstStyle>
            <a:lvl1pPr>
              <a:defRPr>
                <a:solidFill>
                  <a:schemeClr val="tx1">
                    <a:lumMod val="65000"/>
                    <a:lumOff val="35000"/>
                  </a:schemeClr>
                </a:solidFill>
              </a:defRPr>
            </a:lvl1pPr>
          </a:lstStyle>
          <a:p>
            <a:fld id="{80B71FE5-7FF0-A149-B5A0-7FC2CAE2D4AE}" type="slidenum">
              <a:rPr lang="en-US" smtClean="0"/>
              <a:pPr/>
              <a:t>‹#›</a:t>
            </a:fld>
            <a:endParaRPr lang="en-US" dirty="0">
              <a:solidFill>
                <a:schemeClr val="tx1">
                  <a:lumMod val="65000"/>
                  <a:lumOff val="35000"/>
                </a:schemeClr>
              </a:solidFill>
            </a:endParaRPr>
          </a:p>
        </p:txBody>
      </p:sp>
      <p:sp>
        <p:nvSpPr>
          <p:cNvPr id="10" name="Title 1">
            <a:extLst>
              <a:ext uri="{FF2B5EF4-FFF2-40B4-BE49-F238E27FC236}">
                <a16:creationId xmlns:a16="http://schemas.microsoft.com/office/drawing/2014/main" id="{3E15F39B-7A04-809A-01F7-2E9128B1881A}"/>
              </a:ext>
            </a:extLst>
          </p:cNvPr>
          <p:cNvSpPr>
            <a:spLocks noGrp="1"/>
          </p:cNvSpPr>
          <p:nvPr>
            <p:ph type="title"/>
          </p:nvPr>
        </p:nvSpPr>
        <p:spPr>
          <a:xfrm>
            <a:off x="3749040" y="317331"/>
            <a:ext cx="8004048" cy="852488"/>
          </a:xfrm>
        </p:spPr>
        <p:txBody>
          <a:bodyPr/>
          <a:lstStyle>
            <a:lvl1pPr>
              <a:defRPr>
                <a:solidFill>
                  <a:srgbClr val="EC5B85"/>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11" name="Rectangle 10">
            <a:extLst>
              <a:ext uri="{FF2B5EF4-FFF2-40B4-BE49-F238E27FC236}">
                <a16:creationId xmlns:a16="http://schemas.microsoft.com/office/drawing/2014/main" id="{95E082A0-306B-4E61-49D5-39326D131665}"/>
              </a:ext>
            </a:extLst>
          </p:cNvPr>
          <p:cNvSpPr/>
          <p:nvPr userDrawn="1"/>
        </p:nvSpPr>
        <p:spPr>
          <a:xfrm>
            <a:off x="3889248" y="1088136"/>
            <a:ext cx="1737360" cy="81683"/>
          </a:xfrm>
          <a:prstGeom prst="rect">
            <a:avLst/>
          </a:prstGeom>
          <a:solidFill>
            <a:srgbClr val="F8AF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 Placeholder 2">
            <a:extLst>
              <a:ext uri="{FF2B5EF4-FFF2-40B4-BE49-F238E27FC236}">
                <a16:creationId xmlns:a16="http://schemas.microsoft.com/office/drawing/2014/main" id="{FC1B5B02-1E95-6F28-FA3F-A26C264E72D5}"/>
              </a:ext>
            </a:extLst>
          </p:cNvPr>
          <p:cNvSpPr>
            <a:spLocks noGrp="1"/>
          </p:cNvSpPr>
          <p:nvPr>
            <p:ph idx="13" hasCustomPrompt="1"/>
          </p:nvPr>
        </p:nvSpPr>
        <p:spPr>
          <a:xfrm>
            <a:off x="3749040" y="1423967"/>
            <a:ext cx="8004048" cy="4351338"/>
          </a:xfrm>
          <a:prstGeom prst="rect">
            <a:avLst/>
          </a:prstGeom>
        </p:spPr>
        <p:txBody>
          <a:bodyPr vert="horz" lIns="91440" tIns="45720" rIns="91440" bIns="45720" rtlCol="0">
            <a:normAutofit/>
          </a:bodyPr>
          <a:lstStyle>
            <a:lvl1pPr marL="225425" indent="-225425">
              <a:buClr>
                <a:srgbClr val="684D93"/>
              </a:buClr>
              <a:buFont typeface="Arial" panose="020B0604020202020204" pitchFamily="34" charset="0"/>
              <a:buChar char="•"/>
              <a:tabLst/>
              <a:defRPr sz="3200"/>
            </a:lvl1pPr>
            <a:lvl2pPr marL="715963" indent="-258763">
              <a:buClr>
                <a:srgbClr val="66BFCC"/>
              </a:buClr>
              <a:buFont typeface="Arial" panose="020B0604020202020204" pitchFamily="34" charset="0"/>
              <a:buChar char="•"/>
              <a:tabLst/>
              <a:defRPr sz="2800"/>
            </a:lvl2pPr>
            <a:lvl3pPr marL="1114425" indent="-200025">
              <a:buClr>
                <a:srgbClr val="F8AF72"/>
              </a:buClr>
              <a:buFont typeface="Arial" panose="020B0604020202020204" pitchFamily="34" charset="0"/>
              <a:buChar char="•"/>
              <a:tabLst/>
              <a:defRPr sz="2400"/>
            </a:lvl3pPr>
            <a:lvl4pPr marL="1558925" indent="-187325">
              <a:buClr>
                <a:srgbClr val="EC5B85"/>
              </a:buClr>
              <a:buFont typeface="Arial" panose="020B0604020202020204" pitchFamily="34" charset="0"/>
              <a:buChar char="•"/>
              <a:tabLst/>
              <a:defRPr sz="2000"/>
            </a:lvl4pPr>
            <a:lvl5pPr marL="2049463" indent="-220663">
              <a:buClr>
                <a:srgbClr val="333167"/>
              </a:buClr>
              <a:buFont typeface="Arial" panose="020B0604020202020204" pitchFamily="34" charset="0"/>
              <a:buChar char="•"/>
              <a:tabLst/>
              <a:defRPr sz="2000"/>
            </a:lvl5pPr>
          </a:lstStyle>
          <a:p>
            <a:pPr lvl="0"/>
            <a:r>
              <a:rPr lang="en-GB" dirty="0"/>
              <a:t>Text here</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194221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8A2AFE3-2157-25E3-C0A8-73B5643AE324}"/>
              </a:ext>
            </a:extLst>
          </p:cNvPr>
          <p:cNvSpPr/>
          <p:nvPr userDrawn="1"/>
        </p:nvSpPr>
        <p:spPr>
          <a:xfrm>
            <a:off x="0" y="0"/>
            <a:ext cx="12192000" cy="6858000"/>
          </a:xfrm>
          <a:prstGeom prst="rect">
            <a:avLst/>
          </a:prstGeom>
          <a:solidFill>
            <a:srgbClr val="33316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5163136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Cover slide 1">
    <p:bg>
      <p:bgPr>
        <a:solidFill>
          <a:srgbClr val="EAEBEC"/>
        </a:solidFill>
        <a:effectLst/>
      </p:bgPr>
    </p:bg>
    <p:spTree>
      <p:nvGrpSpPr>
        <p:cNvPr id="1" name=""/>
        <p:cNvGrpSpPr/>
        <p:nvPr/>
      </p:nvGrpSpPr>
      <p:grpSpPr>
        <a:xfrm>
          <a:off x="0" y="0"/>
          <a:ext cx="0" cy="0"/>
          <a:chOff x="0" y="0"/>
          <a:chExt cx="0" cy="0"/>
        </a:xfrm>
      </p:grpSpPr>
      <p:pic>
        <p:nvPicPr>
          <p:cNvPr id="4" name="Picture 8">
            <a:extLst>
              <a:ext uri="{FF2B5EF4-FFF2-40B4-BE49-F238E27FC236}">
                <a16:creationId xmlns:a16="http://schemas.microsoft.com/office/drawing/2014/main" id="{49AB6254-DD29-98DA-F530-A6411F488E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04384" y="425451"/>
            <a:ext cx="11573935" cy="6511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hasCustomPrompt="1"/>
          </p:nvPr>
        </p:nvSpPr>
        <p:spPr>
          <a:xfrm>
            <a:off x="914400" y="1960879"/>
            <a:ext cx="7696200" cy="1300481"/>
          </a:xfrm>
        </p:spPr>
        <p:txBody>
          <a:bodyPr anchor="b">
            <a:normAutofit/>
          </a:bodyPr>
          <a:lstStyle>
            <a:lvl1pPr algn="l">
              <a:defRPr sz="4400" b="1">
                <a:solidFill>
                  <a:srgbClr val="000000"/>
                </a:solidFill>
              </a:defRPr>
            </a:lvl1pPr>
          </a:lstStyle>
          <a:p>
            <a:r>
              <a:rPr lang="en-GB" dirty="0"/>
              <a:t>Click to edit cover slide option 1</a:t>
            </a:r>
            <a:endParaRPr lang="en-US" dirty="0"/>
          </a:p>
        </p:txBody>
      </p:sp>
      <p:sp>
        <p:nvSpPr>
          <p:cNvPr id="3" name="Subtitle 2"/>
          <p:cNvSpPr>
            <a:spLocks noGrp="1"/>
          </p:cNvSpPr>
          <p:nvPr>
            <p:ph type="subTitle" idx="1"/>
          </p:nvPr>
        </p:nvSpPr>
        <p:spPr>
          <a:xfrm>
            <a:off x="914400" y="3515362"/>
            <a:ext cx="8649547" cy="650239"/>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Date Placeholder 3">
            <a:extLst>
              <a:ext uri="{FF2B5EF4-FFF2-40B4-BE49-F238E27FC236}">
                <a16:creationId xmlns:a16="http://schemas.microsoft.com/office/drawing/2014/main" id="{2687D869-6125-2E0B-18F5-8BFF8355D7B3}"/>
              </a:ext>
            </a:extLst>
          </p:cNvPr>
          <p:cNvSpPr>
            <a:spLocks noGrp="1"/>
          </p:cNvSpPr>
          <p:nvPr>
            <p:ph type="dt" sz="half" idx="10"/>
          </p:nvPr>
        </p:nvSpPr>
        <p:spPr/>
        <p:txBody>
          <a:bodyPr/>
          <a:lstStyle>
            <a:lvl1pPr>
              <a:defRPr/>
            </a:lvl1pPr>
          </a:lstStyle>
          <a:p>
            <a:r>
              <a:rPr lang="en-AU"/>
              <a:t>Date</a:t>
            </a:r>
            <a:endParaRPr lang="en-US"/>
          </a:p>
        </p:txBody>
      </p:sp>
      <p:sp>
        <p:nvSpPr>
          <p:cNvPr id="6" name="Footer Placeholder 4">
            <a:extLst>
              <a:ext uri="{FF2B5EF4-FFF2-40B4-BE49-F238E27FC236}">
                <a16:creationId xmlns:a16="http://schemas.microsoft.com/office/drawing/2014/main" id="{4E0F6EAF-4624-6035-2FF7-ECC6A7F5C472}"/>
              </a:ext>
            </a:extLst>
          </p:cNvPr>
          <p:cNvSpPr>
            <a:spLocks noGrp="1"/>
          </p:cNvSpPr>
          <p:nvPr>
            <p:ph type="ftr" sz="quarter" idx="11"/>
          </p:nvPr>
        </p:nvSpPr>
        <p:spPr/>
        <p:txBody>
          <a:bodyPr/>
          <a:lstStyle>
            <a:lvl1pPr>
              <a:defRPr/>
            </a:lvl1pPr>
          </a:lstStyle>
          <a:p>
            <a:r>
              <a:rPr lang="en-US"/>
              <a:t>National Disability Research Partnership</a:t>
            </a:r>
          </a:p>
        </p:txBody>
      </p:sp>
      <p:sp>
        <p:nvSpPr>
          <p:cNvPr id="7" name="Slide Number Placeholder 5">
            <a:extLst>
              <a:ext uri="{FF2B5EF4-FFF2-40B4-BE49-F238E27FC236}">
                <a16:creationId xmlns:a16="http://schemas.microsoft.com/office/drawing/2014/main" id="{11E0AA95-BDB1-3DB8-3CB2-DAEF8FC4E706}"/>
              </a:ext>
            </a:extLst>
          </p:cNvPr>
          <p:cNvSpPr>
            <a:spLocks noGrp="1"/>
          </p:cNvSpPr>
          <p:nvPr>
            <p:ph type="sldNum" sz="quarter" idx="12"/>
          </p:nvPr>
        </p:nvSpPr>
        <p:spPr/>
        <p:txBody>
          <a:bodyPr/>
          <a:lstStyle>
            <a:lvl1pPr>
              <a:defRPr smtClean="0"/>
            </a:lvl1pPr>
          </a:lstStyle>
          <a:p>
            <a:fld id="{011CE39E-190A-C841-A96A-E9F31F7BACF5}" type="slidenum">
              <a:rPr lang="en-US" smtClean="0"/>
              <a:pPr/>
              <a:t>‹#›</a:t>
            </a:fld>
            <a:endParaRPr lang="en-US"/>
          </a:p>
        </p:txBody>
      </p:sp>
    </p:spTree>
    <p:extLst>
      <p:ext uri="{BB962C8B-B14F-4D97-AF65-F5344CB8AC3E}">
        <p14:creationId xmlns:p14="http://schemas.microsoft.com/office/powerpoint/2010/main" val="248769075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ver slide 2">
    <p:bg>
      <p:bgPr>
        <a:solidFill>
          <a:srgbClr val="EAEBEC"/>
        </a:solidFill>
        <a:effectLst/>
      </p:bgPr>
    </p:bg>
    <p:spTree>
      <p:nvGrpSpPr>
        <p:cNvPr id="1" name=""/>
        <p:cNvGrpSpPr/>
        <p:nvPr/>
      </p:nvGrpSpPr>
      <p:grpSpPr>
        <a:xfrm>
          <a:off x="0" y="0"/>
          <a:ext cx="0" cy="0"/>
          <a:chOff x="0" y="0"/>
          <a:chExt cx="0" cy="0"/>
        </a:xfrm>
      </p:grpSpPr>
      <p:pic>
        <p:nvPicPr>
          <p:cNvPr id="4" name="Picture 8">
            <a:extLst>
              <a:ext uri="{FF2B5EF4-FFF2-40B4-BE49-F238E27FC236}">
                <a16:creationId xmlns:a16="http://schemas.microsoft.com/office/drawing/2014/main" id="{E2A0C078-EC0D-7CD4-F77D-57C79B97DC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04384" y="436563"/>
            <a:ext cx="11573935" cy="6513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hasCustomPrompt="1"/>
          </p:nvPr>
        </p:nvSpPr>
        <p:spPr>
          <a:xfrm>
            <a:off x="914400" y="1960879"/>
            <a:ext cx="7696200" cy="1300481"/>
          </a:xfrm>
        </p:spPr>
        <p:txBody>
          <a:bodyPr anchor="b">
            <a:normAutofit/>
          </a:bodyPr>
          <a:lstStyle>
            <a:lvl1pPr algn="l">
              <a:defRPr sz="4400" b="1">
                <a:solidFill>
                  <a:srgbClr val="3E444F"/>
                </a:solidFill>
              </a:defRPr>
            </a:lvl1pPr>
          </a:lstStyle>
          <a:p>
            <a:r>
              <a:rPr lang="en-GB" dirty="0"/>
              <a:t>Click to edit cover slide option 2</a:t>
            </a:r>
            <a:endParaRPr lang="en-US" dirty="0"/>
          </a:p>
        </p:txBody>
      </p:sp>
      <p:sp>
        <p:nvSpPr>
          <p:cNvPr id="3" name="Subtitle 2"/>
          <p:cNvSpPr>
            <a:spLocks noGrp="1"/>
          </p:cNvSpPr>
          <p:nvPr>
            <p:ph type="subTitle" idx="1"/>
          </p:nvPr>
        </p:nvSpPr>
        <p:spPr>
          <a:xfrm>
            <a:off x="914400" y="3515362"/>
            <a:ext cx="8649547" cy="650239"/>
          </a:xfrm>
        </p:spPr>
        <p:txBody>
          <a:bodyPr/>
          <a:lstStyle>
            <a:lvl1pPr marL="0" indent="0" algn="l">
              <a:buNone/>
              <a:defRPr sz="2400">
                <a:solidFill>
                  <a:srgbClr val="00663E"/>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Date Placeholder 3">
            <a:extLst>
              <a:ext uri="{FF2B5EF4-FFF2-40B4-BE49-F238E27FC236}">
                <a16:creationId xmlns:a16="http://schemas.microsoft.com/office/drawing/2014/main" id="{A44B556F-EFBB-B5F5-9FCA-2326F3B457FA}"/>
              </a:ext>
            </a:extLst>
          </p:cNvPr>
          <p:cNvSpPr>
            <a:spLocks noGrp="1"/>
          </p:cNvSpPr>
          <p:nvPr>
            <p:ph type="dt" sz="half" idx="10"/>
          </p:nvPr>
        </p:nvSpPr>
        <p:spPr/>
        <p:txBody>
          <a:bodyPr/>
          <a:lstStyle>
            <a:lvl1pPr>
              <a:defRPr/>
            </a:lvl1pPr>
          </a:lstStyle>
          <a:p>
            <a:pPr>
              <a:defRPr/>
            </a:pPr>
            <a:fld id="{231F349C-936A-394C-BE89-7120D04F3330}" type="datetimeFigureOut">
              <a:rPr lang="en-US" smtClean="0"/>
              <a:pPr>
                <a:defRPr/>
              </a:pPr>
              <a:t>5/20/2026</a:t>
            </a:fld>
            <a:endParaRPr lang="en-US"/>
          </a:p>
        </p:txBody>
      </p:sp>
      <p:sp>
        <p:nvSpPr>
          <p:cNvPr id="6" name="Footer Placeholder 4">
            <a:extLst>
              <a:ext uri="{FF2B5EF4-FFF2-40B4-BE49-F238E27FC236}">
                <a16:creationId xmlns:a16="http://schemas.microsoft.com/office/drawing/2014/main" id="{1AA4AE88-C9F9-6B59-E236-27F3687530A7}"/>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DFAC3BE3-FCDF-EE6F-EBC3-6290474317B4}"/>
              </a:ext>
            </a:extLst>
          </p:cNvPr>
          <p:cNvSpPr>
            <a:spLocks noGrp="1"/>
          </p:cNvSpPr>
          <p:nvPr>
            <p:ph type="sldNum" sz="quarter" idx="12"/>
          </p:nvPr>
        </p:nvSpPr>
        <p:spPr/>
        <p:txBody>
          <a:bodyPr/>
          <a:lstStyle>
            <a:lvl1pPr>
              <a:defRPr/>
            </a:lvl1pPr>
          </a:lstStyle>
          <a:p>
            <a:pPr>
              <a:defRPr/>
            </a:pPr>
            <a:fld id="{97C0D922-4BE9-694A-9D2E-678181CA53A7}" type="slidenum">
              <a:rPr lang="en-US" smtClean="0"/>
              <a:pPr>
                <a:defRPr/>
              </a:pPr>
              <a:t>‹#›</a:t>
            </a:fld>
            <a:endParaRPr lang="en-US"/>
          </a:p>
        </p:txBody>
      </p:sp>
      <p:pic>
        <p:nvPicPr>
          <p:cNvPr id="8" name="Picture 8">
            <a:extLst>
              <a:ext uri="{FF2B5EF4-FFF2-40B4-BE49-F238E27FC236}">
                <a16:creationId xmlns:a16="http://schemas.microsoft.com/office/drawing/2014/main" id="{BC8D47F2-46FE-4569-73AF-5C3AD6E90126}"/>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204384" y="436563"/>
            <a:ext cx="11573935" cy="6513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00161894"/>
      </p:ext>
    </p:extLst>
  </p:cSld>
  <p:clrMapOvr>
    <a:masterClrMapping/>
  </p:clrMapOvr>
  <p:transition spd="slow"/>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ver slide 3">
    <p:spTree>
      <p:nvGrpSpPr>
        <p:cNvPr id="1" name=""/>
        <p:cNvGrpSpPr/>
        <p:nvPr/>
      </p:nvGrpSpPr>
      <p:grpSpPr>
        <a:xfrm>
          <a:off x="0" y="0"/>
          <a:ext cx="0" cy="0"/>
          <a:chOff x="0" y="0"/>
          <a:chExt cx="0" cy="0"/>
        </a:xfrm>
      </p:grpSpPr>
      <p:pic>
        <p:nvPicPr>
          <p:cNvPr id="4" name="Picture 8">
            <a:extLst>
              <a:ext uri="{FF2B5EF4-FFF2-40B4-BE49-F238E27FC236}">
                <a16:creationId xmlns:a16="http://schemas.microsoft.com/office/drawing/2014/main" id="{03ECFEB9-8950-3296-5E1F-855217AC62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99052" y="2668589"/>
            <a:ext cx="7080249" cy="398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hasCustomPrompt="1"/>
          </p:nvPr>
        </p:nvSpPr>
        <p:spPr>
          <a:xfrm>
            <a:off x="914400" y="1437480"/>
            <a:ext cx="7696200" cy="1300481"/>
          </a:xfrm>
        </p:spPr>
        <p:txBody>
          <a:bodyPr anchor="b">
            <a:normAutofit/>
          </a:bodyPr>
          <a:lstStyle>
            <a:lvl1pPr algn="l">
              <a:defRPr sz="4400" b="1">
                <a:solidFill>
                  <a:srgbClr val="00663E"/>
                </a:solidFill>
              </a:defRPr>
            </a:lvl1pPr>
          </a:lstStyle>
          <a:p>
            <a:r>
              <a:rPr lang="en-GB" dirty="0"/>
              <a:t>Click to edit cover slide option 3</a:t>
            </a:r>
            <a:endParaRPr lang="en-US" dirty="0"/>
          </a:p>
        </p:txBody>
      </p:sp>
      <p:sp>
        <p:nvSpPr>
          <p:cNvPr id="3" name="Subtitle 2"/>
          <p:cNvSpPr>
            <a:spLocks noGrp="1"/>
          </p:cNvSpPr>
          <p:nvPr>
            <p:ph type="subTitle" idx="1"/>
          </p:nvPr>
        </p:nvSpPr>
        <p:spPr>
          <a:xfrm>
            <a:off x="914400" y="3011627"/>
            <a:ext cx="4383315" cy="1300481"/>
          </a:xfrm>
        </p:spPr>
        <p:txBody>
          <a:bodyPr/>
          <a:lstStyle>
            <a:lvl1pPr marL="0" indent="0" algn="l">
              <a:buNone/>
              <a:defRPr sz="2400">
                <a:solidFill>
                  <a:srgbClr val="3E444F"/>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Date Placeholder 3">
            <a:extLst>
              <a:ext uri="{FF2B5EF4-FFF2-40B4-BE49-F238E27FC236}">
                <a16:creationId xmlns:a16="http://schemas.microsoft.com/office/drawing/2014/main" id="{55389550-5E08-19F9-9565-17B018DAB18E}"/>
              </a:ext>
            </a:extLst>
          </p:cNvPr>
          <p:cNvSpPr>
            <a:spLocks noGrp="1"/>
          </p:cNvSpPr>
          <p:nvPr>
            <p:ph type="dt" sz="half" idx="10"/>
          </p:nvPr>
        </p:nvSpPr>
        <p:spPr/>
        <p:txBody>
          <a:bodyPr/>
          <a:lstStyle>
            <a:lvl1pPr>
              <a:defRPr/>
            </a:lvl1pPr>
          </a:lstStyle>
          <a:p>
            <a:pPr>
              <a:defRPr/>
            </a:pPr>
            <a:fld id="{69223719-E049-754C-AC71-DAF81A8EEE82}" type="datetimeFigureOut">
              <a:rPr lang="en-US" smtClean="0"/>
              <a:pPr>
                <a:defRPr/>
              </a:pPr>
              <a:t>5/20/2026</a:t>
            </a:fld>
            <a:endParaRPr lang="en-US"/>
          </a:p>
        </p:txBody>
      </p:sp>
      <p:sp>
        <p:nvSpPr>
          <p:cNvPr id="6" name="Footer Placeholder 4">
            <a:extLst>
              <a:ext uri="{FF2B5EF4-FFF2-40B4-BE49-F238E27FC236}">
                <a16:creationId xmlns:a16="http://schemas.microsoft.com/office/drawing/2014/main" id="{42BC0597-303E-0EAE-0B1F-E24C6A72326E}"/>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879AA548-5397-BBBB-F8BC-A3F0C99107DE}"/>
              </a:ext>
            </a:extLst>
          </p:cNvPr>
          <p:cNvSpPr>
            <a:spLocks noGrp="1"/>
          </p:cNvSpPr>
          <p:nvPr>
            <p:ph type="sldNum" sz="quarter" idx="12"/>
          </p:nvPr>
        </p:nvSpPr>
        <p:spPr/>
        <p:txBody>
          <a:bodyPr/>
          <a:lstStyle>
            <a:lvl1pPr>
              <a:defRPr/>
            </a:lvl1pPr>
          </a:lstStyle>
          <a:p>
            <a:pPr>
              <a:defRPr/>
            </a:pPr>
            <a:fld id="{B9D9A922-E9F4-D641-8737-84C8EB9BDFE6}" type="slidenum">
              <a:rPr lang="en-US" smtClean="0"/>
              <a:pPr>
                <a:defRPr/>
              </a:pPr>
              <a:t>‹#›</a:t>
            </a:fld>
            <a:endParaRPr lang="en-US"/>
          </a:p>
        </p:txBody>
      </p:sp>
      <p:pic>
        <p:nvPicPr>
          <p:cNvPr id="8" name="Picture 8">
            <a:extLst>
              <a:ext uri="{FF2B5EF4-FFF2-40B4-BE49-F238E27FC236}">
                <a16:creationId xmlns:a16="http://schemas.microsoft.com/office/drawing/2014/main" id="{81590C72-1144-E31B-6A2D-DB85394303B0}"/>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5099052" y="2668589"/>
            <a:ext cx="7080249" cy="398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48093218"/>
      </p:ext>
    </p:extLst>
  </p:cSld>
  <p:clrMapOvr>
    <a:masterClrMapping/>
  </p:clrMapOvr>
  <p:transition spd="slow"/>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1 column">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031F17B3-B87D-BA9B-75F8-8204DB12B12C}"/>
              </a:ext>
            </a:extLst>
          </p:cNvPr>
          <p:cNvCxnSpPr>
            <a:cxnSpLocks/>
          </p:cNvCxnSpPr>
          <p:nvPr/>
        </p:nvCxnSpPr>
        <p:spPr>
          <a:xfrm>
            <a:off x="838200" y="6270625"/>
            <a:ext cx="10515600" cy="0"/>
          </a:xfrm>
          <a:prstGeom prst="line">
            <a:avLst/>
          </a:prstGeom>
          <a:ln w="9525">
            <a:solidFill>
              <a:schemeClr val="accent6"/>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p:txBody>
          <a:bodyPr/>
          <a:lstStyle>
            <a:lvl1pPr>
              <a:defRPr sz="4000" b="1">
                <a:solidFill>
                  <a:schemeClr val="accent6"/>
                </a:solidFill>
              </a:defRPr>
            </a:lvl1pPr>
          </a:lstStyle>
          <a:p>
            <a:r>
              <a:rPr lang="en-US"/>
              <a:t>Click to edit Master title style</a:t>
            </a:r>
            <a:endParaRPr lang="en-US" dirty="0"/>
          </a:p>
        </p:txBody>
      </p:sp>
      <p:sp>
        <p:nvSpPr>
          <p:cNvPr id="3" name="Content Placeholder 2"/>
          <p:cNvSpPr>
            <a:spLocks noGrp="1"/>
          </p:cNvSpPr>
          <p:nvPr>
            <p:ph idx="1"/>
          </p:nvPr>
        </p:nvSpPr>
        <p:spPr>
          <a:xfrm>
            <a:off x="838200" y="2079171"/>
            <a:ext cx="10515600" cy="3997779"/>
          </a:xfrm>
        </p:spPr>
        <p:txBody>
          <a:bodyPr/>
          <a:lstStyle>
            <a:lvl1pPr>
              <a:defRPr sz="1800">
                <a:solidFill>
                  <a:schemeClr val="tx1"/>
                </a:solidFill>
              </a:defRPr>
            </a:lvl1pPr>
            <a:lvl2pPr marL="504000">
              <a:defRPr sz="1800"/>
            </a:lvl2pPr>
            <a:lvl3pPr marL="756000" indent="-228600">
              <a:buFont typeface="System Font Regular"/>
              <a:buChar cha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Date Placeholder 3">
            <a:extLst>
              <a:ext uri="{FF2B5EF4-FFF2-40B4-BE49-F238E27FC236}">
                <a16:creationId xmlns:a16="http://schemas.microsoft.com/office/drawing/2014/main" id="{F2F3B374-686A-0219-7149-BBDF016A17CA}"/>
              </a:ext>
            </a:extLst>
          </p:cNvPr>
          <p:cNvSpPr>
            <a:spLocks noGrp="1"/>
          </p:cNvSpPr>
          <p:nvPr>
            <p:ph type="dt" sz="half" idx="10"/>
          </p:nvPr>
        </p:nvSpPr>
        <p:spPr/>
        <p:txBody>
          <a:bodyPr/>
          <a:lstStyle>
            <a:lvl1pPr>
              <a:defRPr/>
            </a:lvl1pPr>
          </a:lstStyle>
          <a:p>
            <a:r>
              <a:rPr lang="en-AU"/>
              <a:t>Date</a:t>
            </a:r>
            <a:endParaRPr lang="en-US"/>
          </a:p>
        </p:txBody>
      </p:sp>
      <p:sp>
        <p:nvSpPr>
          <p:cNvPr id="6" name="Footer Placeholder 4">
            <a:extLst>
              <a:ext uri="{FF2B5EF4-FFF2-40B4-BE49-F238E27FC236}">
                <a16:creationId xmlns:a16="http://schemas.microsoft.com/office/drawing/2014/main" id="{438B74D9-73BB-347B-8254-7653781675BB}"/>
              </a:ext>
            </a:extLst>
          </p:cNvPr>
          <p:cNvSpPr>
            <a:spLocks noGrp="1"/>
          </p:cNvSpPr>
          <p:nvPr>
            <p:ph type="ftr" sz="quarter" idx="11"/>
          </p:nvPr>
        </p:nvSpPr>
        <p:spPr/>
        <p:txBody>
          <a:bodyPr/>
          <a:lstStyle>
            <a:lvl1pPr>
              <a:defRPr/>
            </a:lvl1pPr>
          </a:lstStyle>
          <a:p>
            <a:r>
              <a:rPr lang="en-US"/>
              <a:t>National Disability Research Partnership</a:t>
            </a:r>
          </a:p>
        </p:txBody>
      </p:sp>
      <p:sp>
        <p:nvSpPr>
          <p:cNvPr id="7" name="Slide Number Placeholder 5">
            <a:extLst>
              <a:ext uri="{FF2B5EF4-FFF2-40B4-BE49-F238E27FC236}">
                <a16:creationId xmlns:a16="http://schemas.microsoft.com/office/drawing/2014/main" id="{BC61746B-EFAD-1F4E-A093-51AB36873EC4}"/>
              </a:ext>
            </a:extLst>
          </p:cNvPr>
          <p:cNvSpPr>
            <a:spLocks noGrp="1"/>
          </p:cNvSpPr>
          <p:nvPr>
            <p:ph type="sldNum" sz="quarter" idx="12"/>
          </p:nvPr>
        </p:nvSpPr>
        <p:spPr/>
        <p:txBody>
          <a:bodyPr/>
          <a:lstStyle>
            <a:lvl1pPr>
              <a:defRPr/>
            </a:lvl1pPr>
          </a:lstStyle>
          <a:p>
            <a:fld id="{011CE39E-190A-C841-A96A-E9F31F7BACF5}" type="slidenum">
              <a:rPr lang="en-US" smtClean="0"/>
              <a:pPr/>
              <a:t>‹#›</a:t>
            </a:fld>
            <a:endParaRPr lang="en-US"/>
          </a:p>
        </p:txBody>
      </p:sp>
    </p:spTree>
    <p:extLst>
      <p:ext uri="{BB962C8B-B14F-4D97-AF65-F5344CB8AC3E}">
        <p14:creationId xmlns:p14="http://schemas.microsoft.com/office/powerpoint/2010/main" val="2956006204"/>
      </p:ext>
    </p:extLst>
  </p:cSld>
  <p:clrMapOvr>
    <a:masterClrMapping/>
  </p:clrMapOvr>
  <p:transition spd="slow"/>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2 column">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7858578F-8F2E-D321-DFBB-8B56D95CF54C}"/>
              </a:ext>
            </a:extLst>
          </p:cNvPr>
          <p:cNvCxnSpPr>
            <a:cxnSpLocks/>
          </p:cNvCxnSpPr>
          <p:nvPr/>
        </p:nvCxnSpPr>
        <p:spPr>
          <a:xfrm>
            <a:off x="838200" y="6270625"/>
            <a:ext cx="10515600" cy="0"/>
          </a:xfrm>
          <a:prstGeom prst="line">
            <a:avLst/>
          </a:prstGeom>
          <a:ln w="9525">
            <a:solidFill>
              <a:schemeClr val="accent6"/>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p:txBody>
          <a:bodyPr/>
          <a:lstStyle>
            <a:lvl1pPr>
              <a:defRPr sz="4000" b="1">
                <a:solidFill>
                  <a:schemeClr val="accent6"/>
                </a:solidFill>
              </a:defRPr>
            </a:lvl1pPr>
          </a:lstStyle>
          <a:p>
            <a:r>
              <a:rPr lang="en-US"/>
              <a:t>Click to edit Master title style</a:t>
            </a:r>
            <a:endParaRPr lang="en-US" dirty="0"/>
          </a:p>
        </p:txBody>
      </p:sp>
      <p:sp>
        <p:nvSpPr>
          <p:cNvPr id="3" name="Content Placeholder 2"/>
          <p:cNvSpPr>
            <a:spLocks noGrp="1"/>
          </p:cNvSpPr>
          <p:nvPr>
            <p:ph idx="1"/>
          </p:nvPr>
        </p:nvSpPr>
        <p:spPr>
          <a:xfrm>
            <a:off x="838200" y="2072483"/>
            <a:ext cx="5141685" cy="4071937"/>
          </a:xfrm>
        </p:spPr>
        <p:txBody>
          <a:bodyPr/>
          <a:lstStyle>
            <a:lvl1pPr>
              <a:defRPr sz="1800">
                <a:solidFill>
                  <a:schemeClr val="tx1"/>
                </a:solidFill>
              </a:defRPr>
            </a:lvl1pPr>
            <a:lvl2pPr marL="504000">
              <a:defRPr sz="1800"/>
            </a:lvl2pPr>
            <a:lvl3pPr marL="756000" indent="-228600">
              <a:buFont typeface="System Font Regular"/>
              <a:buChar cha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Content Placeholder 2"/>
          <p:cNvSpPr>
            <a:spLocks noGrp="1"/>
          </p:cNvSpPr>
          <p:nvPr>
            <p:ph idx="13"/>
          </p:nvPr>
        </p:nvSpPr>
        <p:spPr>
          <a:xfrm>
            <a:off x="6212118" y="2072483"/>
            <a:ext cx="5141685" cy="4071937"/>
          </a:xfrm>
        </p:spPr>
        <p:txBody>
          <a:bodyPr/>
          <a:lstStyle>
            <a:lvl1pPr>
              <a:defRPr sz="1800">
                <a:solidFill>
                  <a:schemeClr val="tx1"/>
                </a:solidFill>
              </a:defRPr>
            </a:lvl1pPr>
            <a:lvl2pPr marL="504000">
              <a:defRPr sz="1800"/>
            </a:lvl2pPr>
            <a:lvl3pPr marL="756000" indent="-228600">
              <a:buFont typeface="System Font Regular"/>
              <a:buChar cha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Date Placeholder 3">
            <a:extLst>
              <a:ext uri="{FF2B5EF4-FFF2-40B4-BE49-F238E27FC236}">
                <a16:creationId xmlns:a16="http://schemas.microsoft.com/office/drawing/2014/main" id="{1E10804F-F5C0-5C85-045C-F7BFEF0DAB9A}"/>
              </a:ext>
            </a:extLst>
          </p:cNvPr>
          <p:cNvSpPr>
            <a:spLocks noGrp="1"/>
          </p:cNvSpPr>
          <p:nvPr>
            <p:ph type="dt" sz="half" idx="14"/>
          </p:nvPr>
        </p:nvSpPr>
        <p:spPr/>
        <p:txBody>
          <a:bodyPr/>
          <a:lstStyle>
            <a:lvl1pPr>
              <a:defRPr/>
            </a:lvl1pPr>
          </a:lstStyle>
          <a:p>
            <a:r>
              <a:rPr lang="en-AU"/>
              <a:t>Date</a:t>
            </a:r>
            <a:endParaRPr lang="en-US"/>
          </a:p>
        </p:txBody>
      </p:sp>
      <p:sp>
        <p:nvSpPr>
          <p:cNvPr id="7" name="Footer Placeholder 4">
            <a:extLst>
              <a:ext uri="{FF2B5EF4-FFF2-40B4-BE49-F238E27FC236}">
                <a16:creationId xmlns:a16="http://schemas.microsoft.com/office/drawing/2014/main" id="{B6D6C8B4-59A3-81E8-CB2A-9B1211D85C5E}"/>
              </a:ext>
            </a:extLst>
          </p:cNvPr>
          <p:cNvSpPr>
            <a:spLocks noGrp="1"/>
          </p:cNvSpPr>
          <p:nvPr>
            <p:ph type="ftr" sz="quarter" idx="15"/>
          </p:nvPr>
        </p:nvSpPr>
        <p:spPr/>
        <p:txBody>
          <a:bodyPr/>
          <a:lstStyle>
            <a:lvl1pPr>
              <a:defRPr/>
            </a:lvl1pPr>
          </a:lstStyle>
          <a:p>
            <a:r>
              <a:rPr lang="en-US"/>
              <a:t>National Disability Research Partnership</a:t>
            </a:r>
          </a:p>
        </p:txBody>
      </p:sp>
      <p:sp>
        <p:nvSpPr>
          <p:cNvPr id="8" name="Slide Number Placeholder 5">
            <a:extLst>
              <a:ext uri="{FF2B5EF4-FFF2-40B4-BE49-F238E27FC236}">
                <a16:creationId xmlns:a16="http://schemas.microsoft.com/office/drawing/2014/main" id="{34CA0080-DA69-5472-7490-6946E37EC0A4}"/>
              </a:ext>
            </a:extLst>
          </p:cNvPr>
          <p:cNvSpPr>
            <a:spLocks noGrp="1"/>
          </p:cNvSpPr>
          <p:nvPr>
            <p:ph type="sldNum" sz="quarter" idx="16"/>
          </p:nvPr>
        </p:nvSpPr>
        <p:spPr/>
        <p:txBody>
          <a:bodyPr/>
          <a:lstStyle>
            <a:lvl1pPr>
              <a:defRPr/>
            </a:lvl1pPr>
          </a:lstStyle>
          <a:p>
            <a:fld id="{011CE39E-190A-C841-A96A-E9F31F7BACF5}" type="slidenum">
              <a:rPr lang="en-US" smtClean="0"/>
              <a:pPr/>
              <a:t>‹#›</a:t>
            </a:fld>
            <a:endParaRPr lang="en-US"/>
          </a:p>
        </p:txBody>
      </p:sp>
    </p:spTree>
    <p:extLst>
      <p:ext uri="{BB962C8B-B14F-4D97-AF65-F5344CB8AC3E}">
        <p14:creationId xmlns:p14="http://schemas.microsoft.com/office/powerpoint/2010/main" val="2294739790"/>
      </p:ext>
    </p:extLst>
  </p:cSld>
  <p:clrMapOvr>
    <a:masterClrMapping/>
  </p:clrMapOvr>
  <p:transition spd="slow"/>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and Table">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2A5E577E-0D58-3A80-0F5F-99563C03D749}"/>
              </a:ext>
            </a:extLst>
          </p:cNvPr>
          <p:cNvCxnSpPr>
            <a:cxnSpLocks/>
          </p:cNvCxnSpPr>
          <p:nvPr/>
        </p:nvCxnSpPr>
        <p:spPr>
          <a:xfrm>
            <a:off x="838200" y="6270625"/>
            <a:ext cx="10515600" cy="0"/>
          </a:xfrm>
          <a:prstGeom prst="line">
            <a:avLst/>
          </a:prstGeom>
          <a:ln w="9525">
            <a:solidFill>
              <a:schemeClr val="accent6"/>
            </a:solidFill>
          </a:ln>
        </p:spPr>
        <p:style>
          <a:lnRef idx="1">
            <a:schemeClr val="accent1"/>
          </a:lnRef>
          <a:fillRef idx="0">
            <a:schemeClr val="accent1"/>
          </a:fillRef>
          <a:effectRef idx="0">
            <a:schemeClr val="accent1"/>
          </a:effectRef>
          <a:fontRef idx="minor">
            <a:schemeClr val="tx1"/>
          </a:fontRef>
        </p:style>
      </p:cxnSp>
      <p:sp>
        <p:nvSpPr>
          <p:cNvPr id="9" name="Title 1"/>
          <p:cNvSpPr>
            <a:spLocks noGrp="1"/>
          </p:cNvSpPr>
          <p:nvPr>
            <p:ph type="title"/>
          </p:nvPr>
        </p:nvSpPr>
        <p:spPr>
          <a:xfrm>
            <a:off x="838200" y="1274763"/>
            <a:ext cx="10515600" cy="595312"/>
          </a:xfrm>
        </p:spPr>
        <p:txBody>
          <a:bodyPr/>
          <a:lstStyle>
            <a:lvl1pPr>
              <a:defRPr sz="4000" b="1">
                <a:solidFill>
                  <a:schemeClr val="accent6"/>
                </a:solidFill>
              </a:defRPr>
            </a:lvl1pPr>
          </a:lstStyle>
          <a:p>
            <a:r>
              <a:rPr lang="en-US"/>
              <a:t>Click to edit Master title style</a:t>
            </a:r>
            <a:endParaRPr lang="en-US" dirty="0"/>
          </a:p>
        </p:txBody>
      </p:sp>
      <p:sp>
        <p:nvSpPr>
          <p:cNvPr id="11" name="Text Placeholder 10"/>
          <p:cNvSpPr>
            <a:spLocks noGrp="1"/>
          </p:cNvSpPr>
          <p:nvPr>
            <p:ph type="body" sz="quarter" idx="13"/>
          </p:nvPr>
        </p:nvSpPr>
        <p:spPr>
          <a:xfrm>
            <a:off x="838201" y="2152650"/>
            <a:ext cx="3602567" cy="3506788"/>
          </a:xfrm>
        </p:spPr>
        <p:txBody>
          <a:bodyPr/>
          <a:lstStyle>
            <a:lvl1pPr marL="0" indent="0">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p:txBody>
      </p:sp>
      <p:sp>
        <p:nvSpPr>
          <p:cNvPr id="13" name="Table Placeholder 12"/>
          <p:cNvSpPr>
            <a:spLocks noGrp="1"/>
          </p:cNvSpPr>
          <p:nvPr>
            <p:ph type="tbl" sz="quarter" idx="14"/>
          </p:nvPr>
        </p:nvSpPr>
        <p:spPr>
          <a:xfrm>
            <a:off x="4790018" y="2152650"/>
            <a:ext cx="6563783" cy="3506788"/>
          </a:xfrm>
        </p:spPr>
        <p:txBody>
          <a:bodyPr/>
          <a:lstStyle>
            <a:lvl1pPr marL="0" indent="0">
              <a:buNone/>
              <a:defRPr sz="1800"/>
            </a:lvl1pPr>
          </a:lstStyle>
          <a:p>
            <a:pPr lvl="0"/>
            <a:r>
              <a:rPr lang="en-US" noProof="0"/>
              <a:t>Click icon to add table</a:t>
            </a:r>
            <a:endParaRPr lang="en-US" noProof="0" dirty="0"/>
          </a:p>
        </p:txBody>
      </p:sp>
      <p:sp>
        <p:nvSpPr>
          <p:cNvPr id="6" name="Date Placeholder 3">
            <a:extLst>
              <a:ext uri="{FF2B5EF4-FFF2-40B4-BE49-F238E27FC236}">
                <a16:creationId xmlns:a16="http://schemas.microsoft.com/office/drawing/2014/main" id="{B1F78E16-60AE-5F18-10CB-4606E6A5261B}"/>
              </a:ext>
            </a:extLst>
          </p:cNvPr>
          <p:cNvSpPr>
            <a:spLocks noGrp="1"/>
          </p:cNvSpPr>
          <p:nvPr>
            <p:ph type="dt" sz="half" idx="15"/>
          </p:nvPr>
        </p:nvSpPr>
        <p:spPr/>
        <p:txBody>
          <a:bodyPr/>
          <a:lstStyle>
            <a:lvl1pPr>
              <a:defRPr/>
            </a:lvl1pPr>
          </a:lstStyle>
          <a:p>
            <a:r>
              <a:rPr lang="en-AU"/>
              <a:t>Date</a:t>
            </a:r>
            <a:endParaRPr lang="en-US"/>
          </a:p>
        </p:txBody>
      </p:sp>
      <p:sp>
        <p:nvSpPr>
          <p:cNvPr id="7" name="Footer Placeholder 4">
            <a:extLst>
              <a:ext uri="{FF2B5EF4-FFF2-40B4-BE49-F238E27FC236}">
                <a16:creationId xmlns:a16="http://schemas.microsoft.com/office/drawing/2014/main" id="{68E9DB17-3965-5F24-EBAB-E55647ABE0A5}"/>
              </a:ext>
            </a:extLst>
          </p:cNvPr>
          <p:cNvSpPr>
            <a:spLocks noGrp="1"/>
          </p:cNvSpPr>
          <p:nvPr>
            <p:ph type="ftr" sz="quarter" idx="16"/>
          </p:nvPr>
        </p:nvSpPr>
        <p:spPr/>
        <p:txBody>
          <a:bodyPr/>
          <a:lstStyle>
            <a:lvl1pPr>
              <a:defRPr/>
            </a:lvl1pPr>
          </a:lstStyle>
          <a:p>
            <a:r>
              <a:rPr lang="en-US"/>
              <a:t>National Disability Research Partnership</a:t>
            </a:r>
          </a:p>
        </p:txBody>
      </p:sp>
      <p:sp>
        <p:nvSpPr>
          <p:cNvPr id="8" name="Slide Number Placeholder 5">
            <a:extLst>
              <a:ext uri="{FF2B5EF4-FFF2-40B4-BE49-F238E27FC236}">
                <a16:creationId xmlns:a16="http://schemas.microsoft.com/office/drawing/2014/main" id="{B447A006-CC70-2FEF-B020-70C52A98DC7D}"/>
              </a:ext>
            </a:extLst>
          </p:cNvPr>
          <p:cNvSpPr>
            <a:spLocks noGrp="1"/>
          </p:cNvSpPr>
          <p:nvPr>
            <p:ph type="sldNum" sz="quarter" idx="17"/>
          </p:nvPr>
        </p:nvSpPr>
        <p:spPr/>
        <p:txBody>
          <a:bodyPr/>
          <a:lstStyle>
            <a:lvl1pPr>
              <a:defRPr/>
            </a:lvl1pPr>
          </a:lstStyle>
          <a:p>
            <a:fld id="{011CE39E-190A-C841-A96A-E9F31F7BACF5}" type="slidenum">
              <a:rPr lang="en-US" smtClean="0"/>
              <a:pPr/>
              <a:t>‹#›</a:t>
            </a:fld>
            <a:endParaRPr lang="en-US"/>
          </a:p>
        </p:txBody>
      </p:sp>
    </p:spTree>
    <p:extLst>
      <p:ext uri="{BB962C8B-B14F-4D97-AF65-F5344CB8AC3E}">
        <p14:creationId xmlns:p14="http://schemas.microsoft.com/office/powerpoint/2010/main" val="91883967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ext and image">
    <p:spTree>
      <p:nvGrpSpPr>
        <p:cNvPr id="1" name=""/>
        <p:cNvGrpSpPr/>
        <p:nvPr/>
      </p:nvGrpSpPr>
      <p:grpSpPr>
        <a:xfrm>
          <a:off x="0" y="0"/>
          <a:ext cx="0" cy="0"/>
          <a:chOff x="0" y="0"/>
          <a:chExt cx="0" cy="0"/>
        </a:xfrm>
      </p:grpSpPr>
      <p:sp>
        <p:nvSpPr>
          <p:cNvPr id="8" name="Title 1"/>
          <p:cNvSpPr>
            <a:spLocks noGrp="1"/>
          </p:cNvSpPr>
          <p:nvPr>
            <p:ph type="title"/>
          </p:nvPr>
        </p:nvSpPr>
        <p:spPr>
          <a:xfrm>
            <a:off x="838200" y="1274763"/>
            <a:ext cx="10515600" cy="595312"/>
          </a:xfrm>
        </p:spPr>
        <p:txBody>
          <a:bodyPr/>
          <a:lstStyle>
            <a:lvl1pPr>
              <a:defRPr sz="4000" b="1">
                <a:solidFill>
                  <a:schemeClr val="accent6"/>
                </a:solidFill>
              </a:defRPr>
            </a:lvl1pPr>
          </a:lstStyle>
          <a:p>
            <a:r>
              <a:rPr lang="en-US"/>
              <a:t>Click to edit Master title style</a:t>
            </a:r>
            <a:endParaRPr lang="en-US" dirty="0"/>
          </a:p>
        </p:txBody>
      </p:sp>
      <p:sp>
        <p:nvSpPr>
          <p:cNvPr id="9" name="Text Placeholder 10"/>
          <p:cNvSpPr>
            <a:spLocks noGrp="1"/>
          </p:cNvSpPr>
          <p:nvPr>
            <p:ph type="body" sz="quarter" idx="13"/>
          </p:nvPr>
        </p:nvSpPr>
        <p:spPr>
          <a:xfrm>
            <a:off x="838201" y="2152650"/>
            <a:ext cx="3602567" cy="3506788"/>
          </a:xfrm>
        </p:spPr>
        <p:txBody>
          <a:bodyPr/>
          <a:lstStyle>
            <a:lvl1pPr marL="0" indent="0">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p:txBody>
      </p:sp>
      <p:sp>
        <p:nvSpPr>
          <p:cNvPr id="4" name="Date Placeholder 3">
            <a:extLst>
              <a:ext uri="{FF2B5EF4-FFF2-40B4-BE49-F238E27FC236}">
                <a16:creationId xmlns:a16="http://schemas.microsoft.com/office/drawing/2014/main" id="{7D5DAF47-FF34-3CA7-3D33-6FA176FE5DA1}"/>
              </a:ext>
            </a:extLst>
          </p:cNvPr>
          <p:cNvSpPr>
            <a:spLocks noGrp="1"/>
          </p:cNvSpPr>
          <p:nvPr>
            <p:ph type="dt" sz="half" idx="14"/>
          </p:nvPr>
        </p:nvSpPr>
        <p:spPr/>
        <p:txBody>
          <a:bodyPr/>
          <a:lstStyle>
            <a:lvl1pPr>
              <a:defRPr/>
            </a:lvl1pPr>
          </a:lstStyle>
          <a:p>
            <a:r>
              <a:rPr lang="en-AU"/>
              <a:t>Date</a:t>
            </a:r>
            <a:endParaRPr lang="en-US"/>
          </a:p>
        </p:txBody>
      </p:sp>
      <p:sp>
        <p:nvSpPr>
          <p:cNvPr id="5" name="Footer Placeholder 4">
            <a:extLst>
              <a:ext uri="{FF2B5EF4-FFF2-40B4-BE49-F238E27FC236}">
                <a16:creationId xmlns:a16="http://schemas.microsoft.com/office/drawing/2014/main" id="{F190DFFD-5817-6F62-CA83-19D6C7FC501A}"/>
              </a:ext>
            </a:extLst>
          </p:cNvPr>
          <p:cNvSpPr>
            <a:spLocks noGrp="1"/>
          </p:cNvSpPr>
          <p:nvPr>
            <p:ph type="ftr" sz="quarter" idx="15"/>
          </p:nvPr>
        </p:nvSpPr>
        <p:spPr/>
        <p:txBody>
          <a:bodyPr/>
          <a:lstStyle>
            <a:lvl1pPr>
              <a:defRPr/>
            </a:lvl1pPr>
          </a:lstStyle>
          <a:p>
            <a:r>
              <a:rPr lang="en-US"/>
              <a:t>National Disability Research Partnership</a:t>
            </a:r>
          </a:p>
        </p:txBody>
      </p:sp>
      <p:sp>
        <p:nvSpPr>
          <p:cNvPr id="6" name="Slide Number Placeholder 5">
            <a:extLst>
              <a:ext uri="{FF2B5EF4-FFF2-40B4-BE49-F238E27FC236}">
                <a16:creationId xmlns:a16="http://schemas.microsoft.com/office/drawing/2014/main" id="{73FD0C3F-181E-8BF5-3D2A-895B4114C9B9}"/>
              </a:ext>
            </a:extLst>
          </p:cNvPr>
          <p:cNvSpPr>
            <a:spLocks noGrp="1"/>
          </p:cNvSpPr>
          <p:nvPr>
            <p:ph type="sldNum" sz="quarter" idx="16"/>
          </p:nvPr>
        </p:nvSpPr>
        <p:spPr/>
        <p:txBody>
          <a:bodyPr/>
          <a:lstStyle>
            <a:lvl1pPr>
              <a:defRPr/>
            </a:lvl1pPr>
          </a:lstStyle>
          <a:p>
            <a:fld id="{011CE39E-190A-C841-A96A-E9F31F7BACF5}" type="slidenum">
              <a:rPr lang="en-US" smtClean="0"/>
              <a:pPr/>
              <a:t>‹#›</a:t>
            </a:fld>
            <a:endParaRPr lang="en-US"/>
          </a:p>
        </p:txBody>
      </p:sp>
    </p:spTree>
    <p:extLst>
      <p:ext uri="{BB962C8B-B14F-4D97-AF65-F5344CB8AC3E}">
        <p14:creationId xmlns:p14="http://schemas.microsoft.com/office/powerpoint/2010/main" val="28157964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E35A282-D6AE-D524-BB59-90F92C93E41A}"/>
              </a:ext>
            </a:extLst>
          </p:cNvPr>
          <p:cNvPicPr>
            <a:picLocks noChangeAspect="1"/>
          </p:cNvPicPr>
          <p:nvPr userDrawn="1"/>
        </p:nvPicPr>
        <p:blipFill>
          <a:blip r:embed="rId2"/>
          <a:srcRect t="3210" b="34322"/>
          <a:stretch>
            <a:fillRect/>
          </a:stretch>
        </p:blipFill>
        <p:spPr>
          <a:xfrm>
            <a:off x="0" y="397933"/>
            <a:ext cx="12192000" cy="4284134"/>
          </a:xfrm>
          <a:prstGeom prst="rect">
            <a:avLst/>
          </a:prstGeom>
        </p:spPr>
      </p:pic>
      <p:sp>
        <p:nvSpPr>
          <p:cNvPr id="2" name="Title 1">
            <a:extLst>
              <a:ext uri="{FF2B5EF4-FFF2-40B4-BE49-F238E27FC236}">
                <a16:creationId xmlns:a16="http://schemas.microsoft.com/office/drawing/2014/main" id="{FE27C8DF-E4ED-0C2D-2D67-785962DE391A}"/>
              </a:ext>
            </a:extLst>
          </p:cNvPr>
          <p:cNvSpPr>
            <a:spLocks noGrp="1"/>
          </p:cNvSpPr>
          <p:nvPr>
            <p:ph type="ctrTitle"/>
          </p:nvPr>
        </p:nvSpPr>
        <p:spPr>
          <a:xfrm>
            <a:off x="448234" y="4513660"/>
            <a:ext cx="11388165" cy="910833"/>
          </a:xfrm>
        </p:spPr>
        <p:txBody>
          <a:bodyPr anchor="b"/>
          <a:lstStyle>
            <a:lvl1pPr algn="l">
              <a:defRPr sz="3600" b="1">
                <a:solidFill>
                  <a:schemeClr val="accent1">
                    <a:lumMod val="50000"/>
                  </a:schemeClr>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3" name="Subtitle 2">
            <a:extLst>
              <a:ext uri="{FF2B5EF4-FFF2-40B4-BE49-F238E27FC236}">
                <a16:creationId xmlns:a16="http://schemas.microsoft.com/office/drawing/2014/main" id="{11AC91E1-40DC-2027-6785-EA1359FD4DCA}"/>
              </a:ext>
            </a:extLst>
          </p:cNvPr>
          <p:cNvSpPr>
            <a:spLocks noGrp="1"/>
          </p:cNvSpPr>
          <p:nvPr>
            <p:ph type="subTitle" idx="1"/>
          </p:nvPr>
        </p:nvSpPr>
        <p:spPr>
          <a:xfrm>
            <a:off x="448234" y="5541090"/>
            <a:ext cx="11388165" cy="357364"/>
          </a:xfrm>
        </p:spPr>
        <p:txBody>
          <a:bodyPr/>
          <a:lstStyle>
            <a:lvl1pPr marL="0" indent="0" algn="l">
              <a:buNone/>
              <a:defRPr sz="1800">
                <a:solidFill>
                  <a:schemeClr val="accent1">
                    <a:lumMod val="50000"/>
                  </a:schemeClr>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9" name="Rectangle 8">
            <a:extLst>
              <a:ext uri="{FF2B5EF4-FFF2-40B4-BE49-F238E27FC236}">
                <a16:creationId xmlns:a16="http://schemas.microsoft.com/office/drawing/2014/main" id="{11A081AF-FEB3-0CA7-FBAC-582B72296DC0}"/>
              </a:ext>
            </a:extLst>
          </p:cNvPr>
          <p:cNvSpPr/>
          <p:nvPr userDrawn="1"/>
        </p:nvSpPr>
        <p:spPr>
          <a:xfrm>
            <a:off x="0" y="6116891"/>
            <a:ext cx="12192000" cy="74111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black and white text  AI-generated content may be incorrect.">
            <a:extLst>
              <a:ext uri="{FF2B5EF4-FFF2-40B4-BE49-F238E27FC236}">
                <a16:creationId xmlns:a16="http://schemas.microsoft.com/office/drawing/2014/main" id="{9C4F689F-98ED-C881-AA99-204BFC25E502}"/>
              </a:ext>
            </a:extLst>
          </p:cNvPr>
          <p:cNvPicPr>
            <a:picLocks noChangeAspect="1"/>
          </p:cNvPicPr>
          <p:nvPr userDrawn="1"/>
        </p:nvPicPr>
        <p:blipFill>
          <a:blip r:embed="rId3"/>
          <a:stretch>
            <a:fillRect/>
          </a:stretch>
        </p:blipFill>
        <p:spPr>
          <a:xfrm>
            <a:off x="5802085" y="6015286"/>
            <a:ext cx="6248400" cy="838200"/>
          </a:xfrm>
          <a:prstGeom prst="rect">
            <a:avLst/>
          </a:prstGeom>
        </p:spPr>
      </p:pic>
      <p:pic>
        <p:nvPicPr>
          <p:cNvPr id="13" name="Picture 12" descr="A logo with blue and green flowers  AI-generated content may be incorrect.">
            <a:extLst>
              <a:ext uri="{FF2B5EF4-FFF2-40B4-BE49-F238E27FC236}">
                <a16:creationId xmlns:a16="http://schemas.microsoft.com/office/drawing/2014/main" id="{6C40838C-A570-10FA-2784-AF616A09BC6C}"/>
              </a:ext>
            </a:extLst>
          </p:cNvPr>
          <p:cNvPicPr>
            <a:picLocks noChangeAspect="1"/>
          </p:cNvPicPr>
          <p:nvPr userDrawn="1"/>
        </p:nvPicPr>
        <p:blipFill>
          <a:blip r:embed="rId4"/>
          <a:stretch>
            <a:fillRect/>
          </a:stretch>
        </p:blipFill>
        <p:spPr>
          <a:xfrm>
            <a:off x="448235" y="6167483"/>
            <a:ext cx="1267520" cy="472318"/>
          </a:xfrm>
          <a:prstGeom prst="rect">
            <a:avLst/>
          </a:prstGeom>
        </p:spPr>
      </p:pic>
      <p:sp>
        <p:nvSpPr>
          <p:cNvPr id="14" name="Oval 13">
            <a:extLst>
              <a:ext uri="{FF2B5EF4-FFF2-40B4-BE49-F238E27FC236}">
                <a16:creationId xmlns:a16="http://schemas.microsoft.com/office/drawing/2014/main" id="{FB08124D-0179-120C-BB5A-8DEF45452ECB}"/>
              </a:ext>
            </a:extLst>
          </p:cNvPr>
          <p:cNvSpPr/>
          <p:nvPr userDrawn="1"/>
        </p:nvSpPr>
        <p:spPr>
          <a:xfrm>
            <a:off x="10172699" y="228600"/>
            <a:ext cx="330200" cy="330200"/>
          </a:xfrm>
          <a:prstGeom prst="ellipse">
            <a:avLst/>
          </a:prstGeom>
          <a:solidFill>
            <a:srgbClr val="F8AF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6ADE66D6-BCBD-37B0-9B30-BDC3C10CB1C9}"/>
              </a:ext>
            </a:extLst>
          </p:cNvPr>
          <p:cNvSpPr/>
          <p:nvPr userDrawn="1"/>
        </p:nvSpPr>
        <p:spPr>
          <a:xfrm>
            <a:off x="10604498" y="228600"/>
            <a:ext cx="330200" cy="330200"/>
          </a:xfrm>
          <a:prstGeom prst="ellipse">
            <a:avLst/>
          </a:prstGeom>
          <a:solidFill>
            <a:srgbClr val="66BFC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66BFCC"/>
              </a:solidFill>
            </a:endParaRPr>
          </a:p>
        </p:txBody>
      </p:sp>
      <p:sp>
        <p:nvSpPr>
          <p:cNvPr id="16" name="Oval 15">
            <a:extLst>
              <a:ext uri="{FF2B5EF4-FFF2-40B4-BE49-F238E27FC236}">
                <a16:creationId xmlns:a16="http://schemas.microsoft.com/office/drawing/2014/main" id="{716D6FFF-08B0-E7FB-5218-C6AF91EBF416}"/>
              </a:ext>
            </a:extLst>
          </p:cNvPr>
          <p:cNvSpPr/>
          <p:nvPr userDrawn="1"/>
        </p:nvSpPr>
        <p:spPr>
          <a:xfrm>
            <a:off x="11032066" y="228600"/>
            <a:ext cx="330200" cy="330200"/>
          </a:xfrm>
          <a:prstGeom prst="ellipse">
            <a:avLst/>
          </a:prstGeom>
          <a:solidFill>
            <a:srgbClr val="684D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0EBD39BA-C7C1-C4A6-5124-9029BD36B65D}"/>
              </a:ext>
            </a:extLst>
          </p:cNvPr>
          <p:cNvSpPr/>
          <p:nvPr userDrawn="1"/>
        </p:nvSpPr>
        <p:spPr>
          <a:xfrm>
            <a:off x="11459634" y="228600"/>
            <a:ext cx="330200" cy="330200"/>
          </a:xfrm>
          <a:prstGeom prst="ellipse">
            <a:avLst/>
          </a:prstGeom>
          <a:solidFill>
            <a:srgbClr val="B04E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7451068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Acknowledgement of Country">
    <p:spTree>
      <p:nvGrpSpPr>
        <p:cNvPr id="1" name=""/>
        <p:cNvGrpSpPr/>
        <p:nvPr/>
      </p:nvGrpSpPr>
      <p:grpSpPr>
        <a:xfrm>
          <a:off x="0" y="0"/>
          <a:ext cx="0" cy="0"/>
          <a:chOff x="0" y="0"/>
          <a:chExt cx="0" cy="0"/>
        </a:xfrm>
      </p:grpSpPr>
      <p:pic>
        <p:nvPicPr>
          <p:cNvPr id="12" name="Picture 11" descr="A person and person with white paint on their face  AI-generated content may be incorrect.">
            <a:extLst>
              <a:ext uri="{FF2B5EF4-FFF2-40B4-BE49-F238E27FC236}">
                <a16:creationId xmlns:a16="http://schemas.microsoft.com/office/drawing/2014/main" id="{50A83DB4-CFD8-0496-F4CE-F6E0FF6F4E22}"/>
              </a:ext>
            </a:extLst>
          </p:cNvPr>
          <p:cNvPicPr>
            <a:picLocks noChangeAspect="1"/>
          </p:cNvPicPr>
          <p:nvPr userDrawn="1"/>
        </p:nvPicPr>
        <p:blipFill>
          <a:blip r:embed="rId2"/>
          <a:stretch>
            <a:fillRect/>
          </a:stretch>
        </p:blipFill>
        <p:spPr>
          <a:xfrm>
            <a:off x="-158933" y="-970572"/>
            <a:ext cx="12387509" cy="8258339"/>
          </a:xfrm>
          <a:prstGeom prst="rect">
            <a:avLst/>
          </a:prstGeom>
        </p:spPr>
      </p:pic>
      <p:sp>
        <p:nvSpPr>
          <p:cNvPr id="2" name="TextBox 1">
            <a:extLst>
              <a:ext uri="{FF2B5EF4-FFF2-40B4-BE49-F238E27FC236}">
                <a16:creationId xmlns:a16="http://schemas.microsoft.com/office/drawing/2014/main" id="{92A1A020-4ABD-773F-2705-C45356225B97}"/>
              </a:ext>
            </a:extLst>
          </p:cNvPr>
          <p:cNvSpPr txBox="1"/>
          <p:nvPr userDrawn="1"/>
        </p:nvSpPr>
        <p:spPr>
          <a:xfrm>
            <a:off x="9608458" y="0"/>
            <a:ext cx="2583543" cy="215444"/>
          </a:xfrm>
          <a:prstGeom prst="rect">
            <a:avLst/>
          </a:prstGeom>
          <a:noFill/>
        </p:spPr>
        <p:txBody>
          <a:bodyPr wrap="square">
            <a:spAutoFit/>
          </a:bodyPr>
          <a:lstStyle/>
          <a:p>
            <a:pPr algn="r"/>
            <a:r>
              <a:rPr lang="en-US" sz="800">
                <a:solidFill>
                  <a:schemeClr val="bg1"/>
                </a:solidFill>
                <a:effectLst/>
                <a:latin typeface="Arial" panose="020B0604020202020204" pitchFamily="34" charset="0"/>
                <a:ea typeface="Arial Unicode MS" panose="020B0604020202020204" pitchFamily="34" charset="-128"/>
                <a:cs typeface="Arial" panose="020B0604020202020204" pitchFamily="34" charset="0"/>
              </a:rPr>
              <a:t>CRICOS: 00233E | TEQSA: PRV12076</a:t>
            </a:r>
            <a:r>
              <a:rPr lang="en-AU" sz="800">
                <a:solidFill>
                  <a:schemeClr val="bg1"/>
                </a:solidFill>
                <a:effectLst/>
                <a:latin typeface="Arial" panose="020B0604020202020204" pitchFamily="34" charset="0"/>
                <a:cs typeface="Arial" panose="020B0604020202020204" pitchFamily="34" charset="0"/>
              </a:rPr>
              <a:t> </a:t>
            </a:r>
            <a:endParaRPr lang="en-US" sz="800">
              <a:solidFill>
                <a:schemeClr val="bg1"/>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E320F280-4DA3-E748-F639-AEF0F03E5DFA}"/>
              </a:ext>
            </a:extLst>
          </p:cNvPr>
          <p:cNvSpPr/>
          <p:nvPr userDrawn="1"/>
        </p:nvSpPr>
        <p:spPr>
          <a:xfrm>
            <a:off x="5855234" y="3926319"/>
            <a:ext cx="6373342" cy="2857708"/>
          </a:xfrm>
          <a:prstGeom prst="rect">
            <a:avLst/>
          </a:prstGeom>
          <a:solidFill>
            <a:srgbClr val="3331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6" name="Subtitle 34">
            <a:extLst>
              <a:ext uri="{FF2B5EF4-FFF2-40B4-BE49-F238E27FC236}">
                <a16:creationId xmlns:a16="http://schemas.microsoft.com/office/drawing/2014/main" id="{203B24DD-5FD9-2739-C7E8-A61FAA4BF5AB}"/>
              </a:ext>
            </a:extLst>
          </p:cNvPr>
          <p:cNvSpPr txBox="1">
            <a:spLocks/>
          </p:cNvSpPr>
          <p:nvPr userDrawn="1"/>
        </p:nvSpPr>
        <p:spPr>
          <a:xfrm>
            <a:off x="5855234" y="4656705"/>
            <a:ext cx="6373342" cy="2208116"/>
          </a:xfrm>
          <a:prstGeom prst="rect">
            <a:avLst/>
          </a:prstGeom>
          <a:solidFill>
            <a:schemeClr val="bg1"/>
          </a:solidFill>
          <a:effectLst>
            <a:outerShdw blurRad="190500" dist="38100" dir="13500000" algn="br" rotWithShape="0">
              <a:prstClr val="black">
                <a:alpha val="15000"/>
              </a:prstClr>
            </a:outerShdw>
          </a:effectLst>
        </p:spPr>
        <p:txBody>
          <a:bodyPr vert="horz" lIns="324000" tIns="240000" rIns="240000" bIns="240000" rtlCol="0" anchor="t">
            <a:noAutofit/>
          </a:bodyPr>
          <a:lstStyle>
            <a:lvl1pPr marL="228600" indent="-228600" algn="l" defTabSz="914400" rtl="0" eaLnBrk="1" latinLnBrk="0" hangingPunct="1">
              <a:lnSpc>
                <a:spcPct val="110000"/>
              </a:lnSpc>
              <a:spcBef>
                <a:spcPts val="1000"/>
              </a:spcBef>
              <a:spcAft>
                <a:spcPts val="600"/>
              </a:spcAft>
              <a:buFont typeface="Arial" panose="020B0604020202020204" pitchFamily="34" charset="0"/>
              <a:buChar char="•"/>
              <a:defRPr sz="1600" b="0" i="0" kern="1200">
                <a:solidFill>
                  <a:schemeClr val="tx1"/>
                </a:solidFill>
                <a:latin typeface="Griffith Sans Text" pitchFamily="2" charset="77"/>
                <a:ea typeface="+mn-ea"/>
                <a:cs typeface="+mn-cs"/>
              </a:defRPr>
            </a:lvl1pPr>
            <a:lvl2pPr marL="685800" indent="-228600" algn="l" defTabSz="914400" rtl="0" eaLnBrk="1" latinLnBrk="0" hangingPunct="1">
              <a:lnSpc>
                <a:spcPct val="110000"/>
              </a:lnSpc>
              <a:spcBef>
                <a:spcPts val="500"/>
              </a:spcBef>
              <a:spcAft>
                <a:spcPts val="600"/>
              </a:spcAft>
              <a:buFont typeface="Arial" panose="020B0604020202020204" pitchFamily="34" charset="0"/>
              <a:buChar char="•"/>
              <a:defRPr sz="1600" b="0" i="0" kern="1200">
                <a:solidFill>
                  <a:schemeClr val="tx1"/>
                </a:solidFill>
                <a:latin typeface="Griffith Sans Text" pitchFamily="2" charset="77"/>
                <a:ea typeface="+mn-ea"/>
                <a:cs typeface="+mn-cs"/>
              </a:defRPr>
            </a:lvl2pPr>
            <a:lvl3pPr marL="1143000" indent="-228600" algn="l" defTabSz="914400" rtl="0" eaLnBrk="1" latinLnBrk="0" hangingPunct="1">
              <a:lnSpc>
                <a:spcPct val="110000"/>
              </a:lnSpc>
              <a:spcBef>
                <a:spcPts val="500"/>
              </a:spcBef>
              <a:spcAft>
                <a:spcPts val="600"/>
              </a:spcAft>
              <a:buFont typeface="Arial" panose="020B0604020202020204" pitchFamily="34" charset="0"/>
              <a:buChar char="•"/>
              <a:defRPr sz="1600" b="0" i="0" kern="1200">
                <a:solidFill>
                  <a:schemeClr val="tx1"/>
                </a:solidFill>
                <a:latin typeface="Griffith Sans Text" pitchFamily="2" charset="77"/>
                <a:ea typeface="+mn-ea"/>
                <a:cs typeface="+mn-cs"/>
              </a:defRPr>
            </a:lvl3pPr>
            <a:lvl4pPr marL="1600200" indent="-228600" algn="l" defTabSz="914400" rtl="0" eaLnBrk="1" latinLnBrk="0" hangingPunct="1">
              <a:lnSpc>
                <a:spcPct val="110000"/>
              </a:lnSpc>
              <a:spcBef>
                <a:spcPts val="500"/>
              </a:spcBef>
              <a:spcAft>
                <a:spcPts val="600"/>
              </a:spcAft>
              <a:buFont typeface="Arial" panose="020B0604020202020204" pitchFamily="34" charset="0"/>
              <a:buChar char="•"/>
              <a:defRPr sz="1600" b="0" i="0" kern="1200">
                <a:solidFill>
                  <a:schemeClr val="tx1"/>
                </a:solidFill>
                <a:latin typeface="Griffith Sans Text" pitchFamily="2" charset="77"/>
                <a:ea typeface="+mn-ea"/>
                <a:cs typeface="+mn-cs"/>
              </a:defRPr>
            </a:lvl4pPr>
            <a:lvl5pPr marL="2057400" indent="-228600" algn="l" defTabSz="914400" rtl="0" eaLnBrk="1" latinLnBrk="0" hangingPunct="1">
              <a:lnSpc>
                <a:spcPct val="110000"/>
              </a:lnSpc>
              <a:spcBef>
                <a:spcPts val="500"/>
              </a:spcBef>
              <a:spcAft>
                <a:spcPts val="600"/>
              </a:spcAft>
              <a:buFont typeface="Arial" panose="020B0604020202020204" pitchFamily="34" charset="0"/>
              <a:buChar char="•"/>
              <a:defRPr sz="1600" b="0" i="0" kern="1200">
                <a:solidFill>
                  <a:schemeClr val="tx1"/>
                </a:solidFill>
                <a:latin typeface="Griffith Sans Text"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500"/>
              </a:spcAft>
              <a:buFont typeface="Arial" panose="020B0604020202020204" pitchFamily="34" charset="0"/>
              <a:buNone/>
            </a:pPr>
            <a:r>
              <a:rPr lang="en-US" sz="2133" dirty="0">
                <a:solidFill>
                  <a:schemeClr val="tx1"/>
                </a:solidFill>
                <a:latin typeface="Arial" panose="020B0604020202020204" pitchFamily="34" charset="0"/>
                <a:cs typeface="Arial" panose="020B0604020202020204" pitchFamily="34" charset="0"/>
              </a:rPr>
              <a:t>Griffith University acknowledges the people</a:t>
            </a:r>
            <a:br>
              <a:rPr lang="en-US" sz="2133" dirty="0">
                <a:solidFill>
                  <a:schemeClr val="tx1"/>
                </a:solidFill>
                <a:latin typeface="Arial" panose="020B0604020202020204" pitchFamily="34" charset="0"/>
                <a:cs typeface="Arial" panose="020B0604020202020204" pitchFamily="34" charset="0"/>
              </a:rPr>
            </a:br>
            <a:r>
              <a:rPr lang="en-US" sz="2133" dirty="0">
                <a:solidFill>
                  <a:schemeClr val="tx1"/>
                </a:solidFill>
                <a:latin typeface="Arial" panose="020B0604020202020204" pitchFamily="34" charset="0"/>
                <a:cs typeface="Arial" panose="020B0604020202020204" pitchFamily="34" charset="0"/>
              </a:rPr>
              <a:t>who are the traditional custodians of the land.</a:t>
            </a:r>
            <a:br>
              <a:rPr lang="en-US" sz="2133" dirty="0">
                <a:solidFill>
                  <a:schemeClr val="tx1"/>
                </a:solidFill>
                <a:latin typeface="Arial" panose="020B0604020202020204" pitchFamily="34" charset="0"/>
                <a:cs typeface="Arial" panose="020B0604020202020204" pitchFamily="34" charset="0"/>
              </a:rPr>
            </a:br>
            <a:r>
              <a:rPr lang="en-US" sz="2133" dirty="0">
                <a:solidFill>
                  <a:schemeClr val="tx1"/>
                </a:solidFill>
                <a:latin typeface="Arial" panose="020B0604020202020204" pitchFamily="34" charset="0"/>
                <a:cs typeface="Arial" panose="020B0604020202020204" pitchFamily="34" charset="0"/>
              </a:rPr>
              <a:t>We pay respect to the Elders, past and present,</a:t>
            </a:r>
            <a:br>
              <a:rPr lang="en-US" sz="2133" dirty="0">
                <a:solidFill>
                  <a:schemeClr val="tx1"/>
                </a:solidFill>
                <a:latin typeface="Arial" panose="020B0604020202020204" pitchFamily="34" charset="0"/>
                <a:cs typeface="Arial" panose="020B0604020202020204" pitchFamily="34" charset="0"/>
              </a:rPr>
            </a:br>
            <a:r>
              <a:rPr lang="en-US" sz="2133" dirty="0">
                <a:solidFill>
                  <a:schemeClr val="tx1"/>
                </a:solidFill>
                <a:latin typeface="Arial" panose="020B0604020202020204" pitchFamily="34" charset="0"/>
                <a:cs typeface="Arial" panose="020B0604020202020204" pitchFamily="34" charset="0"/>
              </a:rPr>
              <a:t>and extend that respect to all Aboriginal and</a:t>
            </a:r>
            <a:br>
              <a:rPr lang="en-US" sz="2133" dirty="0">
                <a:solidFill>
                  <a:schemeClr val="tx1"/>
                </a:solidFill>
                <a:latin typeface="Arial" panose="020B0604020202020204" pitchFamily="34" charset="0"/>
                <a:cs typeface="Arial" panose="020B0604020202020204" pitchFamily="34" charset="0"/>
              </a:rPr>
            </a:br>
            <a:r>
              <a:rPr lang="en-US" sz="2133" dirty="0">
                <a:solidFill>
                  <a:schemeClr val="tx1"/>
                </a:solidFill>
                <a:latin typeface="Arial" panose="020B0604020202020204" pitchFamily="34" charset="0"/>
                <a:cs typeface="Arial" panose="020B0604020202020204" pitchFamily="34" charset="0"/>
              </a:rPr>
              <a:t>Torres Strait Islander peoples.</a:t>
            </a:r>
          </a:p>
        </p:txBody>
      </p:sp>
      <p:sp>
        <p:nvSpPr>
          <p:cNvPr id="7" name="Title 11">
            <a:extLst>
              <a:ext uri="{FF2B5EF4-FFF2-40B4-BE49-F238E27FC236}">
                <a16:creationId xmlns:a16="http://schemas.microsoft.com/office/drawing/2014/main" id="{BEF4CFE4-32D7-4009-B9AD-3EB00984DDE8}"/>
              </a:ext>
            </a:extLst>
          </p:cNvPr>
          <p:cNvSpPr>
            <a:spLocks noGrp="1"/>
          </p:cNvSpPr>
          <p:nvPr>
            <p:ph type="title" hasCustomPrompt="1"/>
          </p:nvPr>
        </p:nvSpPr>
        <p:spPr>
          <a:xfrm>
            <a:off x="6016752" y="4055082"/>
            <a:ext cx="6035340" cy="551565"/>
          </a:xfrm>
        </p:spPr>
        <p:txBody>
          <a:bodyPr lIns="180000" tIns="125999" rIns="180000" bIns="180000">
            <a:normAutofit/>
          </a:bodyPr>
          <a:lstStyle>
            <a:lvl1pPr>
              <a:defRPr sz="2400">
                <a:solidFill>
                  <a:schemeClr val="bg1"/>
                </a:solidFill>
                <a:latin typeface="Arial" panose="020B0604020202020204" pitchFamily="34" charset="0"/>
                <a:cs typeface="Arial" panose="020B0604020202020204" pitchFamily="34" charset="0"/>
              </a:defRPr>
            </a:lvl1pPr>
          </a:lstStyle>
          <a:p>
            <a:r>
              <a:rPr lang="en-GB" dirty="0"/>
              <a:t>Acknowledgement of Country</a:t>
            </a:r>
            <a:endParaRPr lang="en-US" dirty="0"/>
          </a:p>
        </p:txBody>
      </p:sp>
      <p:sp>
        <p:nvSpPr>
          <p:cNvPr id="3" name="Oval 2">
            <a:extLst>
              <a:ext uri="{FF2B5EF4-FFF2-40B4-BE49-F238E27FC236}">
                <a16:creationId xmlns:a16="http://schemas.microsoft.com/office/drawing/2014/main" id="{6E386771-FFB7-E9F2-0E3C-CFEFD013FFC3}"/>
              </a:ext>
            </a:extLst>
          </p:cNvPr>
          <p:cNvSpPr/>
          <p:nvPr userDrawn="1"/>
        </p:nvSpPr>
        <p:spPr>
          <a:xfrm>
            <a:off x="10280275" y="3768903"/>
            <a:ext cx="330200" cy="330200"/>
          </a:xfrm>
          <a:prstGeom prst="ellipse">
            <a:avLst/>
          </a:prstGeom>
          <a:solidFill>
            <a:srgbClr val="F8AF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3A2F5BFA-55F0-E095-C69A-DB1421172711}"/>
              </a:ext>
            </a:extLst>
          </p:cNvPr>
          <p:cNvSpPr/>
          <p:nvPr userDrawn="1"/>
        </p:nvSpPr>
        <p:spPr>
          <a:xfrm>
            <a:off x="10712074" y="3768903"/>
            <a:ext cx="330200" cy="330200"/>
          </a:xfrm>
          <a:prstGeom prst="ellipse">
            <a:avLst/>
          </a:prstGeom>
          <a:solidFill>
            <a:srgbClr val="66BFC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66BFCC"/>
              </a:solidFill>
            </a:endParaRPr>
          </a:p>
        </p:txBody>
      </p:sp>
      <p:sp>
        <p:nvSpPr>
          <p:cNvPr id="9" name="Oval 8">
            <a:extLst>
              <a:ext uri="{FF2B5EF4-FFF2-40B4-BE49-F238E27FC236}">
                <a16:creationId xmlns:a16="http://schemas.microsoft.com/office/drawing/2014/main" id="{A7F21A8C-79E6-2329-7F88-D6CBEE9B7C44}"/>
              </a:ext>
            </a:extLst>
          </p:cNvPr>
          <p:cNvSpPr/>
          <p:nvPr userDrawn="1"/>
        </p:nvSpPr>
        <p:spPr>
          <a:xfrm>
            <a:off x="11139642" y="3768903"/>
            <a:ext cx="330200" cy="330200"/>
          </a:xfrm>
          <a:prstGeom prst="ellipse">
            <a:avLst/>
          </a:prstGeom>
          <a:solidFill>
            <a:srgbClr val="684D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2BCCDC59-62B1-7579-5A31-CBCAC8A076B5}"/>
              </a:ext>
            </a:extLst>
          </p:cNvPr>
          <p:cNvSpPr/>
          <p:nvPr userDrawn="1"/>
        </p:nvSpPr>
        <p:spPr>
          <a:xfrm>
            <a:off x="11567210" y="3768903"/>
            <a:ext cx="330200" cy="330200"/>
          </a:xfrm>
          <a:prstGeom prst="ellipse">
            <a:avLst/>
          </a:prstGeom>
          <a:solidFill>
            <a:srgbClr val="B04E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9974995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9A4FC-82ED-76D8-9AEC-1FC08F9E7205}"/>
              </a:ext>
            </a:extLst>
          </p:cNvPr>
          <p:cNvSpPr>
            <a:spLocks noGrp="1"/>
          </p:cNvSpPr>
          <p:nvPr>
            <p:ph type="title"/>
          </p:nvPr>
        </p:nvSpPr>
        <p:spPr>
          <a:xfrm>
            <a:off x="417576" y="317331"/>
            <a:ext cx="10515600" cy="852488"/>
          </a:xfrm>
        </p:spPr>
        <p:txBody>
          <a:bodyPr/>
          <a:lstStyle>
            <a:lvl1pPr>
              <a:defRPr>
                <a:solidFill>
                  <a:srgbClr val="EC5B85"/>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4" name="Footer Placeholder 3">
            <a:extLst>
              <a:ext uri="{FF2B5EF4-FFF2-40B4-BE49-F238E27FC236}">
                <a16:creationId xmlns:a16="http://schemas.microsoft.com/office/drawing/2014/main" id="{72A8D396-F928-71A9-3AB9-81F9C6C79829}"/>
              </a:ext>
            </a:extLst>
          </p:cNvPr>
          <p:cNvSpPr>
            <a:spLocks noGrp="1"/>
          </p:cNvSpPr>
          <p:nvPr>
            <p:ph type="ftr" sz="quarter" idx="11"/>
          </p:nvPr>
        </p:nvSpPr>
        <p:spPr>
          <a:xfrm>
            <a:off x="417576" y="6356350"/>
            <a:ext cx="4114800" cy="365125"/>
          </a:xfrm>
        </p:spPr>
        <p:txBody>
          <a:bodyPr/>
          <a:lstStyle>
            <a:lvl1pPr algn="l">
              <a:defRPr/>
            </a:lvl1pPr>
          </a:lstStyle>
          <a:p>
            <a:pPr algn="l"/>
            <a:r>
              <a:rPr lang="en-US" dirty="0"/>
              <a:t>The Voice of Queenslanders with Disability</a:t>
            </a:r>
          </a:p>
        </p:txBody>
      </p:sp>
      <p:sp>
        <p:nvSpPr>
          <p:cNvPr id="5" name="Slide Number Placeholder 4">
            <a:extLst>
              <a:ext uri="{FF2B5EF4-FFF2-40B4-BE49-F238E27FC236}">
                <a16:creationId xmlns:a16="http://schemas.microsoft.com/office/drawing/2014/main" id="{8F18030A-2D7F-3E4B-4871-7909B13B0D21}"/>
              </a:ext>
            </a:extLst>
          </p:cNvPr>
          <p:cNvSpPr>
            <a:spLocks noGrp="1"/>
          </p:cNvSpPr>
          <p:nvPr>
            <p:ph type="sldNum" sz="quarter" idx="12"/>
          </p:nvPr>
        </p:nvSpPr>
        <p:spPr>
          <a:xfrm>
            <a:off x="9031224" y="6356350"/>
            <a:ext cx="2743200" cy="365125"/>
          </a:xfrm>
        </p:spPr>
        <p:txBody>
          <a:bodyPr/>
          <a:lstStyle/>
          <a:p>
            <a:fld id="{80B71FE5-7FF0-A149-B5A0-7FC2CAE2D4AE}" type="slidenum">
              <a:rPr lang="en-US" smtClean="0"/>
              <a:t>‹#›</a:t>
            </a:fld>
            <a:endParaRPr lang="en-US"/>
          </a:p>
        </p:txBody>
      </p:sp>
      <p:sp>
        <p:nvSpPr>
          <p:cNvPr id="6" name="Oval 5">
            <a:extLst>
              <a:ext uri="{FF2B5EF4-FFF2-40B4-BE49-F238E27FC236}">
                <a16:creationId xmlns:a16="http://schemas.microsoft.com/office/drawing/2014/main" id="{FCB85E1A-97E8-01B4-A5D1-DCDBDEF65D3F}"/>
              </a:ext>
            </a:extLst>
          </p:cNvPr>
          <p:cNvSpPr/>
          <p:nvPr userDrawn="1"/>
        </p:nvSpPr>
        <p:spPr>
          <a:xfrm>
            <a:off x="11510772" y="236083"/>
            <a:ext cx="1362456" cy="1362456"/>
          </a:xfrm>
          <a:prstGeom prst="ellipse">
            <a:avLst/>
          </a:prstGeom>
          <a:solidFill>
            <a:srgbClr val="66BFC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 Placeholder 2">
            <a:extLst>
              <a:ext uri="{FF2B5EF4-FFF2-40B4-BE49-F238E27FC236}">
                <a16:creationId xmlns:a16="http://schemas.microsoft.com/office/drawing/2014/main" id="{03D0BD6C-8DD8-DB75-E462-B946D688390C}"/>
              </a:ext>
            </a:extLst>
          </p:cNvPr>
          <p:cNvSpPr>
            <a:spLocks noGrp="1"/>
          </p:cNvSpPr>
          <p:nvPr>
            <p:ph idx="1" hasCustomPrompt="1"/>
          </p:nvPr>
        </p:nvSpPr>
        <p:spPr>
          <a:xfrm>
            <a:off x="417576" y="1423967"/>
            <a:ext cx="10515600" cy="4351338"/>
          </a:xfrm>
          <a:prstGeom prst="rect">
            <a:avLst/>
          </a:prstGeom>
        </p:spPr>
        <p:txBody>
          <a:bodyPr vert="horz" lIns="91440" tIns="45720" rIns="91440" bIns="45720" rtlCol="0">
            <a:normAutofit/>
          </a:bodyPr>
          <a:lstStyle>
            <a:lvl1pPr>
              <a:buClr>
                <a:srgbClr val="684D93"/>
              </a:buClr>
              <a:buFont typeface="Arial" panose="020B0604020202020204" pitchFamily="34" charset="0"/>
              <a:buChar char="•"/>
              <a:defRPr sz="3200"/>
            </a:lvl1pPr>
            <a:lvl2pPr>
              <a:buClr>
                <a:srgbClr val="66BFCC"/>
              </a:buClr>
              <a:defRPr sz="2800"/>
            </a:lvl2pPr>
            <a:lvl3pPr>
              <a:buClr>
                <a:srgbClr val="F8AF72"/>
              </a:buClr>
              <a:defRPr sz="2400"/>
            </a:lvl3pPr>
            <a:lvl4pPr>
              <a:buClr>
                <a:srgbClr val="EC5B85"/>
              </a:buClr>
              <a:defRPr sz="2000"/>
            </a:lvl4pPr>
            <a:lvl5pPr>
              <a:buClr>
                <a:srgbClr val="333167"/>
              </a:buClr>
              <a:defRPr sz="2000"/>
            </a:lvl5pPr>
          </a:lstStyle>
          <a:p>
            <a:pPr lvl="0"/>
            <a:r>
              <a:rPr lang="en-GB" dirty="0"/>
              <a:t>Text here</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Rectangle 7">
            <a:extLst>
              <a:ext uri="{FF2B5EF4-FFF2-40B4-BE49-F238E27FC236}">
                <a16:creationId xmlns:a16="http://schemas.microsoft.com/office/drawing/2014/main" id="{EDADB219-8755-9418-1741-42307F5EB969}"/>
              </a:ext>
            </a:extLst>
          </p:cNvPr>
          <p:cNvSpPr/>
          <p:nvPr userDrawn="1"/>
        </p:nvSpPr>
        <p:spPr>
          <a:xfrm>
            <a:off x="557784" y="1088136"/>
            <a:ext cx="1737360" cy="81683"/>
          </a:xfrm>
          <a:prstGeom prst="rect">
            <a:avLst/>
          </a:prstGeom>
          <a:solidFill>
            <a:srgbClr val="F8AF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0182775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Bullet Pointed text and Picture (Right)">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5C645FC1-8F83-57F6-9E4A-F46C5B8B9250}"/>
              </a:ext>
            </a:extLst>
          </p:cNvPr>
          <p:cNvSpPr>
            <a:spLocks noGrp="1"/>
          </p:cNvSpPr>
          <p:nvPr>
            <p:ph type="pic" idx="1"/>
          </p:nvPr>
        </p:nvSpPr>
        <p:spPr>
          <a:xfrm>
            <a:off x="9006840" y="0"/>
            <a:ext cx="318516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AU"/>
          </a:p>
        </p:txBody>
      </p:sp>
      <p:sp>
        <p:nvSpPr>
          <p:cNvPr id="8" name="Footer Placeholder 3">
            <a:extLst>
              <a:ext uri="{FF2B5EF4-FFF2-40B4-BE49-F238E27FC236}">
                <a16:creationId xmlns:a16="http://schemas.microsoft.com/office/drawing/2014/main" id="{9A193FBE-F0C5-548C-E1DD-183C7845785D}"/>
              </a:ext>
            </a:extLst>
          </p:cNvPr>
          <p:cNvSpPr>
            <a:spLocks noGrp="1"/>
          </p:cNvSpPr>
          <p:nvPr>
            <p:ph type="ftr" sz="quarter" idx="11"/>
          </p:nvPr>
        </p:nvSpPr>
        <p:spPr>
          <a:xfrm>
            <a:off x="417576" y="6356350"/>
            <a:ext cx="4114800" cy="365125"/>
          </a:xfrm>
        </p:spPr>
        <p:txBody>
          <a:bodyPr/>
          <a:lstStyle>
            <a:lvl1pPr algn="l">
              <a:defRPr/>
            </a:lvl1pPr>
          </a:lstStyle>
          <a:p>
            <a:pPr algn="l"/>
            <a:r>
              <a:rPr lang="en-US" dirty="0"/>
              <a:t>The Voice of Queenslanders with Disability</a:t>
            </a:r>
          </a:p>
        </p:txBody>
      </p:sp>
      <p:sp>
        <p:nvSpPr>
          <p:cNvPr id="9" name="Slide Number Placeholder 4">
            <a:extLst>
              <a:ext uri="{FF2B5EF4-FFF2-40B4-BE49-F238E27FC236}">
                <a16:creationId xmlns:a16="http://schemas.microsoft.com/office/drawing/2014/main" id="{0F79169F-9788-C9D7-D8FA-9190ACD130FF}"/>
              </a:ext>
            </a:extLst>
          </p:cNvPr>
          <p:cNvSpPr>
            <a:spLocks noGrp="1"/>
          </p:cNvSpPr>
          <p:nvPr>
            <p:ph type="sldNum" sz="quarter" idx="12"/>
          </p:nvPr>
        </p:nvSpPr>
        <p:spPr>
          <a:xfrm>
            <a:off x="9031224" y="6356350"/>
            <a:ext cx="2743200" cy="365125"/>
          </a:xfrm>
        </p:spPr>
        <p:txBody>
          <a:bodyPr/>
          <a:lstStyle>
            <a:lvl1pPr>
              <a:defRPr>
                <a:solidFill>
                  <a:schemeClr val="bg1"/>
                </a:solidFill>
              </a:defRPr>
            </a:lvl1pPr>
          </a:lstStyle>
          <a:p>
            <a:fld id="{80B71FE5-7FF0-A149-B5A0-7FC2CAE2D4AE}" type="slidenum">
              <a:rPr lang="en-US" smtClean="0"/>
              <a:pPr/>
              <a:t>‹#›</a:t>
            </a:fld>
            <a:endParaRPr lang="en-US" dirty="0"/>
          </a:p>
        </p:txBody>
      </p:sp>
      <p:sp>
        <p:nvSpPr>
          <p:cNvPr id="10" name="Title 1">
            <a:extLst>
              <a:ext uri="{FF2B5EF4-FFF2-40B4-BE49-F238E27FC236}">
                <a16:creationId xmlns:a16="http://schemas.microsoft.com/office/drawing/2014/main" id="{3E15F39B-7A04-809A-01F7-2E9128B1881A}"/>
              </a:ext>
            </a:extLst>
          </p:cNvPr>
          <p:cNvSpPr>
            <a:spLocks noGrp="1"/>
          </p:cNvSpPr>
          <p:nvPr>
            <p:ph type="title"/>
          </p:nvPr>
        </p:nvSpPr>
        <p:spPr>
          <a:xfrm>
            <a:off x="417576" y="317331"/>
            <a:ext cx="8004048" cy="852488"/>
          </a:xfrm>
        </p:spPr>
        <p:txBody>
          <a:bodyPr/>
          <a:lstStyle>
            <a:lvl1pPr>
              <a:defRPr>
                <a:solidFill>
                  <a:srgbClr val="EC5B85"/>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11" name="Rectangle 10">
            <a:extLst>
              <a:ext uri="{FF2B5EF4-FFF2-40B4-BE49-F238E27FC236}">
                <a16:creationId xmlns:a16="http://schemas.microsoft.com/office/drawing/2014/main" id="{95E082A0-306B-4E61-49D5-39326D131665}"/>
              </a:ext>
            </a:extLst>
          </p:cNvPr>
          <p:cNvSpPr/>
          <p:nvPr userDrawn="1"/>
        </p:nvSpPr>
        <p:spPr>
          <a:xfrm>
            <a:off x="557784" y="1088136"/>
            <a:ext cx="1737360" cy="81683"/>
          </a:xfrm>
          <a:prstGeom prst="rect">
            <a:avLst/>
          </a:prstGeom>
          <a:solidFill>
            <a:srgbClr val="F8AF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 Placeholder 2">
            <a:extLst>
              <a:ext uri="{FF2B5EF4-FFF2-40B4-BE49-F238E27FC236}">
                <a16:creationId xmlns:a16="http://schemas.microsoft.com/office/drawing/2014/main" id="{FC1B5B02-1E95-6F28-FA3F-A26C264E72D5}"/>
              </a:ext>
            </a:extLst>
          </p:cNvPr>
          <p:cNvSpPr>
            <a:spLocks noGrp="1"/>
          </p:cNvSpPr>
          <p:nvPr>
            <p:ph idx="13" hasCustomPrompt="1"/>
          </p:nvPr>
        </p:nvSpPr>
        <p:spPr>
          <a:xfrm>
            <a:off x="417576" y="1423967"/>
            <a:ext cx="8004048" cy="4351338"/>
          </a:xfrm>
          <a:prstGeom prst="rect">
            <a:avLst/>
          </a:prstGeom>
        </p:spPr>
        <p:txBody>
          <a:bodyPr vert="horz" lIns="91440" tIns="45720" rIns="91440" bIns="45720" rtlCol="0">
            <a:normAutofit/>
          </a:bodyPr>
          <a:lstStyle>
            <a:lvl1pPr marL="225425" indent="-225425">
              <a:buClr>
                <a:srgbClr val="684D93"/>
              </a:buClr>
              <a:buFont typeface="Arial" panose="020B0604020202020204" pitchFamily="34" charset="0"/>
              <a:buChar char="•"/>
              <a:tabLst/>
              <a:defRPr sz="3200"/>
            </a:lvl1pPr>
            <a:lvl2pPr marL="715963" indent="-258763">
              <a:buClr>
                <a:srgbClr val="66BFCC"/>
              </a:buClr>
              <a:buFont typeface="Arial" panose="020B0604020202020204" pitchFamily="34" charset="0"/>
              <a:buChar char="•"/>
              <a:tabLst/>
              <a:defRPr sz="2800"/>
            </a:lvl2pPr>
            <a:lvl3pPr marL="1114425" indent="-200025">
              <a:buClr>
                <a:srgbClr val="F8AF72"/>
              </a:buClr>
              <a:buFont typeface="Arial" panose="020B0604020202020204" pitchFamily="34" charset="0"/>
              <a:buChar char="•"/>
              <a:tabLst/>
              <a:defRPr sz="2400"/>
            </a:lvl3pPr>
            <a:lvl4pPr marL="1558925" indent="-187325">
              <a:buClr>
                <a:srgbClr val="EC5B85"/>
              </a:buClr>
              <a:buFont typeface="Arial" panose="020B0604020202020204" pitchFamily="34" charset="0"/>
              <a:buChar char="•"/>
              <a:tabLst/>
              <a:defRPr sz="2000"/>
            </a:lvl4pPr>
            <a:lvl5pPr marL="2049463" indent="-220663">
              <a:buClr>
                <a:srgbClr val="333167"/>
              </a:buClr>
              <a:buFont typeface="Arial" panose="020B0604020202020204" pitchFamily="34" charset="0"/>
              <a:buChar char="•"/>
              <a:tabLst/>
              <a:defRPr sz="2000"/>
            </a:lvl5pPr>
          </a:lstStyle>
          <a:p>
            <a:pPr lvl="0"/>
            <a:r>
              <a:rPr lang="en-GB" dirty="0"/>
              <a:t>Text here</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76123199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Bullet Pointed text and Picture (Left)(Right)">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5C645FC1-8F83-57F6-9E4A-F46C5B8B9250}"/>
              </a:ext>
            </a:extLst>
          </p:cNvPr>
          <p:cNvSpPr>
            <a:spLocks noGrp="1"/>
          </p:cNvSpPr>
          <p:nvPr>
            <p:ph type="pic" idx="1"/>
          </p:nvPr>
        </p:nvSpPr>
        <p:spPr>
          <a:xfrm>
            <a:off x="-12192" y="-45720"/>
            <a:ext cx="3185160" cy="69311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AU"/>
          </a:p>
        </p:txBody>
      </p:sp>
      <p:sp>
        <p:nvSpPr>
          <p:cNvPr id="8" name="Footer Placeholder 3">
            <a:extLst>
              <a:ext uri="{FF2B5EF4-FFF2-40B4-BE49-F238E27FC236}">
                <a16:creationId xmlns:a16="http://schemas.microsoft.com/office/drawing/2014/main" id="{9A193FBE-F0C5-548C-E1DD-183C7845785D}"/>
              </a:ext>
            </a:extLst>
          </p:cNvPr>
          <p:cNvSpPr>
            <a:spLocks noGrp="1"/>
          </p:cNvSpPr>
          <p:nvPr>
            <p:ph type="ftr" sz="quarter" idx="11"/>
          </p:nvPr>
        </p:nvSpPr>
        <p:spPr>
          <a:xfrm>
            <a:off x="3749040" y="6356350"/>
            <a:ext cx="4114800" cy="365125"/>
          </a:xfrm>
        </p:spPr>
        <p:txBody>
          <a:bodyPr/>
          <a:lstStyle>
            <a:lvl1pPr algn="l">
              <a:defRPr/>
            </a:lvl1pPr>
          </a:lstStyle>
          <a:p>
            <a:pPr algn="l"/>
            <a:r>
              <a:rPr lang="en-US" dirty="0"/>
              <a:t>The Voice of Queenslanders with Disability</a:t>
            </a:r>
          </a:p>
        </p:txBody>
      </p:sp>
      <p:sp>
        <p:nvSpPr>
          <p:cNvPr id="9" name="Slide Number Placeholder 4">
            <a:extLst>
              <a:ext uri="{FF2B5EF4-FFF2-40B4-BE49-F238E27FC236}">
                <a16:creationId xmlns:a16="http://schemas.microsoft.com/office/drawing/2014/main" id="{0F79169F-9788-C9D7-D8FA-9190ACD130FF}"/>
              </a:ext>
            </a:extLst>
          </p:cNvPr>
          <p:cNvSpPr>
            <a:spLocks noGrp="1"/>
          </p:cNvSpPr>
          <p:nvPr>
            <p:ph type="sldNum" sz="quarter" idx="12"/>
          </p:nvPr>
        </p:nvSpPr>
        <p:spPr>
          <a:xfrm>
            <a:off x="9031224" y="6356350"/>
            <a:ext cx="2743200" cy="365125"/>
          </a:xfrm>
        </p:spPr>
        <p:txBody>
          <a:bodyPr/>
          <a:lstStyle>
            <a:lvl1pPr>
              <a:defRPr>
                <a:solidFill>
                  <a:schemeClr val="tx1">
                    <a:lumMod val="65000"/>
                    <a:lumOff val="35000"/>
                  </a:schemeClr>
                </a:solidFill>
              </a:defRPr>
            </a:lvl1pPr>
          </a:lstStyle>
          <a:p>
            <a:fld id="{80B71FE5-7FF0-A149-B5A0-7FC2CAE2D4AE}" type="slidenum">
              <a:rPr lang="en-US" smtClean="0"/>
              <a:pPr/>
              <a:t>‹#›</a:t>
            </a:fld>
            <a:endParaRPr lang="en-US" dirty="0">
              <a:solidFill>
                <a:schemeClr val="tx1">
                  <a:lumMod val="65000"/>
                  <a:lumOff val="35000"/>
                </a:schemeClr>
              </a:solidFill>
            </a:endParaRPr>
          </a:p>
        </p:txBody>
      </p:sp>
      <p:sp>
        <p:nvSpPr>
          <p:cNvPr id="10" name="Title 1">
            <a:extLst>
              <a:ext uri="{FF2B5EF4-FFF2-40B4-BE49-F238E27FC236}">
                <a16:creationId xmlns:a16="http://schemas.microsoft.com/office/drawing/2014/main" id="{3E15F39B-7A04-809A-01F7-2E9128B1881A}"/>
              </a:ext>
            </a:extLst>
          </p:cNvPr>
          <p:cNvSpPr>
            <a:spLocks noGrp="1"/>
          </p:cNvSpPr>
          <p:nvPr>
            <p:ph type="title"/>
          </p:nvPr>
        </p:nvSpPr>
        <p:spPr>
          <a:xfrm>
            <a:off x="3749040" y="317331"/>
            <a:ext cx="8004048" cy="852488"/>
          </a:xfrm>
        </p:spPr>
        <p:txBody>
          <a:bodyPr/>
          <a:lstStyle>
            <a:lvl1pPr>
              <a:defRPr>
                <a:solidFill>
                  <a:srgbClr val="EC5B85"/>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11" name="Rectangle 10">
            <a:extLst>
              <a:ext uri="{FF2B5EF4-FFF2-40B4-BE49-F238E27FC236}">
                <a16:creationId xmlns:a16="http://schemas.microsoft.com/office/drawing/2014/main" id="{95E082A0-306B-4E61-49D5-39326D131665}"/>
              </a:ext>
            </a:extLst>
          </p:cNvPr>
          <p:cNvSpPr/>
          <p:nvPr userDrawn="1"/>
        </p:nvSpPr>
        <p:spPr>
          <a:xfrm>
            <a:off x="3889248" y="1088136"/>
            <a:ext cx="1737360" cy="81683"/>
          </a:xfrm>
          <a:prstGeom prst="rect">
            <a:avLst/>
          </a:prstGeom>
          <a:solidFill>
            <a:srgbClr val="F8AF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 Placeholder 2">
            <a:extLst>
              <a:ext uri="{FF2B5EF4-FFF2-40B4-BE49-F238E27FC236}">
                <a16:creationId xmlns:a16="http://schemas.microsoft.com/office/drawing/2014/main" id="{FC1B5B02-1E95-6F28-FA3F-A26C264E72D5}"/>
              </a:ext>
            </a:extLst>
          </p:cNvPr>
          <p:cNvSpPr>
            <a:spLocks noGrp="1"/>
          </p:cNvSpPr>
          <p:nvPr>
            <p:ph idx="13" hasCustomPrompt="1"/>
          </p:nvPr>
        </p:nvSpPr>
        <p:spPr>
          <a:xfrm>
            <a:off x="3749040" y="1423967"/>
            <a:ext cx="8004048" cy="4351338"/>
          </a:xfrm>
          <a:prstGeom prst="rect">
            <a:avLst/>
          </a:prstGeom>
        </p:spPr>
        <p:txBody>
          <a:bodyPr vert="horz" lIns="91440" tIns="45720" rIns="91440" bIns="45720" rtlCol="0">
            <a:normAutofit/>
          </a:bodyPr>
          <a:lstStyle>
            <a:lvl1pPr marL="225425" indent="-225425">
              <a:buClr>
                <a:srgbClr val="684D93"/>
              </a:buClr>
              <a:buFont typeface="Arial" panose="020B0604020202020204" pitchFamily="34" charset="0"/>
              <a:buChar char="•"/>
              <a:tabLst/>
              <a:defRPr sz="3200"/>
            </a:lvl1pPr>
            <a:lvl2pPr marL="715963" indent="-258763">
              <a:buClr>
                <a:srgbClr val="66BFCC"/>
              </a:buClr>
              <a:buFont typeface="Arial" panose="020B0604020202020204" pitchFamily="34" charset="0"/>
              <a:buChar char="•"/>
              <a:tabLst/>
              <a:defRPr sz="2800"/>
            </a:lvl2pPr>
            <a:lvl3pPr marL="1114425" indent="-200025">
              <a:buClr>
                <a:srgbClr val="F8AF72"/>
              </a:buClr>
              <a:buFont typeface="Arial" panose="020B0604020202020204" pitchFamily="34" charset="0"/>
              <a:buChar char="•"/>
              <a:tabLst/>
              <a:defRPr sz="2400"/>
            </a:lvl3pPr>
            <a:lvl4pPr marL="1558925" indent="-187325">
              <a:buClr>
                <a:srgbClr val="EC5B85"/>
              </a:buClr>
              <a:buFont typeface="Arial" panose="020B0604020202020204" pitchFamily="34" charset="0"/>
              <a:buChar char="•"/>
              <a:tabLst/>
              <a:defRPr sz="2000"/>
            </a:lvl4pPr>
            <a:lvl5pPr marL="2049463" indent="-220663">
              <a:buClr>
                <a:srgbClr val="333167"/>
              </a:buClr>
              <a:buFont typeface="Arial" panose="020B0604020202020204" pitchFamily="34" charset="0"/>
              <a:buChar char="•"/>
              <a:tabLst/>
              <a:defRPr sz="2000"/>
            </a:lvl5pPr>
          </a:lstStyle>
          <a:p>
            <a:pPr lvl="0"/>
            <a:r>
              <a:rPr lang="en-GB" dirty="0"/>
              <a:t>Text here</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3437119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Bullet Pointed text and Large Picture (Right)">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5C645FC1-8F83-57F6-9E4A-F46C5B8B9250}"/>
              </a:ext>
            </a:extLst>
          </p:cNvPr>
          <p:cNvSpPr>
            <a:spLocks noGrp="1"/>
          </p:cNvSpPr>
          <p:nvPr>
            <p:ph type="pic" idx="1"/>
          </p:nvPr>
        </p:nvSpPr>
        <p:spPr>
          <a:xfrm>
            <a:off x="6513576" y="0"/>
            <a:ext cx="5678424"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AU"/>
          </a:p>
        </p:txBody>
      </p:sp>
      <p:sp>
        <p:nvSpPr>
          <p:cNvPr id="8" name="Footer Placeholder 3">
            <a:extLst>
              <a:ext uri="{FF2B5EF4-FFF2-40B4-BE49-F238E27FC236}">
                <a16:creationId xmlns:a16="http://schemas.microsoft.com/office/drawing/2014/main" id="{9A193FBE-F0C5-548C-E1DD-183C7845785D}"/>
              </a:ext>
            </a:extLst>
          </p:cNvPr>
          <p:cNvSpPr>
            <a:spLocks noGrp="1"/>
          </p:cNvSpPr>
          <p:nvPr>
            <p:ph type="ftr" sz="quarter" idx="11"/>
          </p:nvPr>
        </p:nvSpPr>
        <p:spPr>
          <a:xfrm>
            <a:off x="417576" y="6356350"/>
            <a:ext cx="4114800" cy="365125"/>
          </a:xfrm>
        </p:spPr>
        <p:txBody>
          <a:bodyPr/>
          <a:lstStyle>
            <a:lvl1pPr algn="l">
              <a:defRPr/>
            </a:lvl1pPr>
          </a:lstStyle>
          <a:p>
            <a:pPr algn="l"/>
            <a:r>
              <a:rPr lang="en-US" dirty="0"/>
              <a:t>The Voice of Queenslanders with Disability</a:t>
            </a:r>
          </a:p>
        </p:txBody>
      </p:sp>
      <p:sp>
        <p:nvSpPr>
          <p:cNvPr id="9" name="Slide Number Placeholder 4">
            <a:extLst>
              <a:ext uri="{FF2B5EF4-FFF2-40B4-BE49-F238E27FC236}">
                <a16:creationId xmlns:a16="http://schemas.microsoft.com/office/drawing/2014/main" id="{0F79169F-9788-C9D7-D8FA-9190ACD130FF}"/>
              </a:ext>
            </a:extLst>
          </p:cNvPr>
          <p:cNvSpPr>
            <a:spLocks noGrp="1"/>
          </p:cNvSpPr>
          <p:nvPr>
            <p:ph type="sldNum" sz="quarter" idx="12"/>
          </p:nvPr>
        </p:nvSpPr>
        <p:spPr>
          <a:xfrm>
            <a:off x="9031224" y="6356350"/>
            <a:ext cx="2743200" cy="365125"/>
          </a:xfrm>
        </p:spPr>
        <p:txBody>
          <a:bodyPr/>
          <a:lstStyle>
            <a:lvl1pPr>
              <a:defRPr>
                <a:solidFill>
                  <a:schemeClr val="bg1"/>
                </a:solidFill>
              </a:defRPr>
            </a:lvl1pPr>
          </a:lstStyle>
          <a:p>
            <a:fld id="{80B71FE5-7FF0-A149-B5A0-7FC2CAE2D4AE}" type="slidenum">
              <a:rPr lang="en-US" smtClean="0"/>
              <a:pPr/>
              <a:t>‹#›</a:t>
            </a:fld>
            <a:endParaRPr lang="en-US" dirty="0"/>
          </a:p>
        </p:txBody>
      </p:sp>
      <p:sp>
        <p:nvSpPr>
          <p:cNvPr id="10" name="Title 1">
            <a:extLst>
              <a:ext uri="{FF2B5EF4-FFF2-40B4-BE49-F238E27FC236}">
                <a16:creationId xmlns:a16="http://schemas.microsoft.com/office/drawing/2014/main" id="{3E15F39B-7A04-809A-01F7-2E9128B1881A}"/>
              </a:ext>
            </a:extLst>
          </p:cNvPr>
          <p:cNvSpPr>
            <a:spLocks noGrp="1"/>
          </p:cNvSpPr>
          <p:nvPr>
            <p:ph type="title"/>
          </p:nvPr>
        </p:nvSpPr>
        <p:spPr>
          <a:xfrm>
            <a:off x="417576" y="438912"/>
            <a:ext cx="5678424" cy="1021430"/>
          </a:xfrm>
        </p:spPr>
        <p:txBody>
          <a:bodyPr/>
          <a:lstStyle>
            <a:lvl1pPr>
              <a:defRPr>
                <a:solidFill>
                  <a:srgbClr val="EC5B85"/>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15" name="Text Placeholder 2">
            <a:extLst>
              <a:ext uri="{FF2B5EF4-FFF2-40B4-BE49-F238E27FC236}">
                <a16:creationId xmlns:a16="http://schemas.microsoft.com/office/drawing/2014/main" id="{FC1B5B02-1E95-6F28-FA3F-A26C264E72D5}"/>
              </a:ext>
            </a:extLst>
          </p:cNvPr>
          <p:cNvSpPr>
            <a:spLocks noGrp="1"/>
          </p:cNvSpPr>
          <p:nvPr>
            <p:ph idx="13" hasCustomPrompt="1"/>
          </p:nvPr>
        </p:nvSpPr>
        <p:spPr>
          <a:xfrm>
            <a:off x="417576" y="2031631"/>
            <a:ext cx="5678424" cy="3743673"/>
          </a:xfrm>
          <a:prstGeom prst="rect">
            <a:avLst/>
          </a:prstGeom>
        </p:spPr>
        <p:txBody>
          <a:bodyPr vert="horz" lIns="91440" tIns="45720" rIns="91440" bIns="45720" rtlCol="0">
            <a:normAutofit/>
          </a:bodyPr>
          <a:lstStyle>
            <a:lvl1pPr marL="225425" indent="-225425">
              <a:buClr>
                <a:srgbClr val="684D93"/>
              </a:buClr>
              <a:buFont typeface="Arial" panose="020B0604020202020204" pitchFamily="34" charset="0"/>
              <a:buChar char="•"/>
              <a:tabLst/>
              <a:defRPr sz="3200"/>
            </a:lvl1pPr>
            <a:lvl2pPr marL="715963" indent="-258763">
              <a:buClr>
                <a:srgbClr val="66BFCC"/>
              </a:buClr>
              <a:buFont typeface="Arial" panose="020B0604020202020204" pitchFamily="34" charset="0"/>
              <a:buChar char="•"/>
              <a:tabLst/>
              <a:defRPr sz="2800"/>
            </a:lvl2pPr>
            <a:lvl3pPr marL="1114425" indent="-200025">
              <a:buClr>
                <a:srgbClr val="F8AF72"/>
              </a:buClr>
              <a:buFont typeface="Arial" panose="020B0604020202020204" pitchFamily="34" charset="0"/>
              <a:buChar char="•"/>
              <a:tabLst/>
              <a:defRPr sz="2400"/>
            </a:lvl3pPr>
            <a:lvl4pPr marL="1558925" indent="-187325">
              <a:buClr>
                <a:srgbClr val="EC5B85"/>
              </a:buClr>
              <a:buFont typeface="Arial" panose="020B0604020202020204" pitchFamily="34" charset="0"/>
              <a:buChar char="•"/>
              <a:tabLst/>
              <a:defRPr sz="2000"/>
            </a:lvl4pPr>
            <a:lvl5pPr marL="2049463" indent="-220663">
              <a:buClr>
                <a:srgbClr val="333167"/>
              </a:buClr>
              <a:buFont typeface="Arial" panose="020B0604020202020204" pitchFamily="34" charset="0"/>
              <a:buChar char="•"/>
              <a:tabLst/>
              <a:defRPr sz="2000"/>
            </a:lvl5pPr>
          </a:lstStyle>
          <a:p>
            <a:pPr lvl="0"/>
            <a:r>
              <a:rPr lang="en-GB" dirty="0"/>
              <a:t>Text here</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36165036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Bullet Pointed text and Large Picture (Left)">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5C645FC1-8F83-57F6-9E4A-F46C5B8B9250}"/>
              </a:ext>
            </a:extLst>
          </p:cNvPr>
          <p:cNvSpPr>
            <a:spLocks noGrp="1"/>
          </p:cNvSpPr>
          <p:nvPr>
            <p:ph type="pic" idx="1"/>
          </p:nvPr>
        </p:nvSpPr>
        <p:spPr>
          <a:xfrm>
            <a:off x="0" y="0"/>
            <a:ext cx="5678424"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AU"/>
          </a:p>
        </p:txBody>
      </p:sp>
      <p:sp>
        <p:nvSpPr>
          <p:cNvPr id="9" name="Slide Number Placeholder 4">
            <a:extLst>
              <a:ext uri="{FF2B5EF4-FFF2-40B4-BE49-F238E27FC236}">
                <a16:creationId xmlns:a16="http://schemas.microsoft.com/office/drawing/2014/main" id="{0F79169F-9788-C9D7-D8FA-9190ACD130FF}"/>
              </a:ext>
            </a:extLst>
          </p:cNvPr>
          <p:cNvSpPr>
            <a:spLocks noGrp="1"/>
          </p:cNvSpPr>
          <p:nvPr>
            <p:ph type="sldNum" sz="quarter" idx="12"/>
          </p:nvPr>
        </p:nvSpPr>
        <p:spPr>
          <a:xfrm>
            <a:off x="9031224" y="6356350"/>
            <a:ext cx="2743200" cy="365125"/>
          </a:xfrm>
        </p:spPr>
        <p:txBody>
          <a:bodyPr/>
          <a:lstStyle>
            <a:lvl1pPr>
              <a:defRPr>
                <a:solidFill>
                  <a:schemeClr val="tx1">
                    <a:lumMod val="65000"/>
                    <a:lumOff val="35000"/>
                  </a:schemeClr>
                </a:solidFill>
              </a:defRPr>
            </a:lvl1pPr>
          </a:lstStyle>
          <a:p>
            <a:fld id="{80B71FE5-7FF0-A149-B5A0-7FC2CAE2D4AE}" type="slidenum">
              <a:rPr lang="en-US" smtClean="0"/>
              <a:pPr/>
              <a:t>‹#›</a:t>
            </a:fld>
            <a:endParaRPr lang="en-US" dirty="0">
              <a:solidFill>
                <a:schemeClr val="tx1">
                  <a:lumMod val="65000"/>
                  <a:lumOff val="35000"/>
                </a:schemeClr>
              </a:solidFill>
            </a:endParaRPr>
          </a:p>
        </p:txBody>
      </p:sp>
      <p:sp>
        <p:nvSpPr>
          <p:cNvPr id="10" name="Title 1">
            <a:extLst>
              <a:ext uri="{FF2B5EF4-FFF2-40B4-BE49-F238E27FC236}">
                <a16:creationId xmlns:a16="http://schemas.microsoft.com/office/drawing/2014/main" id="{3E15F39B-7A04-809A-01F7-2E9128B1881A}"/>
              </a:ext>
            </a:extLst>
          </p:cNvPr>
          <p:cNvSpPr>
            <a:spLocks noGrp="1"/>
          </p:cNvSpPr>
          <p:nvPr>
            <p:ph type="title"/>
          </p:nvPr>
        </p:nvSpPr>
        <p:spPr>
          <a:xfrm>
            <a:off x="6096000" y="438912"/>
            <a:ext cx="5678424" cy="1021430"/>
          </a:xfrm>
        </p:spPr>
        <p:txBody>
          <a:bodyPr/>
          <a:lstStyle>
            <a:lvl1pPr>
              <a:defRPr>
                <a:solidFill>
                  <a:srgbClr val="EC5B85"/>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15" name="Text Placeholder 2">
            <a:extLst>
              <a:ext uri="{FF2B5EF4-FFF2-40B4-BE49-F238E27FC236}">
                <a16:creationId xmlns:a16="http://schemas.microsoft.com/office/drawing/2014/main" id="{FC1B5B02-1E95-6F28-FA3F-A26C264E72D5}"/>
              </a:ext>
            </a:extLst>
          </p:cNvPr>
          <p:cNvSpPr>
            <a:spLocks noGrp="1"/>
          </p:cNvSpPr>
          <p:nvPr>
            <p:ph idx="13" hasCustomPrompt="1"/>
          </p:nvPr>
        </p:nvSpPr>
        <p:spPr>
          <a:xfrm>
            <a:off x="6096000" y="2031631"/>
            <a:ext cx="5678424" cy="3743673"/>
          </a:xfrm>
          <a:prstGeom prst="rect">
            <a:avLst/>
          </a:prstGeom>
        </p:spPr>
        <p:txBody>
          <a:bodyPr vert="horz" lIns="91440" tIns="45720" rIns="91440" bIns="45720" rtlCol="0">
            <a:normAutofit/>
          </a:bodyPr>
          <a:lstStyle>
            <a:lvl1pPr marL="225425" indent="-225425">
              <a:buClr>
                <a:srgbClr val="684D93"/>
              </a:buClr>
              <a:buFont typeface="Arial" panose="020B0604020202020204" pitchFamily="34" charset="0"/>
              <a:buChar char="•"/>
              <a:tabLst/>
              <a:defRPr sz="3200"/>
            </a:lvl1pPr>
            <a:lvl2pPr marL="715963" indent="-258763">
              <a:buClr>
                <a:srgbClr val="66BFCC"/>
              </a:buClr>
              <a:buFont typeface="Arial" panose="020B0604020202020204" pitchFamily="34" charset="0"/>
              <a:buChar char="•"/>
              <a:tabLst/>
              <a:defRPr sz="2800"/>
            </a:lvl2pPr>
            <a:lvl3pPr marL="1114425" indent="-200025">
              <a:buClr>
                <a:srgbClr val="F8AF72"/>
              </a:buClr>
              <a:buFont typeface="Arial" panose="020B0604020202020204" pitchFamily="34" charset="0"/>
              <a:buChar char="•"/>
              <a:tabLst/>
              <a:defRPr sz="2400"/>
            </a:lvl3pPr>
            <a:lvl4pPr marL="1558925" indent="-187325">
              <a:buClr>
                <a:srgbClr val="EC5B85"/>
              </a:buClr>
              <a:buFont typeface="Arial" panose="020B0604020202020204" pitchFamily="34" charset="0"/>
              <a:buChar char="•"/>
              <a:tabLst/>
              <a:defRPr sz="2000"/>
            </a:lvl4pPr>
            <a:lvl5pPr marL="2049463" indent="-220663">
              <a:buClr>
                <a:srgbClr val="333167"/>
              </a:buClr>
              <a:buFont typeface="Arial" panose="020B0604020202020204" pitchFamily="34" charset="0"/>
              <a:buChar char="•"/>
              <a:tabLst/>
              <a:defRPr sz="2000"/>
            </a:lvl5pPr>
          </a:lstStyle>
          <a:p>
            <a:pPr lvl="0"/>
            <a:r>
              <a:rPr lang="en-GB" dirty="0"/>
              <a:t>Text here</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Footer Placeholder 3">
            <a:extLst>
              <a:ext uri="{FF2B5EF4-FFF2-40B4-BE49-F238E27FC236}">
                <a16:creationId xmlns:a16="http://schemas.microsoft.com/office/drawing/2014/main" id="{9A193FBE-F0C5-548C-E1DD-183C7845785D}"/>
              </a:ext>
            </a:extLst>
          </p:cNvPr>
          <p:cNvSpPr>
            <a:spLocks noGrp="1"/>
          </p:cNvSpPr>
          <p:nvPr>
            <p:ph type="ftr" sz="quarter" idx="11"/>
          </p:nvPr>
        </p:nvSpPr>
        <p:spPr>
          <a:xfrm>
            <a:off x="417576" y="6356350"/>
            <a:ext cx="4114800" cy="365125"/>
          </a:xfrm>
        </p:spPr>
        <p:txBody>
          <a:bodyPr/>
          <a:lstStyle>
            <a:lvl1pPr algn="l">
              <a:defRPr>
                <a:solidFill>
                  <a:schemeClr val="bg1"/>
                </a:solidFill>
              </a:defRPr>
            </a:lvl1pPr>
          </a:lstStyle>
          <a:p>
            <a:r>
              <a:rPr lang="en-US" dirty="0"/>
              <a:t>The Voice of Queenslanders with Disability</a:t>
            </a:r>
            <a:endParaRPr lang="en-US" dirty="0">
              <a:solidFill>
                <a:schemeClr val="bg1"/>
              </a:solidFill>
            </a:endParaRPr>
          </a:p>
        </p:txBody>
      </p:sp>
    </p:spTree>
    <p:extLst>
      <p:ext uri="{BB962C8B-B14F-4D97-AF65-F5344CB8AC3E}">
        <p14:creationId xmlns:p14="http://schemas.microsoft.com/office/powerpoint/2010/main" val="363627332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275322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8A2AFE3-2157-25E3-C0A8-73B5643AE324}"/>
              </a:ext>
            </a:extLst>
          </p:cNvPr>
          <p:cNvSpPr/>
          <p:nvPr userDrawn="1"/>
        </p:nvSpPr>
        <p:spPr>
          <a:xfrm>
            <a:off x="0" y="0"/>
            <a:ext cx="12192000" cy="6858000"/>
          </a:xfrm>
          <a:prstGeom prst="rect">
            <a:avLst/>
          </a:prstGeom>
          <a:solidFill>
            <a:srgbClr val="33316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3704806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IVPD 5">
    <p:spTree>
      <p:nvGrpSpPr>
        <p:cNvPr id="1" name=""/>
        <p:cNvGrpSpPr/>
        <p:nvPr/>
      </p:nvGrpSpPr>
      <p:grpSpPr>
        <a:xfrm>
          <a:off x="0" y="0"/>
          <a:ext cx="0" cy="0"/>
          <a:chOff x="0" y="0"/>
          <a:chExt cx="0" cy="0"/>
        </a:xfrm>
      </p:grpSpPr>
      <p:sp>
        <p:nvSpPr>
          <p:cNvPr id="27" name="Picture Placeholder 7"/>
          <p:cNvSpPr>
            <a:spLocks noGrp="1"/>
          </p:cNvSpPr>
          <p:nvPr>
            <p:ph type="pic" sz="quarter" idx="10" hasCustomPrompt="1"/>
          </p:nvPr>
        </p:nvSpPr>
        <p:spPr>
          <a:xfrm>
            <a:off x="0" y="0"/>
            <a:ext cx="12192000" cy="6858000"/>
          </a:xfrm>
          <a:prstGeom prst="rect">
            <a:avLst/>
          </a:prstGeom>
          <a:solidFill>
            <a:schemeClr val="tx2">
              <a:lumMod val="10000"/>
              <a:lumOff val="90000"/>
            </a:schemeClr>
          </a:solidFill>
          <a:ln w="19050">
            <a:noFill/>
          </a:ln>
        </p:spPr>
        <p:txBody>
          <a:bodyPr lIns="0" tIns="91440" rIns="0" bIns="1463040" anchor="b"/>
          <a:lstStyle>
            <a:lvl1pPr algn="ctr" rtl="0">
              <a:buNone/>
              <a:defRPr sz="1867">
                <a:solidFill>
                  <a:schemeClr val="tx1">
                    <a:lumMod val="75000"/>
                    <a:lumOff val="25000"/>
                  </a:schemeClr>
                </a:solidFill>
              </a:defRPr>
            </a:lvl1pPr>
          </a:lstStyle>
          <a:p>
            <a:r>
              <a:rPr lang="en-US" dirty="0"/>
              <a:t>Image Holder</a:t>
            </a:r>
          </a:p>
        </p:txBody>
      </p:sp>
    </p:spTree>
    <p:extLst>
      <p:ext uri="{BB962C8B-B14F-4D97-AF65-F5344CB8AC3E}">
        <p14:creationId xmlns:p14="http://schemas.microsoft.com/office/powerpoint/2010/main" val="353978611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IVPD 21">
    <p:spTree>
      <p:nvGrpSpPr>
        <p:cNvPr id="1" name=""/>
        <p:cNvGrpSpPr/>
        <p:nvPr/>
      </p:nvGrpSpPr>
      <p:grpSpPr>
        <a:xfrm>
          <a:off x="0" y="0"/>
          <a:ext cx="0" cy="0"/>
          <a:chOff x="0" y="0"/>
          <a:chExt cx="0" cy="0"/>
        </a:xfrm>
      </p:grpSpPr>
      <p:sp>
        <p:nvSpPr>
          <p:cNvPr id="17" name="Picture Placeholder 16"/>
          <p:cNvSpPr>
            <a:spLocks noGrp="1"/>
          </p:cNvSpPr>
          <p:nvPr>
            <p:ph type="pic" sz="quarter" idx="16" hasCustomPrompt="1"/>
          </p:nvPr>
        </p:nvSpPr>
        <p:spPr>
          <a:xfrm>
            <a:off x="1" y="0"/>
            <a:ext cx="3047999" cy="3429000"/>
          </a:xfrm>
          <a:custGeom>
            <a:avLst/>
            <a:gdLst>
              <a:gd name="connsiteX0" fmla="*/ 0 w 2285999"/>
              <a:gd name="connsiteY0" fmla="*/ 0 h 5143500"/>
              <a:gd name="connsiteX1" fmla="*/ 2285999 w 2285999"/>
              <a:gd name="connsiteY1" fmla="*/ 0 h 5143500"/>
              <a:gd name="connsiteX2" fmla="*/ 2285999 w 2285999"/>
              <a:gd name="connsiteY2" fmla="*/ 5143500 h 5143500"/>
              <a:gd name="connsiteX3" fmla="*/ 0 w 2285999"/>
              <a:gd name="connsiteY3" fmla="*/ 5143500 h 5143500"/>
            </a:gdLst>
            <a:ahLst/>
            <a:cxnLst>
              <a:cxn ang="0">
                <a:pos x="connsiteX0" y="connsiteY0"/>
              </a:cxn>
              <a:cxn ang="0">
                <a:pos x="connsiteX1" y="connsiteY1"/>
              </a:cxn>
              <a:cxn ang="0">
                <a:pos x="connsiteX2" y="connsiteY2"/>
              </a:cxn>
              <a:cxn ang="0">
                <a:pos x="connsiteX3" y="connsiteY3"/>
              </a:cxn>
            </a:cxnLst>
            <a:rect l="l" t="t" r="r" b="b"/>
            <a:pathLst>
              <a:path w="2285999" h="5143500">
                <a:moveTo>
                  <a:pt x="0" y="0"/>
                </a:moveTo>
                <a:lnTo>
                  <a:pt x="2285999" y="0"/>
                </a:lnTo>
                <a:lnTo>
                  <a:pt x="2285999" y="5143500"/>
                </a:lnTo>
                <a:lnTo>
                  <a:pt x="0" y="5143500"/>
                </a:lnTo>
                <a:close/>
              </a:path>
            </a:pathLst>
          </a:custGeom>
          <a:solidFill>
            <a:schemeClr val="tx2">
              <a:lumMod val="10000"/>
              <a:lumOff val="90000"/>
            </a:schemeClr>
          </a:solidFill>
          <a:ln w="28575">
            <a:noFill/>
          </a:ln>
        </p:spPr>
        <p:txBody>
          <a:bodyPr wrap="square" lIns="0" tIns="0" rIns="0" bIns="274320" anchor="b">
            <a:noAutofit/>
          </a:bodyPr>
          <a:lstStyle>
            <a:lvl1pPr algn="ctr" rtl="0">
              <a:buNone/>
              <a:defRPr sz="1067">
                <a:solidFill>
                  <a:schemeClr val="tx1">
                    <a:lumMod val="75000"/>
                    <a:lumOff val="25000"/>
                  </a:schemeClr>
                </a:solidFill>
              </a:defRPr>
            </a:lvl1pPr>
          </a:lstStyle>
          <a:p>
            <a:r>
              <a:rPr lang="en-US" dirty="0"/>
              <a:t>Image Holder</a:t>
            </a:r>
          </a:p>
        </p:txBody>
      </p:sp>
      <p:sp>
        <p:nvSpPr>
          <p:cNvPr id="18" name="Picture Placeholder 17"/>
          <p:cNvSpPr>
            <a:spLocks noGrp="1"/>
          </p:cNvSpPr>
          <p:nvPr>
            <p:ph type="pic" sz="quarter" idx="17" hasCustomPrompt="1"/>
          </p:nvPr>
        </p:nvSpPr>
        <p:spPr>
          <a:xfrm>
            <a:off x="3048002" y="0"/>
            <a:ext cx="3047999" cy="3429000"/>
          </a:xfrm>
          <a:custGeom>
            <a:avLst/>
            <a:gdLst>
              <a:gd name="connsiteX0" fmla="*/ 0 w 2285999"/>
              <a:gd name="connsiteY0" fmla="*/ 0 h 5143500"/>
              <a:gd name="connsiteX1" fmla="*/ 2285999 w 2285999"/>
              <a:gd name="connsiteY1" fmla="*/ 0 h 5143500"/>
              <a:gd name="connsiteX2" fmla="*/ 2285999 w 2285999"/>
              <a:gd name="connsiteY2" fmla="*/ 5143500 h 5143500"/>
              <a:gd name="connsiteX3" fmla="*/ 0 w 2285999"/>
              <a:gd name="connsiteY3" fmla="*/ 5143500 h 5143500"/>
            </a:gdLst>
            <a:ahLst/>
            <a:cxnLst>
              <a:cxn ang="0">
                <a:pos x="connsiteX0" y="connsiteY0"/>
              </a:cxn>
              <a:cxn ang="0">
                <a:pos x="connsiteX1" y="connsiteY1"/>
              </a:cxn>
              <a:cxn ang="0">
                <a:pos x="connsiteX2" y="connsiteY2"/>
              </a:cxn>
              <a:cxn ang="0">
                <a:pos x="connsiteX3" y="connsiteY3"/>
              </a:cxn>
            </a:cxnLst>
            <a:rect l="l" t="t" r="r" b="b"/>
            <a:pathLst>
              <a:path w="2285999" h="5143500">
                <a:moveTo>
                  <a:pt x="0" y="0"/>
                </a:moveTo>
                <a:lnTo>
                  <a:pt x="2285999" y="0"/>
                </a:lnTo>
                <a:lnTo>
                  <a:pt x="2285999" y="5143500"/>
                </a:lnTo>
                <a:lnTo>
                  <a:pt x="0" y="5143500"/>
                </a:lnTo>
                <a:close/>
              </a:path>
            </a:pathLst>
          </a:custGeom>
          <a:solidFill>
            <a:schemeClr val="tx2">
              <a:lumMod val="10000"/>
              <a:lumOff val="90000"/>
            </a:schemeClr>
          </a:solidFill>
          <a:ln w="28575">
            <a:noFill/>
          </a:ln>
        </p:spPr>
        <p:txBody>
          <a:bodyPr wrap="square" lIns="0" tIns="0" rIns="0" bIns="274320" anchor="b">
            <a:noAutofit/>
          </a:bodyPr>
          <a:lstStyle>
            <a:lvl1pPr algn="ctr" rtl="0">
              <a:buNone/>
              <a:defRPr sz="1067">
                <a:solidFill>
                  <a:schemeClr val="tx1">
                    <a:lumMod val="75000"/>
                    <a:lumOff val="25000"/>
                  </a:schemeClr>
                </a:solidFill>
              </a:defRPr>
            </a:lvl1pPr>
          </a:lstStyle>
          <a:p>
            <a:r>
              <a:rPr lang="en-US" dirty="0"/>
              <a:t>Image Holder</a:t>
            </a:r>
          </a:p>
        </p:txBody>
      </p:sp>
      <p:sp>
        <p:nvSpPr>
          <p:cNvPr id="19" name="Picture Placeholder 18"/>
          <p:cNvSpPr>
            <a:spLocks noGrp="1"/>
          </p:cNvSpPr>
          <p:nvPr>
            <p:ph type="pic" sz="quarter" idx="18" hasCustomPrompt="1"/>
          </p:nvPr>
        </p:nvSpPr>
        <p:spPr>
          <a:xfrm>
            <a:off x="6096003" y="0"/>
            <a:ext cx="3047999" cy="3429000"/>
          </a:xfrm>
          <a:custGeom>
            <a:avLst/>
            <a:gdLst>
              <a:gd name="connsiteX0" fmla="*/ 0 w 2285999"/>
              <a:gd name="connsiteY0" fmla="*/ 0 h 5143500"/>
              <a:gd name="connsiteX1" fmla="*/ 2285999 w 2285999"/>
              <a:gd name="connsiteY1" fmla="*/ 0 h 5143500"/>
              <a:gd name="connsiteX2" fmla="*/ 2285999 w 2285999"/>
              <a:gd name="connsiteY2" fmla="*/ 5143500 h 5143500"/>
              <a:gd name="connsiteX3" fmla="*/ 0 w 2285999"/>
              <a:gd name="connsiteY3" fmla="*/ 5143500 h 5143500"/>
            </a:gdLst>
            <a:ahLst/>
            <a:cxnLst>
              <a:cxn ang="0">
                <a:pos x="connsiteX0" y="connsiteY0"/>
              </a:cxn>
              <a:cxn ang="0">
                <a:pos x="connsiteX1" y="connsiteY1"/>
              </a:cxn>
              <a:cxn ang="0">
                <a:pos x="connsiteX2" y="connsiteY2"/>
              </a:cxn>
              <a:cxn ang="0">
                <a:pos x="connsiteX3" y="connsiteY3"/>
              </a:cxn>
            </a:cxnLst>
            <a:rect l="l" t="t" r="r" b="b"/>
            <a:pathLst>
              <a:path w="2285999" h="5143500">
                <a:moveTo>
                  <a:pt x="0" y="0"/>
                </a:moveTo>
                <a:lnTo>
                  <a:pt x="2285999" y="0"/>
                </a:lnTo>
                <a:lnTo>
                  <a:pt x="2285999" y="5143500"/>
                </a:lnTo>
                <a:lnTo>
                  <a:pt x="0" y="5143500"/>
                </a:lnTo>
                <a:close/>
              </a:path>
            </a:pathLst>
          </a:custGeom>
          <a:solidFill>
            <a:schemeClr val="tx2">
              <a:lumMod val="10000"/>
              <a:lumOff val="90000"/>
            </a:schemeClr>
          </a:solidFill>
          <a:ln w="28575">
            <a:noFill/>
          </a:ln>
        </p:spPr>
        <p:txBody>
          <a:bodyPr wrap="square" lIns="0" tIns="0" rIns="0" bIns="274320" anchor="b">
            <a:noAutofit/>
          </a:bodyPr>
          <a:lstStyle>
            <a:lvl1pPr algn="ctr" rtl="0">
              <a:buNone/>
              <a:defRPr sz="1067">
                <a:solidFill>
                  <a:schemeClr val="tx1">
                    <a:lumMod val="75000"/>
                    <a:lumOff val="25000"/>
                  </a:schemeClr>
                </a:solidFill>
              </a:defRPr>
            </a:lvl1pPr>
          </a:lstStyle>
          <a:p>
            <a:r>
              <a:rPr lang="en-US" dirty="0"/>
              <a:t>Image Holder</a:t>
            </a:r>
          </a:p>
        </p:txBody>
      </p:sp>
      <p:sp>
        <p:nvSpPr>
          <p:cNvPr id="20" name="Picture Placeholder 19"/>
          <p:cNvSpPr>
            <a:spLocks noGrp="1"/>
          </p:cNvSpPr>
          <p:nvPr>
            <p:ph type="pic" sz="quarter" idx="19" hasCustomPrompt="1"/>
          </p:nvPr>
        </p:nvSpPr>
        <p:spPr>
          <a:xfrm>
            <a:off x="9144002" y="0"/>
            <a:ext cx="3047999" cy="3429000"/>
          </a:xfrm>
          <a:custGeom>
            <a:avLst/>
            <a:gdLst>
              <a:gd name="connsiteX0" fmla="*/ 0 w 2285999"/>
              <a:gd name="connsiteY0" fmla="*/ 0 h 5143500"/>
              <a:gd name="connsiteX1" fmla="*/ 2285999 w 2285999"/>
              <a:gd name="connsiteY1" fmla="*/ 0 h 5143500"/>
              <a:gd name="connsiteX2" fmla="*/ 2285999 w 2285999"/>
              <a:gd name="connsiteY2" fmla="*/ 5143500 h 5143500"/>
              <a:gd name="connsiteX3" fmla="*/ 0 w 2285999"/>
              <a:gd name="connsiteY3" fmla="*/ 5143500 h 5143500"/>
            </a:gdLst>
            <a:ahLst/>
            <a:cxnLst>
              <a:cxn ang="0">
                <a:pos x="connsiteX0" y="connsiteY0"/>
              </a:cxn>
              <a:cxn ang="0">
                <a:pos x="connsiteX1" y="connsiteY1"/>
              </a:cxn>
              <a:cxn ang="0">
                <a:pos x="connsiteX2" y="connsiteY2"/>
              </a:cxn>
              <a:cxn ang="0">
                <a:pos x="connsiteX3" y="connsiteY3"/>
              </a:cxn>
            </a:cxnLst>
            <a:rect l="l" t="t" r="r" b="b"/>
            <a:pathLst>
              <a:path w="2285999" h="5143500">
                <a:moveTo>
                  <a:pt x="0" y="0"/>
                </a:moveTo>
                <a:lnTo>
                  <a:pt x="2285999" y="0"/>
                </a:lnTo>
                <a:lnTo>
                  <a:pt x="2285999" y="5143500"/>
                </a:lnTo>
                <a:lnTo>
                  <a:pt x="0" y="5143500"/>
                </a:lnTo>
                <a:close/>
              </a:path>
            </a:pathLst>
          </a:custGeom>
          <a:solidFill>
            <a:schemeClr val="tx2">
              <a:lumMod val="10000"/>
              <a:lumOff val="90000"/>
            </a:schemeClr>
          </a:solidFill>
          <a:ln w="28575">
            <a:noFill/>
          </a:ln>
        </p:spPr>
        <p:txBody>
          <a:bodyPr wrap="square" lIns="0" tIns="0" rIns="0" bIns="274320" anchor="b">
            <a:noAutofit/>
          </a:bodyPr>
          <a:lstStyle>
            <a:lvl1pPr algn="ctr" rtl="0">
              <a:buNone/>
              <a:defRPr sz="1067">
                <a:solidFill>
                  <a:schemeClr val="tx1">
                    <a:lumMod val="75000"/>
                    <a:lumOff val="25000"/>
                  </a:schemeClr>
                </a:solidFill>
              </a:defRPr>
            </a:lvl1pPr>
          </a:lstStyle>
          <a:p>
            <a:r>
              <a:rPr lang="en-US" dirty="0"/>
              <a:t>Image Holder</a:t>
            </a:r>
          </a:p>
        </p:txBody>
      </p:sp>
      <p:sp>
        <p:nvSpPr>
          <p:cNvPr id="9" name="Picture Placeholder 8"/>
          <p:cNvSpPr>
            <a:spLocks noGrp="1"/>
          </p:cNvSpPr>
          <p:nvPr>
            <p:ph type="pic" sz="quarter" idx="20" hasCustomPrompt="1"/>
          </p:nvPr>
        </p:nvSpPr>
        <p:spPr>
          <a:xfrm>
            <a:off x="1" y="3429000"/>
            <a:ext cx="3047999" cy="3429000"/>
          </a:xfrm>
          <a:custGeom>
            <a:avLst/>
            <a:gdLst>
              <a:gd name="connsiteX0" fmla="*/ 0 w 2285999"/>
              <a:gd name="connsiteY0" fmla="*/ 0 h 5143500"/>
              <a:gd name="connsiteX1" fmla="*/ 2285999 w 2285999"/>
              <a:gd name="connsiteY1" fmla="*/ 0 h 5143500"/>
              <a:gd name="connsiteX2" fmla="*/ 2285999 w 2285999"/>
              <a:gd name="connsiteY2" fmla="*/ 5143500 h 5143500"/>
              <a:gd name="connsiteX3" fmla="*/ 0 w 2285999"/>
              <a:gd name="connsiteY3" fmla="*/ 5143500 h 5143500"/>
            </a:gdLst>
            <a:ahLst/>
            <a:cxnLst>
              <a:cxn ang="0">
                <a:pos x="connsiteX0" y="connsiteY0"/>
              </a:cxn>
              <a:cxn ang="0">
                <a:pos x="connsiteX1" y="connsiteY1"/>
              </a:cxn>
              <a:cxn ang="0">
                <a:pos x="connsiteX2" y="connsiteY2"/>
              </a:cxn>
              <a:cxn ang="0">
                <a:pos x="connsiteX3" y="connsiteY3"/>
              </a:cxn>
            </a:cxnLst>
            <a:rect l="l" t="t" r="r" b="b"/>
            <a:pathLst>
              <a:path w="2285999" h="5143500">
                <a:moveTo>
                  <a:pt x="0" y="0"/>
                </a:moveTo>
                <a:lnTo>
                  <a:pt x="2285999" y="0"/>
                </a:lnTo>
                <a:lnTo>
                  <a:pt x="2285999" y="5143500"/>
                </a:lnTo>
                <a:lnTo>
                  <a:pt x="0" y="5143500"/>
                </a:lnTo>
                <a:close/>
              </a:path>
            </a:pathLst>
          </a:custGeom>
          <a:solidFill>
            <a:schemeClr val="tx2">
              <a:lumMod val="10000"/>
              <a:lumOff val="90000"/>
            </a:schemeClr>
          </a:solidFill>
          <a:ln w="28575">
            <a:noFill/>
          </a:ln>
        </p:spPr>
        <p:txBody>
          <a:bodyPr wrap="square" lIns="0" tIns="0" rIns="0" bIns="274320" anchor="b">
            <a:noAutofit/>
          </a:bodyPr>
          <a:lstStyle>
            <a:lvl1pPr algn="ctr" rtl="0">
              <a:buNone/>
              <a:defRPr sz="1067">
                <a:solidFill>
                  <a:schemeClr val="tx1">
                    <a:lumMod val="75000"/>
                    <a:lumOff val="25000"/>
                  </a:schemeClr>
                </a:solidFill>
              </a:defRPr>
            </a:lvl1pPr>
          </a:lstStyle>
          <a:p>
            <a:r>
              <a:rPr lang="en-US" dirty="0"/>
              <a:t>Image Holder</a:t>
            </a:r>
          </a:p>
        </p:txBody>
      </p:sp>
      <p:sp>
        <p:nvSpPr>
          <p:cNvPr id="10" name="Picture Placeholder 9"/>
          <p:cNvSpPr>
            <a:spLocks noGrp="1"/>
          </p:cNvSpPr>
          <p:nvPr>
            <p:ph type="pic" sz="quarter" idx="21" hasCustomPrompt="1"/>
          </p:nvPr>
        </p:nvSpPr>
        <p:spPr>
          <a:xfrm>
            <a:off x="3048002" y="3429000"/>
            <a:ext cx="3047999" cy="3429000"/>
          </a:xfrm>
          <a:custGeom>
            <a:avLst/>
            <a:gdLst>
              <a:gd name="connsiteX0" fmla="*/ 0 w 2285999"/>
              <a:gd name="connsiteY0" fmla="*/ 0 h 5143500"/>
              <a:gd name="connsiteX1" fmla="*/ 2285999 w 2285999"/>
              <a:gd name="connsiteY1" fmla="*/ 0 h 5143500"/>
              <a:gd name="connsiteX2" fmla="*/ 2285999 w 2285999"/>
              <a:gd name="connsiteY2" fmla="*/ 5143500 h 5143500"/>
              <a:gd name="connsiteX3" fmla="*/ 0 w 2285999"/>
              <a:gd name="connsiteY3" fmla="*/ 5143500 h 5143500"/>
            </a:gdLst>
            <a:ahLst/>
            <a:cxnLst>
              <a:cxn ang="0">
                <a:pos x="connsiteX0" y="connsiteY0"/>
              </a:cxn>
              <a:cxn ang="0">
                <a:pos x="connsiteX1" y="connsiteY1"/>
              </a:cxn>
              <a:cxn ang="0">
                <a:pos x="connsiteX2" y="connsiteY2"/>
              </a:cxn>
              <a:cxn ang="0">
                <a:pos x="connsiteX3" y="connsiteY3"/>
              </a:cxn>
            </a:cxnLst>
            <a:rect l="l" t="t" r="r" b="b"/>
            <a:pathLst>
              <a:path w="2285999" h="5143500">
                <a:moveTo>
                  <a:pt x="0" y="0"/>
                </a:moveTo>
                <a:lnTo>
                  <a:pt x="2285999" y="0"/>
                </a:lnTo>
                <a:lnTo>
                  <a:pt x="2285999" y="5143500"/>
                </a:lnTo>
                <a:lnTo>
                  <a:pt x="0" y="5143500"/>
                </a:lnTo>
                <a:close/>
              </a:path>
            </a:pathLst>
          </a:custGeom>
          <a:solidFill>
            <a:schemeClr val="tx2">
              <a:lumMod val="10000"/>
              <a:lumOff val="90000"/>
            </a:schemeClr>
          </a:solidFill>
          <a:ln w="28575">
            <a:noFill/>
          </a:ln>
        </p:spPr>
        <p:txBody>
          <a:bodyPr wrap="square" lIns="0" tIns="0" rIns="0" bIns="274320" anchor="b">
            <a:noAutofit/>
          </a:bodyPr>
          <a:lstStyle>
            <a:lvl1pPr algn="ctr" rtl="0">
              <a:buNone/>
              <a:defRPr sz="1067">
                <a:solidFill>
                  <a:schemeClr val="tx1">
                    <a:lumMod val="75000"/>
                    <a:lumOff val="25000"/>
                  </a:schemeClr>
                </a:solidFill>
              </a:defRPr>
            </a:lvl1pPr>
          </a:lstStyle>
          <a:p>
            <a:r>
              <a:rPr lang="en-US" dirty="0"/>
              <a:t>Image Holder</a:t>
            </a:r>
          </a:p>
        </p:txBody>
      </p:sp>
      <p:sp>
        <p:nvSpPr>
          <p:cNvPr id="11" name="Picture Placeholder 10"/>
          <p:cNvSpPr>
            <a:spLocks noGrp="1"/>
          </p:cNvSpPr>
          <p:nvPr>
            <p:ph type="pic" sz="quarter" idx="22" hasCustomPrompt="1"/>
          </p:nvPr>
        </p:nvSpPr>
        <p:spPr>
          <a:xfrm>
            <a:off x="6096003" y="3429000"/>
            <a:ext cx="3047999" cy="3429000"/>
          </a:xfrm>
          <a:custGeom>
            <a:avLst/>
            <a:gdLst>
              <a:gd name="connsiteX0" fmla="*/ 0 w 2285999"/>
              <a:gd name="connsiteY0" fmla="*/ 0 h 5143500"/>
              <a:gd name="connsiteX1" fmla="*/ 2285999 w 2285999"/>
              <a:gd name="connsiteY1" fmla="*/ 0 h 5143500"/>
              <a:gd name="connsiteX2" fmla="*/ 2285999 w 2285999"/>
              <a:gd name="connsiteY2" fmla="*/ 5143500 h 5143500"/>
              <a:gd name="connsiteX3" fmla="*/ 0 w 2285999"/>
              <a:gd name="connsiteY3" fmla="*/ 5143500 h 5143500"/>
            </a:gdLst>
            <a:ahLst/>
            <a:cxnLst>
              <a:cxn ang="0">
                <a:pos x="connsiteX0" y="connsiteY0"/>
              </a:cxn>
              <a:cxn ang="0">
                <a:pos x="connsiteX1" y="connsiteY1"/>
              </a:cxn>
              <a:cxn ang="0">
                <a:pos x="connsiteX2" y="connsiteY2"/>
              </a:cxn>
              <a:cxn ang="0">
                <a:pos x="connsiteX3" y="connsiteY3"/>
              </a:cxn>
            </a:cxnLst>
            <a:rect l="l" t="t" r="r" b="b"/>
            <a:pathLst>
              <a:path w="2285999" h="5143500">
                <a:moveTo>
                  <a:pt x="0" y="0"/>
                </a:moveTo>
                <a:lnTo>
                  <a:pt x="2285999" y="0"/>
                </a:lnTo>
                <a:lnTo>
                  <a:pt x="2285999" y="5143500"/>
                </a:lnTo>
                <a:lnTo>
                  <a:pt x="0" y="5143500"/>
                </a:lnTo>
                <a:close/>
              </a:path>
            </a:pathLst>
          </a:custGeom>
          <a:solidFill>
            <a:schemeClr val="tx2">
              <a:lumMod val="10000"/>
              <a:lumOff val="90000"/>
            </a:schemeClr>
          </a:solidFill>
          <a:ln w="28575">
            <a:noFill/>
          </a:ln>
        </p:spPr>
        <p:txBody>
          <a:bodyPr wrap="square" lIns="0" tIns="0" rIns="0" bIns="274320" anchor="b">
            <a:noAutofit/>
          </a:bodyPr>
          <a:lstStyle>
            <a:lvl1pPr algn="ctr" rtl="0">
              <a:buNone/>
              <a:defRPr sz="1067">
                <a:solidFill>
                  <a:schemeClr val="tx1">
                    <a:lumMod val="75000"/>
                    <a:lumOff val="25000"/>
                  </a:schemeClr>
                </a:solidFill>
              </a:defRPr>
            </a:lvl1pPr>
          </a:lstStyle>
          <a:p>
            <a:r>
              <a:rPr lang="en-US" dirty="0"/>
              <a:t>Image Holder</a:t>
            </a:r>
          </a:p>
        </p:txBody>
      </p:sp>
      <p:sp>
        <p:nvSpPr>
          <p:cNvPr id="12" name="Picture Placeholder 11"/>
          <p:cNvSpPr>
            <a:spLocks noGrp="1"/>
          </p:cNvSpPr>
          <p:nvPr>
            <p:ph type="pic" sz="quarter" idx="23" hasCustomPrompt="1"/>
          </p:nvPr>
        </p:nvSpPr>
        <p:spPr>
          <a:xfrm>
            <a:off x="9144002" y="3429000"/>
            <a:ext cx="3047999" cy="3429000"/>
          </a:xfrm>
          <a:custGeom>
            <a:avLst/>
            <a:gdLst>
              <a:gd name="connsiteX0" fmla="*/ 0 w 2285999"/>
              <a:gd name="connsiteY0" fmla="*/ 0 h 5143500"/>
              <a:gd name="connsiteX1" fmla="*/ 2285999 w 2285999"/>
              <a:gd name="connsiteY1" fmla="*/ 0 h 5143500"/>
              <a:gd name="connsiteX2" fmla="*/ 2285999 w 2285999"/>
              <a:gd name="connsiteY2" fmla="*/ 5143500 h 5143500"/>
              <a:gd name="connsiteX3" fmla="*/ 0 w 2285999"/>
              <a:gd name="connsiteY3" fmla="*/ 5143500 h 5143500"/>
            </a:gdLst>
            <a:ahLst/>
            <a:cxnLst>
              <a:cxn ang="0">
                <a:pos x="connsiteX0" y="connsiteY0"/>
              </a:cxn>
              <a:cxn ang="0">
                <a:pos x="connsiteX1" y="connsiteY1"/>
              </a:cxn>
              <a:cxn ang="0">
                <a:pos x="connsiteX2" y="connsiteY2"/>
              </a:cxn>
              <a:cxn ang="0">
                <a:pos x="connsiteX3" y="connsiteY3"/>
              </a:cxn>
            </a:cxnLst>
            <a:rect l="l" t="t" r="r" b="b"/>
            <a:pathLst>
              <a:path w="2285999" h="5143500">
                <a:moveTo>
                  <a:pt x="0" y="0"/>
                </a:moveTo>
                <a:lnTo>
                  <a:pt x="2285999" y="0"/>
                </a:lnTo>
                <a:lnTo>
                  <a:pt x="2285999" y="5143500"/>
                </a:lnTo>
                <a:lnTo>
                  <a:pt x="0" y="5143500"/>
                </a:lnTo>
                <a:close/>
              </a:path>
            </a:pathLst>
          </a:custGeom>
          <a:solidFill>
            <a:schemeClr val="tx2">
              <a:lumMod val="10000"/>
              <a:lumOff val="90000"/>
            </a:schemeClr>
          </a:solidFill>
          <a:ln w="28575">
            <a:noFill/>
          </a:ln>
        </p:spPr>
        <p:txBody>
          <a:bodyPr wrap="square" lIns="0" tIns="0" rIns="0" bIns="274320" anchor="b">
            <a:noAutofit/>
          </a:bodyPr>
          <a:lstStyle>
            <a:lvl1pPr algn="ctr" rtl="0">
              <a:buNone/>
              <a:defRPr sz="1067">
                <a:solidFill>
                  <a:schemeClr val="tx1">
                    <a:lumMod val="75000"/>
                    <a:lumOff val="25000"/>
                  </a:schemeClr>
                </a:solidFill>
              </a:defRPr>
            </a:lvl1pPr>
          </a:lstStyle>
          <a:p>
            <a:r>
              <a:rPr lang="en-US" dirty="0"/>
              <a:t>Image Holder</a:t>
            </a:r>
          </a:p>
        </p:txBody>
      </p:sp>
    </p:spTree>
    <p:extLst>
      <p:ext uri="{BB962C8B-B14F-4D97-AF65-F5344CB8AC3E}">
        <p14:creationId xmlns:p14="http://schemas.microsoft.com/office/powerpoint/2010/main" val="358048785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IVPD 3">
    <p:spTree>
      <p:nvGrpSpPr>
        <p:cNvPr id="1" name=""/>
        <p:cNvGrpSpPr/>
        <p:nvPr/>
      </p:nvGrpSpPr>
      <p:grpSpPr>
        <a:xfrm>
          <a:off x="0" y="0"/>
          <a:ext cx="0" cy="0"/>
          <a:chOff x="0" y="0"/>
          <a:chExt cx="0" cy="0"/>
        </a:xfrm>
      </p:grpSpPr>
      <p:sp>
        <p:nvSpPr>
          <p:cNvPr id="4" name="Text Placeholder 3"/>
          <p:cNvSpPr>
            <a:spLocks noGrp="1"/>
          </p:cNvSpPr>
          <p:nvPr>
            <p:ph type="body" sz="half" idx="2" hasCustomPrompt="1"/>
          </p:nvPr>
        </p:nvSpPr>
        <p:spPr>
          <a:xfrm>
            <a:off x="508001" y="1178427"/>
            <a:ext cx="11157817" cy="231007"/>
          </a:xfrm>
          <a:prstGeom prst="rect">
            <a:avLst/>
          </a:prstGeom>
        </p:spPr>
        <p:txBody>
          <a:bodyPr wrap="none" lIns="0" tIns="0" rIns="0" bIns="0" anchor="ctr">
            <a:noAutofit/>
          </a:bodyPr>
          <a:lstStyle>
            <a:lvl1pPr marL="0" indent="0" algn="ctr">
              <a:buNone/>
              <a:defRPr sz="1600" b="0" baseline="0">
                <a:solidFill>
                  <a:schemeClr val="bg1">
                    <a:lumMod val="65000"/>
                  </a:schemeClr>
                </a:solidFill>
                <a:latin typeface="+mn-lt"/>
                <a:ea typeface="Roboto" panose="02000000000000000000" pitchFamily="2" charset="0"/>
              </a:defRPr>
            </a:lvl1pPr>
            <a:lvl2pPr marL="609570" indent="0">
              <a:buNone/>
              <a:defRPr sz="1600"/>
            </a:lvl2pPr>
            <a:lvl3pPr marL="1219139" indent="0">
              <a:buNone/>
              <a:defRPr sz="1333"/>
            </a:lvl3pPr>
            <a:lvl4pPr marL="1828709" indent="0">
              <a:buNone/>
              <a:defRPr sz="1200"/>
            </a:lvl4pPr>
            <a:lvl5pPr marL="2438278" indent="0">
              <a:buNone/>
              <a:defRPr sz="1200"/>
            </a:lvl5pPr>
            <a:lvl6pPr marL="3047848" indent="0">
              <a:buNone/>
              <a:defRPr sz="1200"/>
            </a:lvl6pPr>
            <a:lvl7pPr marL="3657417" indent="0">
              <a:buNone/>
              <a:defRPr sz="1200"/>
            </a:lvl7pPr>
            <a:lvl8pPr marL="4266987" indent="0">
              <a:buNone/>
              <a:defRPr sz="1200"/>
            </a:lvl8pPr>
            <a:lvl9pPr marL="4876557" indent="0">
              <a:buNone/>
              <a:defRPr sz="1200"/>
            </a:lvl9pPr>
          </a:lstStyle>
          <a:p>
            <a:pPr lvl="0"/>
            <a:r>
              <a:rPr lang="en-US" dirty="0"/>
              <a:t>CLICK TO EDITE SUBTITLE</a:t>
            </a:r>
          </a:p>
        </p:txBody>
      </p:sp>
      <p:sp>
        <p:nvSpPr>
          <p:cNvPr id="5" name="Title 2"/>
          <p:cNvSpPr>
            <a:spLocks noGrp="1"/>
          </p:cNvSpPr>
          <p:nvPr>
            <p:ph type="title"/>
          </p:nvPr>
        </p:nvSpPr>
        <p:spPr>
          <a:xfrm>
            <a:off x="508001" y="455085"/>
            <a:ext cx="11157817" cy="660511"/>
          </a:xfrm>
          <a:prstGeom prst="rect">
            <a:avLst/>
          </a:prstGeom>
        </p:spPr>
        <p:txBody>
          <a:bodyPr lIns="0" tIns="0" rIns="0" bIns="0" anchor="ctr"/>
          <a:lstStyle>
            <a:lvl1pPr algn="ctr">
              <a:defRPr sz="4800">
                <a:solidFill>
                  <a:schemeClr val="bg1">
                    <a:lumMod val="50000"/>
                  </a:schemeClr>
                </a:solidFill>
              </a:defRPr>
            </a:lvl1pPr>
          </a:lstStyle>
          <a:p>
            <a:r>
              <a:rPr lang="en-US" dirty="0"/>
              <a:t>Click to edit Master title style</a:t>
            </a:r>
          </a:p>
        </p:txBody>
      </p:sp>
    </p:spTree>
    <p:extLst>
      <p:ext uri="{BB962C8B-B14F-4D97-AF65-F5344CB8AC3E}">
        <p14:creationId xmlns:p14="http://schemas.microsoft.com/office/powerpoint/2010/main" val="288052901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IVPD 2">
    <p:spTree>
      <p:nvGrpSpPr>
        <p:cNvPr id="1" name=""/>
        <p:cNvGrpSpPr/>
        <p:nvPr/>
      </p:nvGrpSpPr>
      <p:grpSpPr>
        <a:xfrm>
          <a:off x="0" y="0"/>
          <a:ext cx="0" cy="0"/>
          <a:chOff x="0" y="0"/>
          <a:chExt cx="0" cy="0"/>
        </a:xfrm>
      </p:grpSpPr>
      <p:sp>
        <p:nvSpPr>
          <p:cNvPr id="4" name="Text Placeholder 3"/>
          <p:cNvSpPr>
            <a:spLocks noGrp="1"/>
          </p:cNvSpPr>
          <p:nvPr>
            <p:ph type="body" sz="half" idx="2" hasCustomPrompt="1"/>
          </p:nvPr>
        </p:nvSpPr>
        <p:spPr>
          <a:xfrm>
            <a:off x="508001" y="1178427"/>
            <a:ext cx="11157817" cy="231007"/>
          </a:xfrm>
          <a:prstGeom prst="rect">
            <a:avLst/>
          </a:prstGeom>
        </p:spPr>
        <p:txBody>
          <a:bodyPr wrap="none" lIns="0" tIns="0" rIns="0" bIns="0" anchor="ctr">
            <a:noAutofit/>
          </a:bodyPr>
          <a:lstStyle>
            <a:lvl1pPr marL="0" indent="0" algn="l">
              <a:buNone/>
              <a:defRPr sz="1600" b="0" baseline="0">
                <a:solidFill>
                  <a:schemeClr val="bg1">
                    <a:lumMod val="65000"/>
                  </a:schemeClr>
                </a:solidFill>
                <a:latin typeface="+mn-lt"/>
                <a:ea typeface="Roboto" panose="02000000000000000000" pitchFamily="2" charset="0"/>
              </a:defRPr>
            </a:lvl1pPr>
            <a:lvl2pPr marL="609570" indent="0">
              <a:buNone/>
              <a:defRPr sz="1600"/>
            </a:lvl2pPr>
            <a:lvl3pPr marL="1219139" indent="0">
              <a:buNone/>
              <a:defRPr sz="1333"/>
            </a:lvl3pPr>
            <a:lvl4pPr marL="1828709" indent="0">
              <a:buNone/>
              <a:defRPr sz="1200"/>
            </a:lvl4pPr>
            <a:lvl5pPr marL="2438278" indent="0">
              <a:buNone/>
              <a:defRPr sz="1200"/>
            </a:lvl5pPr>
            <a:lvl6pPr marL="3047848" indent="0">
              <a:buNone/>
              <a:defRPr sz="1200"/>
            </a:lvl6pPr>
            <a:lvl7pPr marL="3657417" indent="0">
              <a:buNone/>
              <a:defRPr sz="1200"/>
            </a:lvl7pPr>
            <a:lvl8pPr marL="4266987" indent="0">
              <a:buNone/>
              <a:defRPr sz="1200"/>
            </a:lvl8pPr>
            <a:lvl9pPr marL="4876557" indent="0">
              <a:buNone/>
              <a:defRPr sz="1200"/>
            </a:lvl9pPr>
          </a:lstStyle>
          <a:p>
            <a:pPr lvl="0"/>
            <a:r>
              <a:rPr lang="en-US" dirty="0"/>
              <a:t>CLICK TO EDITE SUBTITLE</a:t>
            </a:r>
          </a:p>
        </p:txBody>
      </p:sp>
      <p:sp>
        <p:nvSpPr>
          <p:cNvPr id="5" name="Title 2"/>
          <p:cNvSpPr>
            <a:spLocks noGrp="1"/>
          </p:cNvSpPr>
          <p:nvPr>
            <p:ph type="title"/>
          </p:nvPr>
        </p:nvSpPr>
        <p:spPr>
          <a:xfrm>
            <a:off x="508001" y="455085"/>
            <a:ext cx="11157817" cy="660511"/>
          </a:xfrm>
          <a:prstGeom prst="rect">
            <a:avLst/>
          </a:prstGeom>
        </p:spPr>
        <p:txBody>
          <a:bodyPr lIns="0" tIns="0" rIns="0" bIns="0" anchor="ctr"/>
          <a:lstStyle>
            <a:lvl1pPr algn="l">
              <a:defRPr sz="4800">
                <a:solidFill>
                  <a:schemeClr val="bg1">
                    <a:lumMod val="50000"/>
                  </a:schemeClr>
                </a:solidFill>
              </a:defRPr>
            </a:lvl1pPr>
          </a:lstStyle>
          <a:p>
            <a:r>
              <a:rPr lang="en-US" dirty="0"/>
              <a:t>Click to edit Master title style</a:t>
            </a:r>
          </a:p>
        </p:txBody>
      </p:sp>
    </p:spTree>
    <p:extLst>
      <p:ext uri="{BB962C8B-B14F-4D97-AF65-F5344CB8AC3E}">
        <p14:creationId xmlns:p14="http://schemas.microsoft.com/office/powerpoint/2010/main" val="1823569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image" Target="../media/image17.emf"/></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slideLayout" Target="../slideLayouts/slideLayout47.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slideLayout" Target="../slideLayouts/slideLayout46.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 Id="rId1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6EFD5D-FE9E-695A-DF46-3483BC0C6C6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86DE859-056F-F8C2-F5D4-0AE23DBCE3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99A0C8E-2FC8-A86D-8B83-0139EBA5C74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AU"/>
              <a:t>Date</a:t>
            </a:r>
            <a:endParaRPr lang="en-US"/>
          </a:p>
        </p:txBody>
      </p:sp>
      <p:sp>
        <p:nvSpPr>
          <p:cNvPr id="5" name="Footer Placeholder 4">
            <a:extLst>
              <a:ext uri="{FF2B5EF4-FFF2-40B4-BE49-F238E27FC236}">
                <a16:creationId xmlns:a16="http://schemas.microsoft.com/office/drawing/2014/main" id="{A4118E8A-F718-02B9-87A7-620115EBED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National Disability Research Partnership</a:t>
            </a:r>
          </a:p>
        </p:txBody>
      </p:sp>
      <p:sp>
        <p:nvSpPr>
          <p:cNvPr id="6" name="Slide Number Placeholder 5">
            <a:extLst>
              <a:ext uri="{FF2B5EF4-FFF2-40B4-BE49-F238E27FC236}">
                <a16:creationId xmlns:a16="http://schemas.microsoft.com/office/drawing/2014/main" id="{E37E21DA-8A8A-5FFD-6337-311F7D5C3A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1CE39E-190A-C841-A96A-E9F31F7BACF5}" type="slidenum">
              <a:rPr lang="en-US" smtClean="0"/>
              <a:pPr/>
              <a:t>‹#›</a:t>
            </a:fld>
            <a:endParaRPr lang="en-US"/>
          </a:p>
        </p:txBody>
      </p:sp>
    </p:spTree>
    <p:extLst>
      <p:ext uri="{BB962C8B-B14F-4D97-AF65-F5344CB8AC3E}">
        <p14:creationId xmlns:p14="http://schemas.microsoft.com/office/powerpoint/2010/main" val="661116633"/>
      </p:ext>
    </p:extLst>
  </p:cSld>
  <p:clrMap bg1="lt1" tx1="dk1" bg2="lt2" tx2="dk2" accent1="accent1" accent2="accent2" accent3="accent3" accent4="accent4" accent5="accent5" accent6="accent6" hlink="hlink" folHlink="folHlink"/>
  <p:sldLayoutIdLst>
    <p:sldLayoutId id="2147483649" r:id="rId1"/>
    <p:sldLayoutId id="2147483659" r:id="rId2"/>
    <p:sldLayoutId id="2147483650" r:id="rId3"/>
    <p:sldLayoutId id="2147483652" r:id="rId4"/>
    <p:sldLayoutId id="2147483662" r:id="rId5"/>
    <p:sldLayoutId id="2147483660" r:id="rId6"/>
    <p:sldLayoutId id="2147483653" r:id="rId7"/>
    <p:sldLayoutId id="2147483656" r:id="rId8"/>
    <p:sldLayoutId id="2147483657" r:id="rId9"/>
    <p:sldLayoutId id="2147483654" r:id="rId10"/>
    <p:sldLayoutId id="2147483663" r:id="rId11"/>
    <p:sldLayoutId id="2147483664" r:id="rId12"/>
    <p:sldLayoutId id="2147483665" r:id="rId13"/>
    <p:sldLayoutId id="2147483666" r:id="rId14"/>
    <p:sldLayoutId id="2147483667" r:id="rId15"/>
    <p:sldLayoutId id="2147483668" r:id="rId16"/>
    <p:sldLayoutId id="2147483669" r:id="rId17"/>
    <p:sldLayoutId id="2147483670" r:id="rId18"/>
    <p:sldLayoutId id="2147483671" r:id="rId19"/>
    <p:sldLayoutId id="2147483672" r:id="rId20"/>
    <p:sldLayoutId id="2147483674" r:id="rId21"/>
    <p:sldLayoutId id="2147483683" r:id="rId22"/>
    <p:sldLayoutId id="2147483685" r:id="rId23"/>
    <p:sldLayoutId id="2147483686" r:id="rId24"/>
    <p:sldLayoutId id="2147483687" r:id="rId25"/>
    <p:sldLayoutId id="2147483688" r:id="rId26"/>
    <p:sldLayoutId id="2147483689" r:id="rId2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5CD7879-8744-9A73-AD88-E45D0B74EDC2}"/>
              </a:ext>
            </a:extLst>
          </p:cNvPr>
          <p:cNvSpPr>
            <a:spLocks noGrp="1" noChangeArrowheads="1"/>
          </p:cNvSpPr>
          <p:nvPr>
            <p:ph type="title"/>
          </p:nvPr>
        </p:nvSpPr>
        <p:spPr bwMode="auto">
          <a:xfrm>
            <a:off x="838200" y="1274763"/>
            <a:ext cx="10515600" cy="595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AA83C8B2-2F9E-EE39-7B2B-0035927AF1AA}"/>
              </a:ext>
            </a:extLst>
          </p:cNvPr>
          <p:cNvSpPr>
            <a:spLocks noGrp="1" noChangeArrowheads="1"/>
          </p:cNvSpPr>
          <p:nvPr>
            <p:ph type="body" idx="1"/>
          </p:nvPr>
        </p:nvSpPr>
        <p:spPr bwMode="auto">
          <a:xfrm>
            <a:off x="838200" y="2005014"/>
            <a:ext cx="10515600" cy="407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F3F5C639-1DF4-5850-A448-87707354D56C}"/>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eaLnBrk="1" fontAlgn="auto" hangingPunct="1">
              <a:spcBef>
                <a:spcPts val="0"/>
              </a:spcBef>
              <a:spcAft>
                <a:spcPts val="0"/>
              </a:spcAft>
              <a:defRPr sz="1200" b="0" i="0">
                <a:solidFill>
                  <a:schemeClr val="tx1">
                    <a:tint val="75000"/>
                  </a:schemeClr>
                </a:solidFill>
                <a:latin typeface="Arial" panose="020B0604020202020204" pitchFamily="34" charset="0"/>
                <a:cs typeface="Arial" panose="020B0604020202020204" pitchFamily="34" charset="0"/>
              </a:defRPr>
            </a:lvl1pPr>
          </a:lstStyle>
          <a:p>
            <a:r>
              <a:rPr lang="en-AU"/>
              <a:t>Date</a:t>
            </a:r>
            <a:endParaRPr lang="en-US"/>
          </a:p>
        </p:txBody>
      </p:sp>
      <p:sp>
        <p:nvSpPr>
          <p:cNvPr id="5" name="Footer Placeholder 4">
            <a:extLst>
              <a:ext uri="{FF2B5EF4-FFF2-40B4-BE49-F238E27FC236}">
                <a16:creationId xmlns:a16="http://schemas.microsoft.com/office/drawing/2014/main" id="{8CBCFBC5-2F93-C903-59CC-24CFFAA1070A}"/>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b="0" i="0">
                <a:solidFill>
                  <a:schemeClr val="tx1">
                    <a:tint val="75000"/>
                  </a:schemeClr>
                </a:solidFill>
                <a:latin typeface="Arial" panose="020B0604020202020204" pitchFamily="34" charset="0"/>
                <a:cs typeface="Arial" panose="020B0604020202020204" pitchFamily="34" charset="0"/>
              </a:defRPr>
            </a:lvl1pPr>
          </a:lstStyle>
          <a:p>
            <a:r>
              <a:rPr lang="en-US"/>
              <a:t>National Disability Research Partnership</a:t>
            </a:r>
          </a:p>
        </p:txBody>
      </p:sp>
      <p:sp>
        <p:nvSpPr>
          <p:cNvPr id="6" name="Slide Number Placeholder 5">
            <a:extLst>
              <a:ext uri="{FF2B5EF4-FFF2-40B4-BE49-F238E27FC236}">
                <a16:creationId xmlns:a16="http://schemas.microsoft.com/office/drawing/2014/main" id="{B1904DB4-3403-5F14-358B-C33C182FBCD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eaLnBrk="1" fontAlgn="auto" hangingPunct="1">
              <a:spcBef>
                <a:spcPts val="0"/>
              </a:spcBef>
              <a:spcAft>
                <a:spcPts val="0"/>
              </a:spcAft>
              <a:defRPr sz="1200" b="0" i="0">
                <a:solidFill>
                  <a:schemeClr val="tx1">
                    <a:tint val="75000"/>
                  </a:schemeClr>
                </a:solidFill>
                <a:latin typeface="Arial" panose="020B0604020202020204" pitchFamily="34" charset="0"/>
                <a:cs typeface="Arial" panose="020B0604020202020204" pitchFamily="34" charset="0"/>
              </a:defRPr>
            </a:lvl1pPr>
          </a:lstStyle>
          <a:p>
            <a:fld id="{011CE39E-190A-C841-A96A-E9F31F7BACF5}" type="slidenum">
              <a:rPr lang="en-US" smtClean="0"/>
              <a:pPr/>
              <a:t>‹#›</a:t>
            </a:fld>
            <a:endParaRPr lang="en-US"/>
          </a:p>
        </p:txBody>
      </p:sp>
      <p:pic>
        <p:nvPicPr>
          <p:cNvPr id="1031" name="Picture 7">
            <a:extLst>
              <a:ext uri="{FF2B5EF4-FFF2-40B4-BE49-F238E27FC236}">
                <a16:creationId xmlns:a16="http://schemas.microsoft.com/office/drawing/2014/main" id="{042E8F38-CD8C-F998-B4DE-AA3323B6672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521701" y="276226"/>
            <a:ext cx="3060700" cy="72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87940641"/>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Lst>
  <p:txStyles>
    <p:titleStyle>
      <a:lvl1pPr algn="l" rtl="0" eaLnBrk="1" fontAlgn="base" hangingPunct="1">
        <a:lnSpc>
          <a:spcPct val="90000"/>
        </a:lnSpc>
        <a:spcBef>
          <a:spcPct val="0"/>
        </a:spcBef>
        <a:spcAft>
          <a:spcPct val="0"/>
        </a:spcAft>
        <a:defRPr sz="4400" kern="1200">
          <a:solidFill>
            <a:schemeClr val="tx1"/>
          </a:solidFill>
          <a:latin typeface="Arial" panose="020B0604020202020204" pitchFamily="34" charset="0"/>
          <a:ea typeface="+mj-ea"/>
          <a:cs typeface="Arial" panose="020B0604020202020204" pitchFamily="34" charset="0"/>
        </a:defRPr>
      </a:lvl1pPr>
      <a:lvl2pPr algn="l" rtl="0" eaLnBrk="1" fontAlgn="base" hangingPunct="1">
        <a:lnSpc>
          <a:spcPct val="90000"/>
        </a:lnSpc>
        <a:spcBef>
          <a:spcPct val="0"/>
        </a:spcBef>
        <a:spcAft>
          <a:spcPct val="0"/>
        </a:spcAft>
        <a:defRPr sz="4400">
          <a:solidFill>
            <a:schemeClr val="tx1"/>
          </a:solidFill>
          <a:latin typeface="Arial" panose="020B0604020202020204" pitchFamily="34" charset="0"/>
          <a:cs typeface="Arial" panose="020B0604020202020204" pitchFamily="34" charset="0"/>
        </a:defRPr>
      </a:lvl2pPr>
      <a:lvl3pPr algn="l" rtl="0" eaLnBrk="1" fontAlgn="base" hangingPunct="1">
        <a:lnSpc>
          <a:spcPct val="90000"/>
        </a:lnSpc>
        <a:spcBef>
          <a:spcPct val="0"/>
        </a:spcBef>
        <a:spcAft>
          <a:spcPct val="0"/>
        </a:spcAft>
        <a:defRPr sz="4400">
          <a:solidFill>
            <a:schemeClr val="tx1"/>
          </a:solidFill>
          <a:latin typeface="Arial" panose="020B0604020202020204" pitchFamily="34" charset="0"/>
          <a:cs typeface="Arial" panose="020B0604020202020204" pitchFamily="34" charset="0"/>
        </a:defRPr>
      </a:lvl3pPr>
      <a:lvl4pPr algn="l" rtl="0" eaLnBrk="1" fontAlgn="base" hangingPunct="1">
        <a:lnSpc>
          <a:spcPct val="90000"/>
        </a:lnSpc>
        <a:spcBef>
          <a:spcPct val="0"/>
        </a:spcBef>
        <a:spcAft>
          <a:spcPct val="0"/>
        </a:spcAft>
        <a:defRPr sz="4400">
          <a:solidFill>
            <a:schemeClr val="tx1"/>
          </a:solidFill>
          <a:latin typeface="Arial" panose="020B0604020202020204" pitchFamily="34" charset="0"/>
          <a:cs typeface="Arial" panose="020B0604020202020204" pitchFamily="34" charset="0"/>
        </a:defRPr>
      </a:lvl4pPr>
      <a:lvl5pPr algn="l" rtl="0" eaLnBrk="1" fontAlgn="base" hangingPunct="1">
        <a:lnSpc>
          <a:spcPct val="90000"/>
        </a:lnSpc>
        <a:spcBef>
          <a:spcPct val="0"/>
        </a:spcBef>
        <a:spcAft>
          <a:spcPct val="0"/>
        </a:spcAft>
        <a:defRPr sz="4400">
          <a:solidFill>
            <a:schemeClr val="tx1"/>
          </a:solidFill>
          <a:latin typeface="Arial" panose="020B0604020202020204" pitchFamily="34" charset="0"/>
          <a:cs typeface="Arial" panose="020B0604020202020204" pitchFamily="34" charset="0"/>
        </a:defRPr>
      </a:lvl5pPr>
      <a:lvl6pPr marL="457200" algn="l" rtl="0" eaLnBrk="1" fontAlgn="base" hangingPunct="1">
        <a:lnSpc>
          <a:spcPct val="90000"/>
        </a:lnSpc>
        <a:spcBef>
          <a:spcPct val="0"/>
        </a:spcBef>
        <a:spcAft>
          <a:spcPct val="0"/>
        </a:spcAft>
        <a:defRPr sz="4400">
          <a:solidFill>
            <a:schemeClr val="tx1"/>
          </a:solidFill>
          <a:latin typeface="Arial" panose="020B0604020202020204" pitchFamily="34" charset="0"/>
          <a:cs typeface="Arial" panose="020B0604020202020204" pitchFamily="34" charset="0"/>
        </a:defRPr>
      </a:lvl6pPr>
      <a:lvl7pPr marL="914400" algn="l" rtl="0" eaLnBrk="1" fontAlgn="base" hangingPunct="1">
        <a:lnSpc>
          <a:spcPct val="90000"/>
        </a:lnSpc>
        <a:spcBef>
          <a:spcPct val="0"/>
        </a:spcBef>
        <a:spcAft>
          <a:spcPct val="0"/>
        </a:spcAft>
        <a:defRPr sz="4400">
          <a:solidFill>
            <a:schemeClr val="tx1"/>
          </a:solidFill>
          <a:latin typeface="Arial" panose="020B0604020202020204" pitchFamily="34" charset="0"/>
          <a:cs typeface="Arial" panose="020B0604020202020204" pitchFamily="34" charset="0"/>
        </a:defRPr>
      </a:lvl7pPr>
      <a:lvl8pPr marL="1371600" algn="l" rtl="0" eaLnBrk="1" fontAlgn="base" hangingPunct="1">
        <a:lnSpc>
          <a:spcPct val="90000"/>
        </a:lnSpc>
        <a:spcBef>
          <a:spcPct val="0"/>
        </a:spcBef>
        <a:spcAft>
          <a:spcPct val="0"/>
        </a:spcAft>
        <a:defRPr sz="4400">
          <a:solidFill>
            <a:schemeClr val="tx1"/>
          </a:solidFill>
          <a:latin typeface="Arial" panose="020B0604020202020204" pitchFamily="34" charset="0"/>
          <a:cs typeface="Arial" panose="020B0604020202020204" pitchFamily="34" charset="0"/>
        </a:defRPr>
      </a:lvl8pPr>
      <a:lvl9pPr marL="1828800" algn="l" rtl="0" eaLnBrk="1" fontAlgn="base" hangingPunct="1">
        <a:lnSpc>
          <a:spcPct val="90000"/>
        </a:lnSpc>
        <a:spcBef>
          <a:spcPct val="0"/>
        </a:spcBef>
        <a:spcAft>
          <a:spcPct val="0"/>
        </a:spcAft>
        <a:defRPr sz="4400">
          <a:solidFill>
            <a:schemeClr val="tx1"/>
          </a:solidFill>
          <a:latin typeface="Arial" panose="020B0604020202020204" pitchFamily="34" charset="0"/>
          <a:cs typeface="Arial" panose="020B0604020202020204" pitchFamily="34" charset="0"/>
        </a:defRPr>
      </a:lvl9pPr>
    </p:titleStyle>
    <p:bodyStyle>
      <a:lvl1pPr marL="228600" indent="-228600" algn="l" rtl="0" eaLnBrk="1" fontAlgn="base" hangingPunct="1">
        <a:lnSpc>
          <a:spcPct val="90000"/>
        </a:lnSpc>
        <a:spcBef>
          <a:spcPts val="1000"/>
        </a:spcBef>
        <a:spcAft>
          <a:spcPct val="0"/>
        </a:spcAft>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rtl="0" eaLnBrk="1" fontAlgn="base" hangingPunct="1">
        <a:lnSpc>
          <a:spcPct val="90000"/>
        </a:lnSpc>
        <a:spcBef>
          <a:spcPts val="500"/>
        </a:spcBef>
        <a:spcAft>
          <a:spcPct val="0"/>
        </a:spcAft>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rtl="0" eaLnBrk="1" fontAlgn="base" hangingPunct="1">
        <a:lnSpc>
          <a:spcPct val="90000"/>
        </a:lnSpc>
        <a:spcBef>
          <a:spcPts val="5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rtl="0" eaLnBrk="1" fontAlgn="base" hangingPunct="1">
        <a:lnSpc>
          <a:spcPct val="90000"/>
        </a:lnSpc>
        <a:spcBef>
          <a:spcPts val="500"/>
        </a:spcBef>
        <a:spcAft>
          <a:spcPct val="0"/>
        </a:spcAft>
        <a:buFont typeface="Arial" panose="020B0604020202020204" pitchFamily="34" charset="0"/>
        <a:buChar char="•"/>
        <a:defRPr kern="1200">
          <a:solidFill>
            <a:schemeClr val="tx1"/>
          </a:solidFill>
          <a:latin typeface="Arial" panose="020B0604020202020204" pitchFamily="34" charset="0"/>
          <a:ea typeface="+mn-ea"/>
          <a:cs typeface="Arial" panose="020B0604020202020204" pitchFamily="34" charset="0"/>
        </a:defRPr>
      </a:lvl4pPr>
      <a:lvl5pPr marL="2057400" indent="-228600" algn="l" rtl="0" eaLnBrk="1" fontAlgn="base" hangingPunct="1">
        <a:lnSpc>
          <a:spcPct val="90000"/>
        </a:lnSpc>
        <a:spcBef>
          <a:spcPts val="500"/>
        </a:spcBef>
        <a:spcAft>
          <a:spcPct val="0"/>
        </a:spcAft>
        <a:buFont typeface="Arial" panose="020B0604020202020204" pitchFamily="34" charset="0"/>
        <a:buChar char="•"/>
        <a:defRPr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CE7F5D-31EB-798E-9CD2-77587C21239C}"/>
              </a:ext>
            </a:extLst>
          </p:cNvPr>
          <p:cNvSpPr>
            <a:spLocks noGrp="1"/>
          </p:cNvSpPr>
          <p:nvPr>
            <p:ph type="title"/>
          </p:nvPr>
        </p:nvSpPr>
        <p:spPr>
          <a:xfrm>
            <a:off x="838200" y="491067"/>
            <a:ext cx="10515600" cy="852488"/>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013FE16E-3CE6-8439-9C5C-03C84DF1B4D5}"/>
              </a:ext>
            </a:extLst>
          </p:cNvPr>
          <p:cNvSpPr>
            <a:spLocks noGrp="1"/>
          </p:cNvSpPr>
          <p:nvPr>
            <p:ph type="body" idx="1"/>
          </p:nvPr>
        </p:nvSpPr>
        <p:spPr>
          <a:xfrm>
            <a:off x="838200" y="1588559"/>
            <a:ext cx="10515600" cy="4351338"/>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Footer Placeholder 4">
            <a:extLst>
              <a:ext uri="{FF2B5EF4-FFF2-40B4-BE49-F238E27FC236}">
                <a16:creationId xmlns:a16="http://schemas.microsoft.com/office/drawing/2014/main" id="{DCBD1725-0B0F-342B-5AB0-C6908F0FAEC8}"/>
              </a:ext>
            </a:extLst>
          </p:cNvPr>
          <p:cNvSpPr>
            <a:spLocks noGrp="1"/>
          </p:cNvSpPr>
          <p:nvPr>
            <p:ph type="ftr" sz="quarter" idx="3"/>
          </p:nvPr>
        </p:nvSpPr>
        <p:spPr>
          <a:xfrm>
            <a:off x="838200" y="6356350"/>
            <a:ext cx="41148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r>
              <a:rPr lang="en-US" dirty="0"/>
              <a:t>The Voice of Queenslanders with Disability</a:t>
            </a:r>
          </a:p>
        </p:txBody>
      </p:sp>
      <p:sp>
        <p:nvSpPr>
          <p:cNvPr id="6" name="Slide Number Placeholder 5">
            <a:extLst>
              <a:ext uri="{FF2B5EF4-FFF2-40B4-BE49-F238E27FC236}">
                <a16:creationId xmlns:a16="http://schemas.microsoft.com/office/drawing/2014/main" id="{24057713-F7C1-C6FB-7B2E-2D00A30CAD8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0B71FE5-7FF0-A149-B5A0-7FC2CAE2D4AE}" type="slidenum">
              <a:rPr lang="en-US" smtClean="0"/>
              <a:t>‹#›</a:t>
            </a:fld>
            <a:endParaRPr lang="en-US"/>
          </a:p>
        </p:txBody>
      </p:sp>
    </p:spTree>
    <p:extLst>
      <p:ext uri="{BB962C8B-B14F-4D97-AF65-F5344CB8AC3E}">
        <p14:creationId xmlns:p14="http://schemas.microsoft.com/office/powerpoint/2010/main" val="2948793730"/>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Lst>
  <p:hf hdr="0" dt="0"/>
  <p:txStyles>
    <p:titleStyle>
      <a:lvl1pPr algn="l" defTabSz="914400" rtl="0" eaLnBrk="1" latinLnBrk="0" hangingPunct="1">
        <a:lnSpc>
          <a:spcPct val="90000"/>
        </a:lnSpc>
        <a:spcBef>
          <a:spcPct val="0"/>
        </a:spcBef>
        <a:buNone/>
        <a:defRPr sz="4400" b="1" kern="1200">
          <a:solidFill>
            <a:schemeClr val="tx2">
              <a:lumMod val="90000"/>
              <a:lumOff val="10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9.xml"/><Relationship Id="rId1" Type="http://schemas.openxmlformats.org/officeDocument/2006/relationships/themeOverride" Target="../theme/themeOverrid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hyperlink" Target="https://www.aihw.gov.au/reports/australias-disability-strategy/australias-disability-strategy-outcomes-framework/contents/about" TargetMode="External"/><Relationship Id="rId2" Type="http://schemas.openxmlformats.org/officeDocument/2006/relationships/hyperlink" Target="https://www.ndda.gov.au/measuring-disability-national-disability-data-asset-html" TargetMode="External"/><Relationship Id="rId1" Type="http://schemas.openxmlformats.org/officeDocument/2006/relationships/slideLayout" Target="../slideLayouts/slideLayout14.xml"/><Relationship Id="rId4" Type="http://schemas.openxmlformats.org/officeDocument/2006/relationships/image" Target="../media/image26.sv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themeOverride" Target="../theme/themeOverride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2" Type="http://schemas.openxmlformats.org/officeDocument/2006/relationships/hyperlink" Target="https://www.aihw.gov.au/reports-data/nhdh/access" TargetMode="Externa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hyperlink" Target="https://www.aihw.gov.au/reports-data/nhdh/data" TargetMode="External"/><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8" Type="http://schemas.openxmlformats.org/officeDocument/2006/relationships/image" Target="../media/image32.svg"/><Relationship Id="rId13" Type="http://schemas.openxmlformats.org/officeDocument/2006/relationships/image" Target="../media/image37.svg"/><Relationship Id="rId18" Type="http://schemas.openxmlformats.org/officeDocument/2006/relationships/image" Target="../media/image41.svg"/><Relationship Id="rId3" Type="http://schemas.openxmlformats.org/officeDocument/2006/relationships/image" Target="../media/image28.svg"/><Relationship Id="rId7" Type="http://schemas.openxmlformats.org/officeDocument/2006/relationships/image" Target="../media/image31.svg"/><Relationship Id="rId12" Type="http://schemas.openxmlformats.org/officeDocument/2006/relationships/image" Target="../media/image36.svg"/><Relationship Id="rId17" Type="http://schemas.openxmlformats.org/officeDocument/2006/relationships/image" Target="../media/image40.svg"/><Relationship Id="rId2" Type="http://schemas.openxmlformats.org/officeDocument/2006/relationships/notesSlide" Target="../notesSlides/notesSlide8.xml"/><Relationship Id="rId16" Type="http://schemas.openxmlformats.org/officeDocument/2006/relationships/image" Target="../media/image39.svg"/><Relationship Id="rId1" Type="http://schemas.openxmlformats.org/officeDocument/2006/relationships/slideLayout" Target="../slideLayouts/slideLayout18.xml"/><Relationship Id="rId6" Type="http://schemas.openxmlformats.org/officeDocument/2006/relationships/image" Target="../media/image30.svg"/><Relationship Id="rId11" Type="http://schemas.openxmlformats.org/officeDocument/2006/relationships/image" Target="../media/image35.svg"/><Relationship Id="rId5" Type="http://schemas.openxmlformats.org/officeDocument/2006/relationships/image" Target="../media/image29.svg"/><Relationship Id="rId15" Type="http://schemas.openxmlformats.org/officeDocument/2006/relationships/image" Target="../media/image38.svg"/><Relationship Id="rId10" Type="http://schemas.openxmlformats.org/officeDocument/2006/relationships/image" Target="../media/image34.svg"/><Relationship Id="rId19" Type="http://schemas.openxmlformats.org/officeDocument/2006/relationships/image" Target="../media/image42.svg"/><Relationship Id="rId4" Type="http://schemas.openxmlformats.org/officeDocument/2006/relationships/chart" Target="../charts/chart1.xml"/><Relationship Id="rId9" Type="http://schemas.openxmlformats.org/officeDocument/2006/relationships/image" Target="../media/image33.svg"/><Relationship Id="rId14" Type="http://schemas.openxmlformats.org/officeDocument/2006/relationships/hyperlink" Target="https://www.abs.gov.au/statistics/microdata-tablebuilder/available-microdata-tablebuilder/person-level-integrated-data-asset-plida#data-downloads"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6.xml"/></Relationships>
</file>

<file path=ppt/slides/_rels/slide39.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37.xml"/></Relationships>
</file>

<file path=ppt/slides/_rels/slide40.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12.xml"/><Relationship Id="rId1" Type="http://schemas.openxmlformats.org/officeDocument/2006/relationships/slideLayout" Target="../slideLayouts/slideLayout42.xml"/><Relationship Id="rId6" Type="http://schemas.openxmlformats.org/officeDocument/2006/relationships/image" Target="../media/image48.emf"/><Relationship Id="rId5" Type="http://schemas.openxmlformats.org/officeDocument/2006/relationships/image" Target="../media/image47.emf"/><Relationship Id="rId4" Type="http://schemas.openxmlformats.org/officeDocument/2006/relationships/image" Target="../media/image46.emf"/></Relationships>
</file>

<file path=ppt/slides/_rels/slide41.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notesSlide" Target="../notesSlides/notesSlide13.xml"/><Relationship Id="rId1" Type="http://schemas.openxmlformats.org/officeDocument/2006/relationships/slideLayout" Target="../slideLayouts/slideLayout38.xml"/><Relationship Id="rId6" Type="http://schemas.openxmlformats.org/officeDocument/2006/relationships/image" Target="../media/image52.jpg"/><Relationship Id="rId5" Type="http://schemas.openxmlformats.org/officeDocument/2006/relationships/image" Target="../media/image51.emf"/><Relationship Id="rId4" Type="http://schemas.openxmlformats.org/officeDocument/2006/relationships/image" Target="../media/image50.emf"/></Relationships>
</file>

<file path=ppt/slides/_rels/slide42.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notesSlide" Target="../notesSlides/notesSlide14.xml"/><Relationship Id="rId1" Type="http://schemas.openxmlformats.org/officeDocument/2006/relationships/slideLayout" Target="../slideLayouts/slideLayout40.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7.xml"/></Relationships>
</file>

<file path=ppt/slides/_rels/slide45.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notesSlide" Target="../notesSlides/notesSlide17.xml"/><Relationship Id="rId1" Type="http://schemas.openxmlformats.org/officeDocument/2006/relationships/slideLayout" Target="../slideLayouts/slideLayout39.xml"/></Relationships>
</file>

<file path=ppt/slides/_rels/slide46.xml.rels><?xml version="1.0" encoding="UTF-8" standalone="yes"?>
<Relationships xmlns="http://schemas.openxmlformats.org/package/2006/relationships"><Relationship Id="rId3" Type="http://schemas.openxmlformats.org/officeDocument/2006/relationships/image" Target="../media/image55.jpg"/><Relationship Id="rId7" Type="http://schemas.openxmlformats.org/officeDocument/2006/relationships/image" Target="../media/image59.emf"/><Relationship Id="rId2" Type="http://schemas.openxmlformats.org/officeDocument/2006/relationships/notesSlide" Target="../notesSlides/notesSlide18.xml"/><Relationship Id="rId1" Type="http://schemas.openxmlformats.org/officeDocument/2006/relationships/slideLayout" Target="../slideLayouts/slideLayout42.xml"/><Relationship Id="rId6" Type="http://schemas.openxmlformats.org/officeDocument/2006/relationships/image" Target="../media/image58.emf"/><Relationship Id="rId5" Type="http://schemas.openxmlformats.org/officeDocument/2006/relationships/image" Target="../media/image57.emf"/><Relationship Id="rId4" Type="http://schemas.openxmlformats.org/officeDocument/2006/relationships/image" Target="../media/image56.emf"/></Relationships>
</file>

<file path=ppt/slides/_rels/slide47.xml.rels><?xml version="1.0" encoding="UTF-8" standalone="yes"?>
<Relationships xmlns="http://schemas.openxmlformats.org/package/2006/relationships"><Relationship Id="rId2" Type="http://schemas.openxmlformats.org/officeDocument/2006/relationships/image" Target="../media/image60.jpg"/><Relationship Id="rId1" Type="http://schemas.openxmlformats.org/officeDocument/2006/relationships/slideLayout" Target="../slideLayouts/slideLayout38.xml"/></Relationships>
</file>

<file path=ppt/slides/_rels/slide4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9.xml"/><Relationship Id="rId1" Type="http://schemas.openxmlformats.org/officeDocument/2006/relationships/slideLayout" Target="../slideLayouts/slideLayout37.xml"/></Relationships>
</file>

<file path=ppt/slides/_rels/slide4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0.xml"/><Relationship Id="rId1" Type="http://schemas.openxmlformats.org/officeDocument/2006/relationships/slideLayout" Target="../slideLayouts/slideLayout43.xml"/></Relationships>
</file>

<file path=ppt/slides/_rels/slide50.xml.rels><?xml version="1.0" encoding="UTF-8" standalone="yes"?>
<Relationships xmlns="http://schemas.openxmlformats.org/package/2006/relationships"><Relationship Id="rId8" Type="http://schemas.openxmlformats.org/officeDocument/2006/relationships/image" Target="../media/image66.png"/><Relationship Id="rId13" Type="http://schemas.openxmlformats.org/officeDocument/2006/relationships/image" Target="../media/image69.emf"/><Relationship Id="rId3" Type="http://schemas.openxmlformats.org/officeDocument/2006/relationships/image" Target="../media/image63.jpeg"/><Relationship Id="rId7" Type="http://schemas.openxmlformats.org/officeDocument/2006/relationships/image" Target="../media/image65.png"/><Relationship Id="rId12" Type="http://schemas.openxmlformats.org/officeDocument/2006/relationships/image" Target="../media/image68.emf"/><Relationship Id="rId2" Type="http://schemas.openxmlformats.org/officeDocument/2006/relationships/notesSlide" Target="../notesSlides/notesSlide21.xml"/><Relationship Id="rId1" Type="http://schemas.openxmlformats.org/officeDocument/2006/relationships/slideLayout" Target="../slideLayouts/slideLayout5.xml"/><Relationship Id="rId6" Type="http://schemas.openxmlformats.org/officeDocument/2006/relationships/hyperlink" Target="https://www.linkedin.com/company/ndrp" TargetMode="External"/><Relationship Id="rId11" Type="http://schemas.openxmlformats.org/officeDocument/2006/relationships/image" Target="../media/image67.emf"/><Relationship Id="rId5" Type="http://schemas.openxmlformats.org/officeDocument/2006/relationships/image" Target="../media/image64.png"/><Relationship Id="rId10" Type="http://schemas.openxmlformats.org/officeDocument/2006/relationships/hyperlink" Target="https://protect.checkpoint.com/v2/___http:/www.ndrp.org.au/___.Y3A0YTpuZHJwOmM6bzowNWY4YjFjZWRkMjQ5YjRmZDY2NWNhMGFjNzEzYzIyNTo2OjljOTQ6YzY0Zjg2MjkzNDY5NmUwNThmMTIyMjZlZWE4ZGEyZTRjMTk4MTgwY2EzOTViY2YxYWE1YWYxZTQwZmRmMDc3ZTpwOlQ6Tg" TargetMode="External"/><Relationship Id="rId4" Type="http://schemas.openxmlformats.org/officeDocument/2006/relationships/hyperlink" Target="https://www.facebook.com/people/National-Disability-Research-Partnership-NDRP/100083814751409/" TargetMode="External"/><Relationship Id="rId9" Type="http://schemas.openxmlformats.org/officeDocument/2006/relationships/hyperlink" Target="mailto:info@ndrp.org.a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lide 1&#10;Title: Evidence to action: Exploring knowledge mobilisation 1 May 2025&#10;The lower right-hand side of the slide includes the NDRP logo and the lower half of the slide includes a multi coloured NDRP brand with sweeping lines. &#10;">
            <a:extLst>
              <a:ext uri="{FF2B5EF4-FFF2-40B4-BE49-F238E27FC236}">
                <a16:creationId xmlns:a16="http://schemas.microsoft.com/office/drawing/2014/main" id="{D335F4D6-070B-0B4A-886C-8AB16787022C}"/>
              </a:ext>
            </a:extLst>
          </p:cNvPr>
          <p:cNvPicPr>
            <a:picLocks noChangeAspect="1"/>
          </p:cNvPicPr>
          <p:nvPr/>
        </p:nvPicPr>
        <p:blipFill>
          <a:blip r:embed="rId3"/>
          <a:srcRect/>
          <a:stretch/>
        </p:blipFill>
        <p:spPr>
          <a:xfrm>
            <a:off x="0" y="0"/>
            <a:ext cx="12192000" cy="6858000"/>
          </a:xfrm>
          <a:prstGeom prst="rect">
            <a:avLst/>
          </a:prstGeom>
        </p:spPr>
      </p:pic>
      <p:sp>
        <p:nvSpPr>
          <p:cNvPr id="3" name="Title 2">
            <a:extLst>
              <a:ext uri="{FF2B5EF4-FFF2-40B4-BE49-F238E27FC236}">
                <a16:creationId xmlns:a16="http://schemas.microsoft.com/office/drawing/2014/main" id="{DC86C39C-4EB8-A548-A0C1-36CCE00D5521}"/>
              </a:ext>
            </a:extLst>
          </p:cNvPr>
          <p:cNvSpPr txBox="1">
            <a:spLocks noGrp="1"/>
          </p:cNvSpPr>
          <p:nvPr>
            <p:ph type="title" idx="4294967295"/>
          </p:nvPr>
        </p:nvSpPr>
        <p:spPr>
          <a:xfrm>
            <a:off x="449882" y="522370"/>
            <a:ext cx="11365879" cy="3244606"/>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2600"/>
              </a:spcAft>
              <a:buClrTx/>
              <a:buSzTx/>
              <a:buFontTx/>
              <a:buNone/>
              <a:tabLst/>
              <a:defRPr/>
            </a:pPr>
            <a:r>
              <a:rPr kumimoji="0" lang="en-AU" sz="6600" b="1" i="0" u="none" strike="noStrike" kern="100" cap="none" spc="0" normalizeH="0" baseline="0" noProof="0" dirty="0">
                <a:ln>
                  <a:noFill/>
                </a:ln>
                <a:solidFill>
                  <a:srgbClr val="C04693"/>
                </a:solidFill>
                <a:effectLst/>
                <a:uLnTx/>
                <a:uFillTx/>
                <a:latin typeface="Atkinson Hyperlegible" pitchFamily="2" charset="0"/>
                <a:ea typeface="+mn-ea"/>
                <a:cs typeface="Calibri" panose="020F0502020204030204" pitchFamily="34" charset="0"/>
              </a:rPr>
              <a:t>Evidence to action: </a:t>
            </a:r>
            <a:br>
              <a:rPr kumimoji="0" lang="en-AU" sz="6600" b="1" i="0" u="none" strike="noStrike" kern="100" cap="none" spc="0" normalizeH="0" baseline="0" noProof="0" dirty="0">
                <a:ln>
                  <a:noFill/>
                </a:ln>
                <a:solidFill>
                  <a:srgbClr val="C04693"/>
                </a:solidFill>
                <a:effectLst/>
                <a:uLnTx/>
                <a:uFillTx/>
                <a:latin typeface="Atkinson Hyperlegible" pitchFamily="2" charset="0"/>
                <a:ea typeface="+mn-ea"/>
                <a:cs typeface="Calibri" panose="020F0502020204030204" pitchFamily="34" charset="0"/>
              </a:rPr>
            </a:br>
            <a:r>
              <a:rPr kumimoji="0" lang="en-US" sz="6000" b="1" i="1" u="none" strike="noStrike" kern="100" cap="none" spc="0" normalizeH="0" baseline="0" noProof="0" dirty="0">
                <a:ln>
                  <a:noFill/>
                </a:ln>
                <a:solidFill>
                  <a:srgbClr val="C04693"/>
                </a:solidFill>
                <a:effectLst/>
                <a:uLnTx/>
                <a:uFillTx/>
                <a:latin typeface="Atkinson Hyperlegible" pitchFamily="2" charset="0"/>
                <a:ea typeface="+mn-ea"/>
                <a:cs typeface="Calibri" panose="020F0502020204030204" pitchFamily="34" charset="0"/>
              </a:rPr>
              <a:t>Let’s Talk </a:t>
            </a:r>
            <a:r>
              <a:rPr kumimoji="0" lang="en-US" sz="6600" b="1" i="1" u="none" strike="noStrike" kern="100" cap="none" spc="0" normalizeH="0" baseline="0" noProof="0" dirty="0">
                <a:ln>
                  <a:noFill/>
                </a:ln>
                <a:solidFill>
                  <a:srgbClr val="C04693"/>
                </a:solidFill>
                <a:effectLst/>
                <a:uLnTx/>
                <a:uFillTx/>
                <a:latin typeface="Atkinson Hyperlegible" pitchFamily="2" charset="0"/>
                <a:ea typeface="+mn-ea"/>
                <a:cs typeface="Calibri" panose="020F0502020204030204" pitchFamily="34" charset="0"/>
              </a:rPr>
              <a:t>About</a:t>
            </a:r>
            <a:r>
              <a:rPr kumimoji="0" lang="en-US" sz="6000" b="1" i="1" u="none" strike="noStrike" kern="100" cap="none" spc="0" normalizeH="0" baseline="0" noProof="0" dirty="0">
                <a:ln>
                  <a:noFill/>
                </a:ln>
                <a:solidFill>
                  <a:srgbClr val="C04693"/>
                </a:solidFill>
                <a:effectLst/>
                <a:uLnTx/>
                <a:uFillTx/>
                <a:latin typeface="Atkinson Hyperlegible" pitchFamily="2" charset="0"/>
                <a:ea typeface="+mn-ea"/>
                <a:cs typeface="Calibri" panose="020F0502020204030204" pitchFamily="34" charset="0"/>
              </a:rPr>
              <a:t> Disability Data</a:t>
            </a:r>
            <a:br>
              <a:rPr kumimoji="0" lang="en-AU" sz="6600" b="1" i="0" u="none" strike="noStrike" kern="100" cap="none" spc="0" normalizeH="0" baseline="0" noProof="0" dirty="0">
                <a:ln>
                  <a:noFill/>
                </a:ln>
                <a:solidFill>
                  <a:srgbClr val="C04693"/>
                </a:solidFill>
                <a:effectLst/>
                <a:uLnTx/>
                <a:uFillTx/>
                <a:latin typeface="Atkinson Hyperlegible" pitchFamily="2" charset="0"/>
                <a:ea typeface="+mn-ea"/>
                <a:cs typeface="Calibri" panose="020F0502020204030204" pitchFamily="34" charset="0"/>
              </a:rPr>
            </a:br>
            <a:endParaRPr kumimoji="0" lang="en-AU" sz="1800" b="0" i="1" u="none" strike="noStrike" kern="100" cap="none" spc="0" normalizeH="0" baseline="0" noProof="0" dirty="0">
              <a:ln>
                <a:noFill/>
              </a:ln>
              <a:solidFill>
                <a:srgbClr val="C04693"/>
              </a:solidFill>
              <a:effectLst/>
              <a:uLnTx/>
              <a:uFillTx/>
              <a:latin typeface="Atkinson Hyperlegible" pitchFamily="2" charset="0"/>
              <a:ea typeface="+mn-ea"/>
              <a:cs typeface="Calibri" panose="020F0502020204030204" pitchFamily="34" charset="0"/>
            </a:endParaRPr>
          </a:p>
          <a:p>
            <a:pPr marL="0" marR="0" lvl="0" indent="0" algn="l" defTabSz="914400" rtl="0" eaLnBrk="1" fontAlgn="auto" latinLnBrk="0" hangingPunct="1">
              <a:lnSpc>
                <a:spcPts val="3880"/>
              </a:lnSpc>
              <a:spcBef>
                <a:spcPts val="0"/>
              </a:spcBef>
              <a:spcAft>
                <a:spcPts val="0"/>
              </a:spcAft>
              <a:buClrTx/>
              <a:buSzTx/>
              <a:buFontTx/>
              <a:buNone/>
              <a:tabLst/>
              <a:defRPr/>
            </a:pPr>
            <a:r>
              <a:rPr kumimoji="0" lang="en-AU" sz="4000" b="0" i="0" u="none" strike="noStrike" kern="100" cap="none" spc="0" normalizeH="0" baseline="0" noProof="0" dirty="0">
                <a:ln>
                  <a:noFill/>
                </a:ln>
                <a:solidFill>
                  <a:srgbClr val="C04693"/>
                </a:solidFill>
                <a:effectLst/>
                <a:uLnTx/>
                <a:uFillTx/>
                <a:latin typeface="Atkinson Hyperlegible" pitchFamily="2" charset="0"/>
                <a:ea typeface="+mn-ea"/>
                <a:cs typeface="Calibri Light" panose="020F0302020204030204" pitchFamily="34" charset="0"/>
              </a:rPr>
              <a:t>25 May 2026</a:t>
            </a:r>
          </a:p>
        </p:txBody>
      </p:sp>
    </p:spTree>
    <p:extLst>
      <p:ext uri="{BB962C8B-B14F-4D97-AF65-F5344CB8AC3E}">
        <p14:creationId xmlns:p14="http://schemas.microsoft.com/office/powerpoint/2010/main" val="42680792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descr="Slide 2&#10;Title: Acknowledgement of Country &#10;The NDRP acknowledges the traditional custodians of Country throughout Australia. The peoples on whose land we live and work, have lived on and cared for Country for thousands of generations, and this land has never been ceded. We pay our respects to them and their cultures, and to Elders past and present.&#10;">
            <a:extLst>
              <a:ext uri="{FF2B5EF4-FFF2-40B4-BE49-F238E27FC236}">
                <a16:creationId xmlns:a16="http://schemas.microsoft.com/office/drawing/2014/main" id="{28E3478C-AF89-5B18-08CB-DBF77C562EA1}"/>
              </a:ext>
              <a:ext uri="{C183D7F6-B498-43B3-948B-1728B52AA6E4}">
                <adec:decorative xmlns:adec="http://schemas.microsoft.com/office/drawing/2017/decorative" val="0"/>
              </a:ext>
            </a:extLst>
          </p:cNvPr>
          <p:cNvSpPr/>
          <p:nvPr/>
        </p:nvSpPr>
        <p:spPr>
          <a:xfrm>
            <a:off x="0" y="1653539"/>
            <a:ext cx="12192000" cy="3703320"/>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BF2186-1726-A6E1-6914-D12119D293B2}"/>
              </a:ext>
            </a:extLst>
          </p:cNvPr>
          <p:cNvSpPr>
            <a:spLocks noGrp="1"/>
          </p:cNvSpPr>
          <p:nvPr>
            <p:ph type="ctrTitle"/>
          </p:nvPr>
        </p:nvSpPr>
        <p:spPr>
          <a:xfrm>
            <a:off x="1548987" y="1770042"/>
            <a:ext cx="9322848" cy="3470313"/>
          </a:xfrm>
        </p:spPr>
        <p:txBody>
          <a:bodyPr>
            <a:noAutofit/>
          </a:bodyPr>
          <a:lstStyle/>
          <a:p>
            <a:pPr>
              <a:spcBef>
                <a:spcPts val="1200"/>
              </a:spcBef>
              <a:spcAft>
                <a:spcPts val="1200"/>
              </a:spcAft>
            </a:pPr>
            <a:r>
              <a:rPr lang="en-AU" sz="2800" b="1" u="none" strike="noStrike">
                <a:solidFill>
                  <a:srgbClr val="5585A7"/>
                </a:solidFill>
                <a:effectLst/>
                <a:latin typeface="Calibri" panose="020F0502020204030204" pitchFamily="34" charset="0"/>
              </a:rPr>
              <a:t>Acknowledgement of Country</a:t>
            </a:r>
            <a:br>
              <a:rPr lang="en-AU" sz="2800" b="1" u="none" strike="noStrike">
                <a:solidFill>
                  <a:srgbClr val="000001"/>
                </a:solidFill>
                <a:effectLst/>
                <a:latin typeface="Calibri" panose="020F0502020204030204" pitchFamily="34" charset="0"/>
              </a:rPr>
            </a:br>
            <a:br>
              <a:rPr lang="en-AU" sz="1200">
                <a:solidFill>
                  <a:srgbClr val="000001"/>
                </a:solidFill>
                <a:latin typeface="Calibri" panose="020F0502020204030204" pitchFamily="34" charset="0"/>
              </a:rPr>
            </a:br>
            <a:r>
              <a:rPr lang="en-AU" sz="2800" b="0" u="none" strike="noStrike">
                <a:solidFill>
                  <a:srgbClr val="000001"/>
                </a:solidFill>
                <a:effectLst/>
                <a:latin typeface="Calibri" panose="020F0502020204030204" pitchFamily="34" charset="0"/>
              </a:rPr>
              <a:t>The NDRP acknowledges the traditional custodians of Country throughout Australia. The peoples on whose land we live and work, have lived on and cared for Country for thousands of generations, and this land has never been ceded. We pay our respects to them and their cultures, and to Elders past and present.</a:t>
            </a:r>
            <a:endParaRPr lang="en-US" sz="2800"/>
          </a:p>
        </p:txBody>
      </p:sp>
    </p:spTree>
    <p:extLst>
      <p:ext uri="{BB962C8B-B14F-4D97-AF65-F5344CB8AC3E}">
        <p14:creationId xmlns:p14="http://schemas.microsoft.com/office/powerpoint/2010/main" val="25039625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7C656-A077-663C-0399-2956C55D49AE}"/>
              </a:ext>
            </a:extLst>
          </p:cNvPr>
          <p:cNvSpPr>
            <a:spLocks noGrp="1"/>
          </p:cNvSpPr>
          <p:nvPr>
            <p:ph type="title"/>
          </p:nvPr>
        </p:nvSpPr>
        <p:spPr/>
        <p:txBody>
          <a:bodyPr/>
          <a:lstStyle/>
          <a:p>
            <a:r>
              <a:rPr lang="en-US" dirty="0"/>
              <a:t>Agenda</a:t>
            </a:r>
          </a:p>
        </p:txBody>
      </p:sp>
      <p:sp>
        <p:nvSpPr>
          <p:cNvPr id="3" name="Content Placeholder 2">
            <a:extLst>
              <a:ext uri="{FF2B5EF4-FFF2-40B4-BE49-F238E27FC236}">
                <a16:creationId xmlns:a16="http://schemas.microsoft.com/office/drawing/2014/main" id="{4FF4207E-1697-82F6-C58A-2F2FB33DCEF0}"/>
              </a:ext>
            </a:extLst>
          </p:cNvPr>
          <p:cNvSpPr>
            <a:spLocks noGrp="1"/>
          </p:cNvSpPr>
          <p:nvPr>
            <p:ph idx="1"/>
          </p:nvPr>
        </p:nvSpPr>
        <p:spPr/>
        <p:txBody>
          <a:bodyPr>
            <a:noAutofit/>
          </a:bodyPr>
          <a:lstStyle/>
          <a:p>
            <a:pPr marL="342900" lvl="0" indent="-342900">
              <a:lnSpc>
                <a:spcPct val="115000"/>
              </a:lnSpc>
              <a:spcAft>
                <a:spcPts val="800"/>
              </a:spcAft>
              <a:buSzPts val="1000"/>
              <a:buFont typeface="Symbol" panose="05050102010706020507" pitchFamily="18" charset="2"/>
              <a:buChar char=""/>
              <a:tabLst>
                <a:tab pos="457200" algn="l"/>
              </a:tabLst>
            </a:pPr>
            <a:r>
              <a:rPr lang="en-US" dirty="0">
                <a:effectLst/>
                <a:latin typeface="Calibri" panose="020F0502020204030204" pitchFamily="34" charset="0"/>
                <a:ea typeface="Calibri" panose="020F0502020204030204" pitchFamily="34" charset="0"/>
                <a:cs typeface="Calibri" panose="020F0502020204030204" pitchFamily="34" charset="0"/>
              </a:rPr>
              <a:t>Welcome and framing - setting the scene</a:t>
            </a:r>
          </a:p>
          <a:p>
            <a:pPr marL="342900" indent="-342900">
              <a:lnSpc>
                <a:spcPct val="115000"/>
              </a:lnSpc>
              <a:spcAft>
                <a:spcPts val="800"/>
              </a:spcAft>
              <a:buSzPts val="1000"/>
              <a:buFont typeface="Symbol" panose="05050102010706020507" pitchFamily="18" charset="2"/>
              <a:buChar char=""/>
              <a:tabLst>
                <a:tab pos="457200" algn="l"/>
              </a:tabLst>
            </a:pPr>
            <a:r>
              <a:rPr lang="en-US" dirty="0">
                <a:latin typeface="Calibri" panose="020F0502020204030204" pitchFamily="34" charset="0"/>
                <a:ea typeface="Calibri" panose="020F0502020204030204" pitchFamily="34" charset="0"/>
                <a:cs typeface="Calibri" panose="020F0502020204030204" pitchFamily="34" charset="0"/>
              </a:rPr>
              <a:t>Case Study 1: Building better data through partnership</a:t>
            </a:r>
          </a:p>
          <a:p>
            <a:pPr marL="342900" indent="-342900">
              <a:lnSpc>
                <a:spcPct val="115000"/>
              </a:lnSpc>
              <a:spcAft>
                <a:spcPts val="800"/>
              </a:spcAft>
              <a:buSzPts val="1000"/>
              <a:buFont typeface="Symbol" panose="05050102010706020507" pitchFamily="18" charset="2"/>
              <a:buChar char=""/>
              <a:tabLst>
                <a:tab pos="457200" algn="l"/>
              </a:tabLst>
            </a:pPr>
            <a:r>
              <a:rPr lang="en-AU" dirty="0">
                <a:latin typeface="Calibri" panose="020F0502020204030204" pitchFamily="34" charset="0"/>
                <a:ea typeface="Calibri" panose="020F0502020204030204" pitchFamily="34" charset="0"/>
                <a:cs typeface="Calibri" panose="020F0502020204030204" pitchFamily="34" charset="0"/>
              </a:rPr>
              <a:t>Disability data in the system</a:t>
            </a:r>
            <a:endParaRPr lang="en-US" dirty="0">
              <a:latin typeface="Calibri" panose="020F0502020204030204" pitchFamily="34" charset="0"/>
              <a:ea typeface="Calibri" panose="020F0502020204030204" pitchFamily="34" charset="0"/>
              <a:cs typeface="Calibri" panose="020F0502020204030204" pitchFamily="34" charset="0"/>
            </a:endParaRPr>
          </a:p>
          <a:p>
            <a:pPr marL="0" indent="0">
              <a:lnSpc>
                <a:spcPct val="115000"/>
              </a:lnSpc>
              <a:spcAft>
                <a:spcPts val="800"/>
              </a:spcAft>
              <a:buSzPts val="1000"/>
              <a:buNone/>
              <a:tabLst>
                <a:tab pos="457200" algn="l"/>
              </a:tabLst>
            </a:pPr>
            <a:r>
              <a:rPr lang="en-US" b="1" dirty="0">
                <a:solidFill>
                  <a:srgbClr val="BF4593"/>
                </a:solidFill>
                <a:latin typeface="Calibri" panose="020F0502020204030204" pitchFamily="34" charset="0"/>
                <a:ea typeface="Calibri" panose="020F0502020204030204" pitchFamily="34" charset="0"/>
                <a:cs typeface="Calibri" panose="020F0502020204030204" pitchFamily="34" charset="0"/>
              </a:rPr>
              <a:t>Break 10 mins</a:t>
            </a:r>
          </a:p>
          <a:p>
            <a:pPr marL="342900" indent="-342900">
              <a:lnSpc>
                <a:spcPct val="115000"/>
              </a:lnSpc>
              <a:spcAft>
                <a:spcPts val="800"/>
              </a:spcAft>
              <a:buSzPts val="1000"/>
              <a:buFont typeface="Symbol" panose="05050102010706020507" pitchFamily="18" charset="2"/>
              <a:buChar char=""/>
              <a:tabLst>
                <a:tab pos="457200" algn="l"/>
              </a:tabLst>
            </a:pPr>
            <a:r>
              <a:rPr lang="en-US" dirty="0">
                <a:latin typeface="Calibri" panose="020F0502020204030204" pitchFamily="34" charset="0"/>
                <a:ea typeface="Calibri" panose="020F0502020204030204" pitchFamily="34" charset="0"/>
                <a:cs typeface="Calibri" panose="020F0502020204030204" pitchFamily="34" charset="0"/>
              </a:rPr>
              <a:t>Case Study 2: Designing data with community </a:t>
            </a:r>
          </a:p>
          <a:p>
            <a:pPr marL="342900" indent="-342900">
              <a:lnSpc>
                <a:spcPct val="115000"/>
              </a:lnSpc>
              <a:spcAft>
                <a:spcPts val="800"/>
              </a:spcAft>
              <a:buSzPts val="1000"/>
              <a:buFont typeface="Symbol" panose="05050102010706020507" pitchFamily="18" charset="2"/>
              <a:buChar char=""/>
              <a:tabLst>
                <a:tab pos="457200" algn="l"/>
              </a:tabLst>
            </a:pPr>
            <a:r>
              <a:rPr lang="en-US" dirty="0">
                <a:latin typeface="Calibri" panose="020F0502020204030204" pitchFamily="34" charset="0"/>
                <a:ea typeface="Calibri" panose="020F0502020204030204" pitchFamily="34" charset="0"/>
                <a:cs typeface="Calibri" panose="020F0502020204030204" pitchFamily="34" charset="0"/>
              </a:rPr>
              <a:t>Closing and next steps</a:t>
            </a:r>
            <a:endParaRPr lang="en-AU" dirty="0"/>
          </a:p>
        </p:txBody>
      </p:sp>
    </p:spTree>
    <p:extLst>
      <p:ext uri="{BB962C8B-B14F-4D97-AF65-F5344CB8AC3E}">
        <p14:creationId xmlns:p14="http://schemas.microsoft.com/office/powerpoint/2010/main" val="3867744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11579-61F5-C420-0A8B-EA10B077A66C}"/>
              </a:ext>
            </a:extLst>
          </p:cNvPr>
          <p:cNvSpPr>
            <a:spLocks noGrp="1"/>
          </p:cNvSpPr>
          <p:nvPr>
            <p:ph type="title"/>
          </p:nvPr>
        </p:nvSpPr>
        <p:spPr/>
        <p:txBody>
          <a:bodyPr/>
          <a:lstStyle/>
          <a:p>
            <a:r>
              <a:rPr lang="en-US" dirty="0"/>
              <a:t>Questions</a:t>
            </a:r>
            <a:endParaRPr lang="en-AU" dirty="0"/>
          </a:p>
        </p:txBody>
      </p:sp>
      <p:sp>
        <p:nvSpPr>
          <p:cNvPr id="3" name="Content Placeholder 2">
            <a:extLst>
              <a:ext uri="{FF2B5EF4-FFF2-40B4-BE49-F238E27FC236}">
                <a16:creationId xmlns:a16="http://schemas.microsoft.com/office/drawing/2014/main" id="{AF74CC22-5CE8-B6A7-EFC3-FA774073EC3E}"/>
              </a:ext>
            </a:extLst>
          </p:cNvPr>
          <p:cNvSpPr>
            <a:spLocks noGrp="1"/>
          </p:cNvSpPr>
          <p:nvPr>
            <p:ph idx="1"/>
          </p:nvPr>
        </p:nvSpPr>
        <p:spPr/>
        <p:txBody>
          <a:bodyPr/>
          <a:lstStyle/>
          <a:p>
            <a:r>
              <a:rPr lang="en-US" dirty="0"/>
              <a:t>What decisions is this data shaping?</a:t>
            </a:r>
          </a:p>
          <a:p>
            <a:r>
              <a:rPr lang="en-US" dirty="0"/>
              <a:t>Who benefits or misses out because of how data is collected?</a:t>
            </a:r>
          </a:p>
          <a:p>
            <a:r>
              <a:rPr lang="en-US" dirty="0"/>
              <a:t>What happens when important things are invisible in the data?</a:t>
            </a:r>
          </a:p>
          <a:p>
            <a:r>
              <a:rPr lang="en-US" dirty="0"/>
              <a:t>And what does better look like?</a:t>
            </a:r>
          </a:p>
          <a:p>
            <a:endParaRPr lang="en-AU" dirty="0"/>
          </a:p>
        </p:txBody>
      </p:sp>
    </p:spTree>
    <p:extLst>
      <p:ext uri="{BB962C8B-B14F-4D97-AF65-F5344CB8AC3E}">
        <p14:creationId xmlns:p14="http://schemas.microsoft.com/office/powerpoint/2010/main" val="11996300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AEBEC"/>
        </a:solidFill>
        <a:effectLst/>
      </p:bgPr>
    </p:bg>
    <p:spTree>
      <p:nvGrpSpPr>
        <p:cNvPr id="1" name=""/>
        <p:cNvGrpSpPr/>
        <p:nvPr/>
      </p:nvGrpSpPr>
      <p:grpSpPr>
        <a:xfrm>
          <a:off x="0" y="0"/>
          <a:ext cx="0" cy="0"/>
          <a:chOff x="0" y="0"/>
          <a:chExt cx="0" cy="0"/>
        </a:xfrm>
      </p:grpSpPr>
      <p:sp>
        <p:nvSpPr>
          <p:cNvPr id="46081" name="Title 1">
            <a:extLst>
              <a:ext uri="{FF2B5EF4-FFF2-40B4-BE49-F238E27FC236}">
                <a16:creationId xmlns:a16="http://schemas.microsoft.com/office/drawing/2014/main" id="{C0890066-F8CF-6808-928C-DDF99E224803}"/>
              </a:ext>
            </a:extLst>
          </p:cNvPr>
          <p:cNvSpPr>
            <a:spLocks noGrp="1" noChangeArrowheads="1"/>
          </p:cNvSpPr>
          <p:nvPr>
            <p:ph type="ctrTitle"/>
          </p:nvPr>
        </p:nvSpPr>
        <p:spPr/>
        <p:txBody>
          <a:bodyPr>
            <a:noAutofit/>
          </a:bodyPr>
          <a:lstStyle/>
          <a:p>
            <a:r>
              <a:rPr lang="en-US" altLang="en-US" sz="3600" dirty="0"/>
              <a:t>CYDA’s Key Statistics Report: A Transparent and Accessible Approach </a:t>
            </a:r>
          </a:p>
        </p:txBody>
      </p:sp>
      <p:sp>
        <p:nvSpPr>
          <p:cNvPr id="46082" name="Subtitle 2">
            <a:extLst>
              <a:ext uri="{FF2B5EF4-FFF2-40B4-BE49-F238E27FC236}">
                <a16:creationId xmlns:a16="http://schemas.microsoft.com/office/drawing/2014/main" id="{DB84DA48-3D74-3546-5091-6F642C355AA7}"/>
              </a:ext>
            </a:extLst>
          </p:cNvPr>
          <p:cNvSpPr>
            <a:spLocks noGrp="1" noChangeArrowheads="1"/>
          </p:cNvSpPr>
          <p:nvPr>
            <p:ph type="subTitle" idx="1"/>
          </p:nvPr>
        </p:nvSpPr>
        <p:spPr/>
        <p:txBody>
          <a:bodyPr>
            <a:noAutofit/>
          </a:bodyPr>
          <a:lstStyle/>
          <a:p>
            <a:pPr eaLnBrk="1" hangingPunct="1"/>
            <a:r>
              <a:rPr lang="en-US" altLang="en-US" sz="2000" dirty="0">
                <a:solidFill>
                  <a:schemeClr val="tx1"/>
                </a:solidFill>
              </a:rPr>
              <a:t>Presentation for NDRP Evidence to Action </a:t>
            </a:r>
          </a:p>
          <a:p>
            <a:pPr eaLnBrk="1" hangingPunct="1"/>
            <a:r>
              <a:rPr lang="en-US" altLang="en-US" sz="2000" dirty="0">
                <a:solidFill>
                  <a:schemeClr val="tx1"/>
                </a:solidFill>
              </a:rPr>
              <a:t>Let’s Talk Disability Data, 25 May 2026</a:t>
            </a:r>
          </a:p>
          <a:p>
            <a:pPr eaLnBrk="1" hangingPunct="1"/>
            <a:r>
              <a:rPr lang="en-US" altLang="en-US" sz="2000" dirty="0">
                <a:solidFill>
                  <a:schemeClr val="tx1"/>
                </a:solidFill>
              </a:rPr>
              <a:t>Tess Altman, Stef Dimov, and Caitlin Blanch</a:t>
            </a:r>
          </a:p>
        </p:txBody>
      </p:sp>
    </p:spTree>
  </p:cSld>
  <p:clrMapOvr>
    <a:overrideClrMapping bg1="lt1" tx1="dk1" bg2="lt2" tx2="dk2" accent1="accent1" accent2="accent2" accent3="accent3" accent4="accent4" accent5="accent5" accent6="accent6" hlink="hlink" folHlink="folHlink"/>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3">
            <a:extLst>
              <a:ext uri="{FF2B5EF4-FFF2-40B4-BE49-F238E27FC236}">
                <a16:creationId xmlns:a16="http://schemas.microsoft.com/office/drawing/2014/main" id="{73DF2E89-F1C4-B90A-27AC-63126E838DDA}"/>
              </a:ext>
            </a:extLst>
          </p:cNvPr>
          <p:cNvSpPr>
            <a:spLocks noGrp="1" noChangeArrowheads="1"/>
          </p:cNvSpPr>
          <p:nvPr>
            <p:ph type="ctrTitle"/>
          </p:nvPr>
        </p:nvSpPr>
        <p:spPr/>
        <p:txBody>
          <a:bodyPr>
            <a:normAutofit/>
          </a:bodyPr>
          <a:lstStyle/>
          <a:p>
            <a:pPr eaLnBrk="1" hangingPunct="1"/>
            <a:r>
              <a:rPr lang="en-US" altLang="en-US" dirty="0">
                <a:latin typeface="Arial" panose="020B0604020202020204" pitchFamily="34" charset="0"/>
                <a:cs typeface="Arial" panose="020B0604020202020204" pitchFamily="34" charset="0"/>
              </a:rPr>
              <a:t>Why did we need this report?</a:t>
            </a:r>
          </a:p>
        </p:txBody>
      </p:sp>
      <p:sp>
        <p:nvSpPr>
          <p:cNvPr id="29698" name="Subtitle 4">
            <a:extLst>
              <a:ext uri="{FF2B5EF4-FFF2-40B4-BE49-F238E27FC236}">
                <a16:creationId xmlns:a16="http://schemas.microsoft.com/office/drawing/2014/main" id="{81423A5E-E002-9A36-7A0E-3202544BC31F}"/>
              </a:ext>
            </a:extLst>
          </p:cNvPr>
          <p:cNvSpPr>
            <a:spLocks noGrp="1" noChangeArrowheads="1"/>
          </p:cNvSpPr>
          <p:nvPr>
            <p:ph type="subTitle" idx="1"/>
          </p:nvPr>
        </p:nvSpPr>
        <p:spPr/>
        <p:txBody>
          <a:bodyPr>
            <a:normAutofit fontScale="25000" lnSpcReduction="20000"/>
          </a:bodyPr>
          <a:lstStyle/>
          <a:p>
            <a:pPr marL="342900" indent="-342900">
              <a:lnSpc>
                <a:spcPts val="2880"/>
              </a:lnSpc>
              <a:buFont typeface="Arial" panose="020B0604020202020204" pitchFamily="34" charset="0"/>
              <a:buChar char="•"/>
            </a:pPr>
            <a:r>
              <a:rPr lang="en-US" altLang="en-US" sz="9600" dirty="0">
                <a:latin typeface="Arial" panose="020B0604020202020204" pitchFamily="34" charset="0"/>
                <a:cs typeface="Arial" panose="020B0604020202020204" pitchFamily="34" charset="0"/>
              </a:rPr>
              <a:t>Accessible one-stop-shop across 10 key topics</a:t>
            </a:r>
          </a:p>
          <a:p>
            <a:pPr marL="342900" indent="-342900">
              <a:lnSpc>
                <a:spcPts val="2880"/>
              </a:lnSpc>
              <a:buFont typeface="Arial" panose="020B0604020202020204" pitchFamily="34" charset="0"/>
              <a:buChar char="•"/>
            </a:pPr>
            <a:r>
              <a:rPr lang="en-US" altLang="en-US" sz="9600" dirty="0">
                <a:latin typeface="Arial" panose="020B0604020202020204" pitchFamily="34" charset="0"/>
                <a:cs typeface="Arial" panose="020B0604020202020204" pitchFamily="34" charset="0"/>
              </a:rPr>
              <a:t>Credible resource for most up-to-date information</a:t>
            </a:r>
          </a:p>
          <a:p>
            <a:pPr marL="342900" indent="-342900">
              <a:buFont typeface="Arial" panose="020B0604020202020204" pitchFamily="34" charset="0"/>
              <a:buChar char="•"/>
            </a:pPr>
            <a:endParaRPr lang="en-US"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3">
            <a:extLst>
              <a:ext uri="{FF2B5EF4-FFF2-40B4-BE49-F238E27FC236}">
                <a16:creationId xmlns:a16="http://schemas.microsoft.com/office/drawing/2014/main" id="{D3F47983-5F75-3D1A-2AC0-1BFA36F43C48}"/>
              </a:ext>
            </a:extLst>
          </p:cNvPr>
          <p:cNvSpPr>
            <a:spLocks noGrp="1" noChangeArrowheads="1"/>
          </p:cNvSpPr>
          <p:nvPr>
            <p:ph type="ctrTitle"/>
          </p:nvPr>
        </p:nvSpPr>
        <p:spPr/>
        <p:txBody>
          <a:bodyPr/>
          <a:lstStyle/>
          <a:p>
            <a:pPr eaLnBrk="1" hangingPunct="1"/>
            <a:r>
              <a:rPr lang="en-US" altLang="en-US" dirty="0"/>
              <a:t>Simple idea became bigger mission</a:t>
            </a:r>
          </a:p>
        </p:txBody>
      </p:sp>
      <p:sp>
        <p:nvSpPr>
          <p:cNvPr id="47106" name="Subtitle 4">
            <a:extLst>
              <a:ext uri="{FF2B5EF4-FFF2-40B4-BE49-F238E27FC236}">
                <a16:creationId xmlns:a16="http://schemas.microsoft.com/office/drawing/2014/main" id="{9460DAC1-1D2C-CCC8-B628-2D242E56D052}"/>
              </a:ext>
            </a:extLst>
          </p:cNvPr>
          <p:cNvSpPr>
            <a:spLocks noGrp="1" noChangeArrowheads="1"/>
          </p:cNvSpPr>
          <p:nvPr>
            <p:ph type="subTitle" idx="1"/>
          </p:nvPr>
        </p:nvSpPr>
        <p:spPr/>
        <p:txBody>
          <a:bodyPr>
            <a:normAutofit fontScale="85000" lnSpcReduction="20000"/>
          </a:bodyPr>
          <a:lstStyle/>
          <a:p>
            <a:pPr eaLnBrk="1" hangingPunct="1"/>
            <a:r>
              <a:rPr lang="en-US" altLang="en-US" dirty="0"/>
              <a:t>Make disability data accessible</a:t>
            </a:r>
          </a:p>
          <a:p>
            <a:pPr eaLnBrk="1" hangingPunct="1"/>
            <a:r>
              <a:rPr lang="en-US" altLang="en-US" dirty="0"/>
              <a:t>Make it reflect the lived experience of the disability community</a:t>
            </a:r>
          </a:p>
        </p:txBody>
      </p:sp>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8C23D4D3-E48E-D649-89DB-9929A4EEED66}"/>
              </a:ext>
            </a:extLst>
          </p:cNvPr>
          <p:cNvSpPr>
            <a:spLocks noGrp="1"/>
          </p:cNvSpPr>
          <p:nvPr>
            <p:ph type="title"/>
          </p:nvPr>
        </p:nvSpPr>
        <p:spPr/>
        <p:txBody>
          <a:bodyPr/>
          <a:lstStyle/>
          <a:p>
            <a:pPr eaLnBrk="1" hangingPunct="1">
              <a:defRPr/>
            </a:pPr>
            <a:r>
              <a:rPr lang="en-US" dirty="0"/>
              <a:t>Key principles</a:t>
            </a:r>
          </a:p>
        </p:txBody>
      </p:sp>
      <p:sp>
        <p:nvSpPr>
          <p:cNvPr id="32770" name="Content Placeholder 2">
            <a:extLst>
              <a:ext uri="{FF2B5EF4-FFF2-40B4-BE49-F238E27FC236}">
                <a16:creationId xmlns:a16="http://schemas.microsoft.com/office/drawing/2014/main" id="{AEDC9536-AB67-0AEB-34FF-335F5FE8FA8D}"/>
              </a:ext>
            </a:extLst>
          </p:cNvPr>
          <p:cNvSpPr>
            <a:spLocks noGrp="1" noChangeArrowheads="1"/>
          </p:cNvSpPr>
          <p:nvPr>
            <p:ph idx="1"/>
          </p:nvPr>
        </p:nvSpPr>
        <p:spPr/>
        <p:txBody>
          <a:bodyPr/>
          <a:lstStyle/>
          <a:p>
            <a:r>
              <a:rPr lang="en-US" dirty="0"/>
              <a:t>Use strengths-based language</a:t>
            </a:r>
          </a:p>
          <a:p>
            <a:r>
              <a:rPr lang="en-US" dirty="0"/>
              <a:t>Follow the social and cultural models of disability</a:t>
            </a:r>
          </a:p>
          <a:p>
            <a:r>
              <a:rPr lang="en-US" dirty="0"/>
              <a:t>Represent diversity and intersectionality, and</a:t>
            </a:r>
          </a:p>
          <a:p>
            <a:r>
              <a:rPr lang="en-US" dirty="0"/>
              <a:t>Be accessible.</a:t>
            </a:r>
            <a:endParaRPr lang="en-AU" dirty="0"/>
          </a:p>
        </p:txBody>
      </p:sp>
      <p:sp>
        <p:nvSpPr>
          <p:cNvPr id="11" name="Slide Number Placeholder 5">
            <a:extLst>
              <a:ext uri="{FF2B5EF4-FFF2-40B4-BE49-F238E27FC236}">
                <a16:creationId xmlns:a16="http://schemas.microsoft.com/office/drawing/2014/main" id="{945E9372-940C-CDDE-5D3F-E0DB8FA66F62}"/>
              </a:ext>
            </a:extLst>
          </p:cNvPr>
          <p:cNvSpPr>
            <a:spLocks noGrp="1"/>
          </p:cNvSpPr>
          <p:nvPr>
            <p:ph type="sldNum" sz="quarter" idx="12"/>
          </p:nvPr>
        </p:nvSpPr>
        <p:spPr>
          <a:prstGeom prst="rect">
            <a:avLst/>
          </a:prstGeom>
        </p:spPr>
        <p:txBody>
          <a:bodyPr vert="horz" lIns="91440" tIns="45720" rIns="91440" bIns="45720" rtlCol="0" anchor="ctr"/>
          <a:lstStyle>
            <a:defPPr>
              <a:defRPr lang="en-US"/>
            </a:defPPr>
            <a:lvl1pPr algn="r" defTabSz="457200" rtl="0" eaLnBrk="1" fontAlgn="auto" hangingPunct="1">
              <a:spcBef>
                <a:spcPts val="0"/>
              </a:spcBef>
              <a:spcAft>
                <a:spcPts val="0"/>
              </a:spcAft>
              <a:defRPr sz="1200" b="0" i="0" kern="1200">
                <a:solidFill>
                  <a:schemeClr val="tx1">
                    <a:tint val="75000"/>
                  </a:schemeClr>
                </a:solidFill>
                <a:latin typeface="Arial" panose="020B0604020202020204" pitchFamily="34" charset="0"/>
                <a:ea typeface="+mn-ea"/>
                <a:cs typeface="Arial" panose="020B0604020202020204" pitchFamily="34" charset="0"/>
              </a:defRPr>
            </a:lvl1pPr>
            <a:lvl2pPr marL="4572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a:lstStyle>
          <a:p>
            <a:pPr>
              <a:defRPr/>
            </a:pPr>
            <a:fld id="{32C6D5AB-FE0A-8440-B315-7D74B740F250}" type="slidenum">
              <a:rPr lang="en-US" smtClean="0"/>
              <a:pPr>
                <a:defRPr/>
              </a:pPr>
              <a:t>8</a:t>
            </a:fld>
            <a:endParaRPr lang="en-US" dirty="0"/>
          </a:p>
        </p:txBody>
      </p:sp>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940B16-8885-F503-536D-D96E0345BA36}"/>
            </a:ext>
          </a:extLst>
        </p:cNvPr>
        <p:cNvGrpSpPr/>
        <p:nvPr/>
      </p:nvGrpSpPr>
      <p:grpSpPr>
        <a:xfrm>
          <a:off x="0" y="0"/>
          <a:ext cx="0" cy="0"/>
          <a:chOff x="0" y="0"/>
          <a:chExt cx="0" cy="0"/>
        </a:xfrm>
      </p:grpSpPr>
      <p:sp>
        <p:nvSpPr>
          <p:cNvPr id="12" name="Title 11">
            <a:extLst>
              <a:ext uri="{FF2B5EF4-FFF2-40B4-BE49-F238E27FC236}">
                <a16:creationId xmlns:a16="http://schemas.microsoft.com/office/drawing/2014/main" id="{1960917D-511F-76E5-212C-35D8FF686FA3}"/>
              </a:ext>
            </a:extLst>
          </p:cNvPr>
          <p:cNvSpPr>
            <a:spLocks noGrp="1"/>
          </p:cNvSpPr>
          <p:nvPr>
            <p:ph type="title"/>
          </p:nvPr>
        </p:nvSpPr>
        <p:spPr/>
        <p:txBody>
          <a:bodyPr/>
          <a:lstStyle/>
          <a:p>
            <a:pPr eaLnBrk="1" hangingPunct="1">
              <a:defRPr/>
            </a:pPr>
            <a:r>
              <a:rPr lang="en-US" dirty="0"/>
              <a:t>Key challenges</a:t>
            </a:r>
          </a:p>
        </p:txBody>
      </p:sp>
      <p:sp>
        <p:nvSpPr>
          <p:cNvPr id="32770" name="Content Placeholder 2">
            <a:extLst>
              <a:ext uri="{FF2B5EF4-FFF2-40B4-BE49-F238E27FC236}">
                <a16:creationId xmlns:a16="http://schemas.microsoft.com/office/drawing/2014/main" id="{2E1B8492-EDF6-8760-74E5-FCDE74575490}"/>
              </a:ext>
            </a:extLst>
          </p:cNvPr>
          <p:cNvSpPr>
            <a:spLocks noGrp="1" noChangeArrowheads="1"/>
          </p:cNvSpPr>
          <p:nvPr>
            <p:ph idx="1"/>
          </p:nvPr>
        </p:nvSpPr>
        <p:spPr/>
        <p:txBody>
          <a:bodyPr/>
          <a:lstStyle/>
          <a:p>
            <a:r>
              <a:rPr lang="en-US" dirty="0"/>
              <a:t>Disability data is not collected or presented in strengths based language</a:t>
            </a:r>
          </a:p>
          <a:p>
            <a:r>
              <a:rPr lang="en-US" dirty="0"/>
              <a:t>Prevalence of medical model in definitions</a:t>
            </a:r>
          </a:p>
          <a:p>
            <a:r>
              <a:rPr lang="en-US" dirty="0"/>
              <a:t>Data does not reflect diversity or intersectionality </a:t>
            </a:r>
          </a:p>
          <a:p>
            <a:r>
              <a:rPr lang="en-US" dirty="0"/>
              <a:t>Data is not accessible</a:t>
            </a:r>
            <a:endParaRPr lang="en-AU" dirty="0"/>
          </a:p>
        </p:txBody>
      </p:sp>
      <p:sp>
        <p:nvSpPr>
          <p:cNvPr id="11" name="Slide Number Placeholder 5">
            <a:extLst>
              <a:ext uri="{FF2B5EF4-FFF2-40B4-BE49-F238E27FC236}">
                <a16:creationId xmlns:a16="http://schemas.microsoft.com/office/drawing/2014/main" id="{00947B20-231D-89F2-D29E-626B2BCE896C}"/>
              </a:ext>
            </a:extLst>
          </p:cNvPr>
          <p:cNvSpPr>
            <a:spLocks noGrp="1"/>
          </p:cNvSpPr>
          <p:nvPr>
            <p:ph type="sldNum" sz="quarter" idx="12"/>
          </p:nvPr>
        </p:nvSpPr>
        <p:spPr>
          <a:prstGeom prst="rect">
            <a:avLst/>
          </a:prstGeom>
        </p:spPr>
        <p:txBody>
          <a:bodyPr vert="horz" lIns="91440" tIns="45720" rIns="91440" bIns="45720" rtlCol="0" anchor="ctr"/>
          <a:lstStyle>
            <a:defPPr>
              <a:defRPr lang="en-US"/>
            </a:defPPr>
            <a:lvl1pPr algn="r" defTabSz="457200" rtl="0" eaLnBrk="1" fontAlgn="auto" hangingPunct="1">
              <a:spcBef>
                <a:spcPts val="0"/>
              </a:spcBef>
              <a:spcAft>
                <a:spcPts val="0"/>
              </a:spcAft>
              <a:defRPr sz="1200" b="0" i="0" kern="1200">
                <a:solidFill>
                  <a:schemeClr val="tx1">
                    <a:tint val="75000"/>
                  </a:schemeClr>
                </a:solidFill>
                <a:latin typeface="Arial" panose="020B0604020202020204" pitchFamily="34" charset="0"/>
                <a:ea typeface="+mn-ea"/>
                <a:cs typeface="Arial" panose="020B0604020202020204" pitchFamily="34" charset="0"/>
              </a:defRPr>
            </a:lvl1pPr>
            <a:lvl2pPr marL="4572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a:lstStyle>
          <a:p>
            <a:pPr>
              <a:defRPr/>
            </a:pPr>
            <a:fld id="{32C6D5AB-FE0A-8440-B315-7D74B740F250}" type="slidenum">
              <a:rPr lang="en-US" smtClean="0"/>
              <a:pPr>
                <a:defRPr/>
              </a:pPr>
              <a:t>9</a:t>
            </a:fld>
            <a:endParaRPr lang="en-US" dirty="0"/>
          </a:p>
        </p:txBody>
      </p:sp>
    </p:spTree>
    <p:extLst>
      <p:ext uri="{BB962C8B-B14F-4D97-AF65-F5344CB8AC3E}">
        <p14:creationId xmlns:p14="http://schemas.microsoft.com/office/powerpoint/2010/main" val="4048344305"/>
      </p:ext>
    </p:extLst>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DE570C-91DA-D10A-D0A0-E0CDAD9F58E6}"/>
            </a:ext>
          </a:extLst>
        </p:cNvPr>
        <p:cNvGrpSpPr/>
        <p:nvPr/>
      </p:nvGrpSpPr>
      <p:grpSpPr>
        <a:xfrm>
          <a:off x="0" y="0"/>
          <a:ext cx="0" cy="0"/>
          <a:chOff x="0" y="0"/>
          <a:chExt cx="0" cy="0"/>
        </a:xfrm>
      </p:grpSpPr>
      <p:sp>
        <p:nvSpPr>
          <p:cNvPr id="12" name="Title 11">
            <a:extLst>
              <a:ext uri="{FF2B5EF4-FFF2-40B4-BE49-F238E27FC236}">
                <a16:creationId xmlns:a16="http://schemas.microsoft.com/office/drawing/2014/main" id="{9C93D18B-1888-CBD5-48CA-1825C161834C}"/>
              </a:ext>
            </a:extLst>
          </p:cNvPr>
          <p:cNvSpPr>
            <a:spLocks noGrp="1"/>
          </p:cNvSpPr>
          <p:nvPr>
            <p:ph type="title"/>
          </p:nvPr>
        </p:nvSpPr>
        <p:spPr/>
        <p:txBody>
          <a:bodyPr/>
          <a:lstStyle/>
          <a:p>
            <a:pPr eaLnBrk="1" hangingPunct="1">
              <a:defRPr/>
            </a:pPr>
            <a:r>
              <a:rPr lang="en-US" dirty="0"/>
              <a:t>What we did differently</a:t>
            </a:r>
          </a:p>
        </p:txBody>
      </p:sp>
      <p:sp>
        <p:nvSpPr>
          <p:cNvPr id="32770" name="Content Placeholder 2">
            <a:extLst>
              <a:ext uri="{FF2B5EF4-FFF2-40B4-BE49-F238E27FC236}">
                <a16:creationId xmlns:a16="http://schemas.microsoft.com/office/drawing/2014/main" id="{A6F14F55-FC59-11B0-7E70-77D8163DED54}"/>
              </a:ext>
            </a:extLst>
          </p:cNvPr>
          <p:cNvSpPr>
            <a:spLocks noGrp="1" noChangeArrowheads="1"/>
          </p:cNvSpPr>
          <p:nvPr>
            <p:ph idx="1"/>
          </p:nvPr>
        </p:nvSpPr>
        <p:spPr/>
        <p:txBody>
          <a:bodyPr>
            <a:normAutofit/>
          </a:bodyPr>
          <a:lstStyle/>
          <a:p>
            <a:r>
              <a:rPr lang="en-AU" dirty="0"/>
              <a:t>Openly acknowledging challenges</a:t>
            </a:r>
          </a:p>
          <a:p>
            <a:r>
              <a:rPr lang="en-AU" dirty="0"/>
              <a:t>Workshopping challenges with lived experience staff/reviewers</a:t>
            </a:r>
          </a:p>
          <a:p>
            <a:r>
              <a:rPr lang="en-AU" dirty="0"/>
              <a:t>Glossary providing context</a:t>
            </a:r>
          </a:p>
          <a:p>
            <a:r>
              <a:rPr lang="en-AU" dirty="0"/>
              <a:t>Strengths based examples</a:t>
            </a:r>
          </a:p>
          <a:p>
            <a:r>
              <a:rPr lang="en-AU" dirty="0"/>
              <a:t>Highlighting intersectional data</a:t>
            </a:r>
          </a:p>
          <a:p>
            <a:r>
              <a:rPr lang="en-AU" dirty="0"/>
              <a:t>Highlighting missing data gaps</a:t>
            </a:r>
          </a:p>
          <a:p>
            <a:r>
              <a:rPr lang="en-AU" dirty="0"/>
              <a:t>Publicly accessible data</a:t>
            </a:r>
          </a:p>
          <a:p>
            <a:r>
              <a:rPr lang="en-AU" dirty="0"/>
              <a:t>Accessible formats</a:t>
            </a:r>
          </a:p>
          <a:p>
            <a:r>
              <a:rPr lang="en-AU" dirty="0"/>
              <a:t>Working in partnership</a:t>
            </a:r>
          </a:p>
        </p:txBody>
      </p:sp>
      <p:sp>
        <p:nvSpPr>
          <p:cNvPr id="11" name="Slide Number Placeholder 5">
            <a:extLst>
              <a:ext uri="{FF2B5EF4-FFF2-40B4-BE49-F238E27FC236}">
                <a16:creationId xmlns:a16="http://schemas.microsoft.com/office/drawing/2014/main" id="{DB89CD15-2E6B-F819-7CEF-DBE1F9599B40}"/>
              </a:ext>
            </a:extLst>
          </p:cNvPr>
          <p:cNvSpPr>
            <a:spLocks noGrp="1"/>
          </p:cNvSpPr>
          <p:nvPr>
            <p:ph type="sldNum" sz="quarter" idx="12"/>
          </p:nvPr>
        </p:nvSpPr>
        <p:spPr>
          <a:prstGeom prst="rect">
            <a:avLst/>
          </a:prstGeom>
        </p:spPr>
        <p:txBody>
          <a:bodyPr vert="horz" lIns="91440" tIns="45720" rIns="91440" bIns="45720" rtlCol="0" anchor="ctr"/>
          <a:lstStyle>
            <a:defPPr>
              <a:defRPr lang="en-US"/>
            </a:defPPr>
            <a:lvl1pPr algn="r" defTabSz="457200" rtl="0" eaLnBrk="1" fontAlgn="auto" hangingPunct="1">
              <a:spcBef>
                <a:spcPts val="0"/>
              </a:spcBef>
              <a:spcAft>
                <a:spcPts val="0"/>
              </a:spcAft>
              <a:defRPr sz="1200" b="0" i="0" kern="1200">
                <a:solidFill>
                  <a:schemeClr val="tx1">
                    <a:tint val="75000"/>
                  </a:schemeClr>
                </a:solidFill>
                <a:latin typeface="Arial" panose="020B0604020202020204" pitchFamily="34" charset="0"/>
                <a:ea typeface="+mn-ea"/>
                <a:cs typeface="Arial" panose="020B0604020202020204" pitchFamily="34" charset="0"/>
              </a:defRPr>
            </a:lvl1pPr>
            <a:lvl2pPr marL="4572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a:lstStyle>
          <a:p>
            <a:pPr>
              <a:defRPr/>
            </a:pPr>
            <a:fld id="{32C6D5AB-FE0A-8440-B315-7D74B740F250}" type="slidenum">
              <a:rPr lang="en-US" smtClean="0"/>
              <a:pPr>
                <a:defRPr/>
              </a:pPr>
              <a:t>10</a:t>
            </a:fld>
            <a:endParaRPr lang="en-US" dirty="0"/>
          </a:p>
        </p:txBody>
      </p:sp>
    </p:spTree>
    <p:extLst>
      <p:ext uri="{BB962C8B-B14F-4D97-AF65-F5344CB8AC3E}">
        <p14:creationId xmlns:p14="http://schemas.microsoft.com/office/powerpoint/2010/main" val="4188061874"/>
      </p:ext>
    </p:extLst>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a:extLst>
              <a:ext uri="{FF2B5EF4-FFF2-40B4-BE49-F238E27FC236}">
                <a16:creationId xmlns:a16="http://schemas.microsoft.com/office/drawing/2014/main" id="{862E6758-F4FC-F839-9193-24625CC2282E}"/>
              </a:ext>
            </a:extLst>
          </p:cNvPr>
          <p:cNvSpPr>
            <a:spLocks noGrp="1" noChangeArrowheads="1"/>
          </p:cNvSpPr>
          <p:nvPr>
            <p:ph type="ctrTitle"/>
          </p:nvPr>
        </p:nvSpPr>
        <p:spPr/>
        <p:txBody>
          <a:bodyPr>
            <a:normAutofit/>
          </a:bodyPr>
          <a:lstStyle/>
          <a:p>
            <a:pPr eaLnBrk="1" hangingPunct="1"/>
            <a:r>
              <a:rPr lang="en-US" altLang="en-US" dirty="0"/>
              <a:t>Let’s hear from Stef</a:t>
            </a:r>
          </a:p>
        </p:txBody>
      </p:sp>
    </p:spTree>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art 1 Case study 1 25 May">
            <a:hlinkClick r:id="" action="ppaction://media"/>
            <a:extLst>
              <a:ext uri="{FF2B5EF4-FFF2-40B4-BE49-F238E27FC236}">
                <a16:creationId xmlns:a16="http://schemas.microsoft.com/office/drawing/2014/main" id="{407FDFCD-BC07-A9F0-DA3C-73992DE9F67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781264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586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9EE6D6-7BDE-1427-2C56-41ADDB73192D}"/>
            </a:ext>
          </a:extLst>
        </p:cNvPr>
        <p:cNvGrpSpPr/>
        <p:nvPr/>
      </p:nvGrpSpPr>
      <p:grpSpPr>
        <a:xfrm>
          <a:off x="0" y="0"/>
          <a:ext cx="0" cy="0"/>
          <a:chOff x="0" y="0"/>
          <a:chExt cx="0" cy="0"/>
        </a:xfrm>
      </p:grpSpPr>
      <p:sp>
        <p:nvSpPr>
          <p:cNvPr id="12" name="Title 11">
            <a:extLst>
              <a:ext uri="{FF2B5EF4-FFF2-40B4-BE49-F238E27FC236}">
                <a16:creationId xmlns:a16="http://schemas.microsoft.com/office/drawing/2014/main" id="{A76D8DD4-1952-003A-C1BB-F3C7092DDCE7}"/>
              </a:ext>
            </a:extLst>
          </p:cNvPr>
          <p:cNvSpPr>
            <a:spLocks noGrp="1"/>
          </p:cNvSpPr>
          <p:nvPr>
            <p:ph type="title"/>
          </p:nvPr>
        </p:nvSpPr>
        <p:spPr/>
        <p:txBody>
          <a:bodyPr/>
          <a:lstStyle/>
          <a:p>
            <a:pPr eaLnBrk="1" hangingPunct="1">
              <a:defRPr/>
            </a:pPr>
            <a:r>
              <a:rPr lang="en-US" dirty="0"/>
              <a:t>A lived experience lens</a:t>
            </a:r>
          </a:p>
        </p:txBody>
      </p:sp>
      <p:sp>
        <p:nvSpPr>
          <p:cNvPr id="32770" name="Content Placeholder 2">
            <a:extLst>
              <a:ext uri="{FF2B5EF4-FFF2-40B4-BE49-F238E27FC236}">
                <a16:creationId xmlns:a16="http://schemas.microsoft.com/office/drawing/2014/main" id="{1DA7CC49-A442-413E-0ED7-316AB251FD0A}"/>
              </a:ext>
            </a:extLst>
          </p:cNvPr>
          <p:cNvSpPr>
            <a:spLocks noGrp="1" noChangeArrowheads="1"/>
          </p:cNvSpPr>
          <p:nvPr>
            <p:ph idx="1"/>
          </p:nvPr>
        </p:nvSpPr>
        <p:spPr/>
        <p:txBody>
          <a:bodyPr/>
          <a:lstStyle/>
          <a:p>
            <a:r>
              <a:rPr lang="en-US" dirty="0"/>
              <a:t>Lived experience reviewer role</a:t>
            </a:r>
          </a:p>
          <a:p>
            <a:r>
              <a:rPr lang="en-US" dirty="0"/>
              <a:t>Lived experience matters because current data creates a narrative about us that isn't informed by us</a:t>
            </a:r>
          </a:p>
          <a:p>
            <a:r>
              <a:rPr lang="en-US" dirty="0"/>
              <a:t>What makes data actually useful for us as disabled young people, is when it resonates with our lived experience</a:t>
            </a:r>
          </a:p>
          <a:p>
            <a:r>
              <a:rPr lang="en-US" dirty="0"/>
              <a:t>Data needs to show our strengths and our capabilities as well as what we need</a:t>
            </a:r>
          </a:p>
          <a:p>
            <a:endParaRPr lang="en-AU" dirty="0"/>
          </a:p>
        </p:txBody>
      </p:sp>
      <p:sp>
        <p:nvSpPr>
          <p:cNvPr id="11" name="Slide Number Placeholder 5">
            <a:extLst>
              <a:ext uri="{FF2B5EF4-FFF2-40B4-BE49-F238E27FC236}">
                <a16:creationId xmlns:a16="http://schemas.microsoft.com/office/drawing/2014/main" id="{059F43D3-939A-BFFA-03E3-B57FEA3FAAF4}"/>
              </a:ext>
            </a:extLst>
          </p:cNvPr>
          <p:cNvSpPr>
            <a:spLocks noGrp="1"/>
          </p:cNvSpPr>
          <p:nvPr>
            <p:ph type="sldNum" sz="quarter" idx="12"/>
          </p:nvPr>
        </p:nvSpPr>
        <p:spPr>
          <a:prstGeom prst="rect">
            <a:avLst/>
          </a:prstGeom>
        </p:spPr>
        <p:txBody>
          <a:bodyPr vert="horz" lIns="91440" tIns="45720" rIns="91440" bIns="45720" rtlCol="0" anchor="ctr"/>
          <a:lstStyle>
            <a:defPPr>
              <a:defRPr lang="en-US"/>
            </a:defPPr>
            <a:lvl1pPr algn="r" defTabSz="457200" rtl="0" eaLnBrk="1" fontAlgn="auto" hangingPunct="1">
              <a:spcBef>
                <a:spcPts val="0"/>
              </a:spcBef>
              <a:spcAft>
                <a:spcPts val="0"/>
              </a:spcAft>
              <a:defRPr sz="1200" b="0" i="0" kern="1200">
                <a:solidFill>
                  <a:schemeClr val="tx1">
                    <a:tint val="75000"/>
                  </a:schemeClr>
                </a:solidFill>
                <a:latin typeface="Arial" panose="020B0604020202020204" pitchFamily="34" charset="0"/>
                <a:ea typeface="+mn-ea"/>
                <a:cs typeface="Arial" panose="020B0604020202020204" pitchFamily="34" charset="0"/>
              </a:defRPr>
            </a:lvl1pPr>
            <a:lvl2pPr marL="4572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a:lstStyle>
          <a:p>
            <a:pPr>
              <a:defRPr/>
            </a:pPr>
            <a:fld id="{32C6D5AB-FE0A-8440-B315-7D74B740F250}" type="slidenum">
              <a:rPr lang="en-US" smtClean="0"/>
              <a:pPr>
                <a:defRPr/>
              </a:pPr>
              <a:t>13</a:t>
            </a:fld>
            <a:endParaRPr lang="en-US" dirty="0"/>
          </a:p>
        </p:txBody>
      </p:sp>
    </p:spTree>
    <p:extLst>
      <p:ext uri="{BB962C8B-B14F-4D97-AF65-F5344CB8AC3E}">
        <p14:creationId xmlns:p14="http://schemas.microsoft.com/office/powerpoint/2010/main" val="820488793"/>
      </p:ext>
    </p:extLst>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3E21E8-6151-42DC-0A0B-70D332EBBF07}"/>
            </a:ext>
          </a:extLst>
        </p:cNvPr>
        <p:cNvGrpSpPr/>
        <p:nvPr/>
      </p:nvGrpSpPr>
      <p:grpSpPr>
        <a:xfrm>
          <a:off x="0" y="0"/>
          <a:ext cx="0" cy="0"/>
          <a:chOff x="0" y="0"/>
          <a:chExt cx="0" cy="0"/>
        </a:xfrm>
      </p:grpSpPr>
      <p:sp>
        <p:nvSpPr>
          <p:cNvPr id="47105" name="Title 3">
            <a:extLst>
              <a:ext uri="{FF2B5EF4-FFF2-40B4-BE49-F238E27FC236}">
                <a16:creationId xmlns:a16="http://schemas.microsoft.com/office/drawing/2014/main" id="{49F2D30E-CF36-528A-9468-ADBC134B3D76}"/>
              </a:ext>
            </a:extLst>
          </p:cNvPr>
          <p:cNvSpPr>
            <a:spLocks noGrp="1" noChangeArrowheads="1"/>
          </p:cNvSpPr>
          <p:nvPr>
            <p:ph type="ctrTitle"/>
          </p:nvPr>
        </p:nvSpPr>
        <p:spPr/>
        <p:txBody>
          <a:bodyPr/>
          <a:lstStyle/>
          <a:p>
            <a:pPr eaLnBrk="1" hangingPunct="1"/>
            <a:r>
              <a:rPr lang="en-US" altLang="en-US" dirty="0"/>
              <a:t>What our approach offers</a:t>
            </a:r>
          </a:p>
        </p:txBody>
      </p:sp>
      <p:sp>
        <p:nvSpPr>
          <p:cNvPr id="47106" name="Subtitle 4">
            <a:extLst>
              <a:ext uri="{FF2B5EF4-FFF2-40B4-BE49-F238E27FC236}">
                <a16:creationId xmlns:a16="http://schemas.microsoft.com/office/drawing/2014/main" id="{37165744-5991-ED4E-5109-4B18EDECD6A7}"/>
              </a:ext>
            </a:extLst>
          </p:cNvPr>
          <p:cNvSpPr>
            <a:spLocks noGrp="1" noChangeArrowheads="1"/>
          </p:cNvSpPr>
          <p:nvPr>
            <p:ph type="subTitle" idx="1"/>
          </p:nvPr>
        </p:nvSpPr>
        <p:spPr/>
        <p:txBody>
          <a:bodyPr>
            <a:normAutofit fontScale="85000" lnSpcReduction="20000"/>
          </a:bodyPr>
          <a:lstStyle/>
          <a:p>
            <a:pPr eaLnBrk="1" hangingPunct="1"/>
            <a:r>
              <a:rPr lang="en-US" altLang="en-US" dirty="0"/>
              <a:t>Honesty and transparency about data not as neutral but constructed </a:t>
            </a:r>
          </a:p>
          <a:p>
            <a:pPr eaLnBrk="1" hangingPunct="1"/>
            <a:r>
              <a:rPr lang="en-US" altLang="en-US" dirty="0"/>
              <a:t>Pathway to disability community to be co-creators </a:t>
            </a:r>
          </a:p>
        </p:txBody>
      </p:sp>
    </p:spTree>
    <p:extLst>
      <p:ext uri="{BB962C8B-B14F-4D97-AF65-F5344CB8AC3E}">
        <p14:creationId xmlns:p14="http://schemas.microsoft.com/office/powerpoint/2010/main" val="3750969344"/>
      </p:ext>
    </p:extLst>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art 2 Case study 1 25 May">
            <a:hlinkClick r:id="" action="ppaction://media"/>
            <a:extLst>
              <a:ext uri="{FF2B5EF4-FFF2-40B4-BE49-F238E27FC236}">
                <a16:creationId xmlns:a16="http://schemas.microsoft.com/office/drawing/2014/main" id="{C0948E5A-0041-5A01-5600-AB916DB146A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411618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59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4B28F3-664E-5241-1680-CC31FBE4D4C2}"/>
            </a:ext>
          </a:extLst>
        </p:cNvPr>
        <p:cNvGrpSpPr/>
        <p:nvPr/>
      </p:nvGrpSpPr>
      <p:grpSpPr>
        <a:xfrm>
          <a:off x="0" y="0"/>
          <a:ext cx="0" cy="0"/>
          <a:chOff x="0" y="0"/>
          <a:chExt cx="0" cy="0"/>
        </a:xfrm>
      </p:grpSpPr>
      <p:sp>
        <p:nvSpPr>
          <p:cNvPr id="12" name="Title 11">
            <a:extLst>
              <a:ext uri="{FF2B5EF4-FFF2-40B4-BE49-F238E27FC236}">
                <a16:creationId xmlns:a16="http://schemas.microsoft.com/office/drawing/2014/main" id="{2CD92548-57FD-27B2-E3DC-26A0BD89B760}"/>
              </a:ext>
            </a:extLst>
          </p:cNvPr>
          <p:cNvSpPr>
            <a:spLocks noGrp="1"/>
          </p:cNvSpPr>
          <p:nvPr>
            <p:ph type="title"/>
          </p:nvPr>
        </p:nvSpPr>
        <p:spPr/>
        <p:txBody>
          <a:bodyPr/>
          <a:lstStyle/>
          <a:p>
            <a:pPr eaLnBrk="1" hangingPunct="1">
              <a:defRPr/>
            </a:pPr>
            <a:r>
              <a:rPr lang="en-US" dirty="0"/>
              <a:t>Key takeaways</a:t>
            </a:r>
          </a:p>
        </p:txBody>
      </p:sp>
      <p:sp>
        <p:nvSpPr>
          <p:cNvPr id="32770" name="Content Placeholder 2">
            <a:extLst>
              <a:ext uri="{FF2B5EF4-FFF2-40B4-BE49-F238E27FC236}">
                <a16:creationId xmlns:a16="http://schemas.microsoft.com/office/drawing/2014/main" id="{B6C8AC7E-1A98-7FE8-7FA0-A0F50272815C}"/>
              </a:ext>
            </a:extLst>
          </p:cNvPr>
          <p:cNvSpPr>
            <a:spLocks noGrp="1" noChangeArrowheads="1"/>
          </p:cNvSpPr>
          <p:nvPr>
            <p:ph idx="1"/>
          </p:nvPr>
        </p:nvSpPr>
        <p:spPr/>
        <p:txBody>
          <a:bodyPr/>
          <a:lstStyle/>
          <a:p>
            <a:r>
              <a:rPr lang="en-AU" dirty="0"/>
              <a:t>Need for partnership and collaboration involving lived experience </a:t>
            </a:r>
          </a:p>
          <a:p>
            <a:r>
              <a:rPr lang="en-AU" dirty="0"/>
              <a:t>Call to action: be brave and reflexive as researchers</a:t>
            </a:r>
          </a:p>
          <a:p>
            <a:r>
              <a:rPr lang="en-AU" dirty="0"/>
              <a:t>Call to action: collect data in nuanced, responsive, and connective ways</a:t>
            </a:r>
          </a:p>
          <a:p>
            <a:endParaRPr lang="en-AU" dirty="0"/>
          </a:p>
        </p:txBody>
      </p:sp>
      <p:sp>
        <p:nvSpPr>
          <p:cNvPr id="11" name="Slide Number Placeholder 5">
            <a:extLst>
              <a:ext uri="{FF2B5EF4-FFF2-40B4-BE49-F238E27FC236}">
                <a16:creationId xmlns:a16="http://schemas.microsoft.com/office/drawing/2014/main" id="{963ACE00-2413-132A-37D1-E9FBB30DA5F0}"/>
              </a:ext>
            </a:extLst>
          </p:cNvPr>
          <p:cNvSpPr>
            <a:spLocks noGrp="1"/>
          </p:cNvSpPr>
          <p:nvPr>
            <p:ph type="sldNum" sz="quarter" idx="12"/>
          </p:nvPr>
        </p:nvSpPr>
        <p:spPr>
          <a:prstGeom prst="rect">
            <a:avLst/>
          </a:prstGeom>
        </p:spPr>
        <p:txBody>
          <a:bodyPr vert="horz" lIns="91440" tIns="45720" rIns="91440" bIns="45720" rtlCol="0" anchor="ctr"/>
          <a:lstStyle>
            <a:defPPr>
              <a:defRPr lang="en-US"/>
            </a:defPPr>
            <a:lvl1pPr algn="r" defTabSz="457200" rtl="0" eaLnBrk="1" fontAlgn="auto" hangingPunct="1">
              <a:spcBef>
                <a:spcPts val="0"/>
              </a:spcBef>
              <a:spcAft>
                <a:spcPts val="0"/>
              </a:spcAft>
              <a:defRPr sz="1200" b="0" i="0" kern="1200">
                <a:solidFill>
                  <a:schemeClr val="tx1">
                    <a:tint val="75000"/>
                  </a:schemeClr>
                </a:solidFill>
                <a:latin typeface="Arial" panose="020B0604020202020204" pitchFamily="34" charset="0"/>
                <a:ea typeface="+mn-ea"/>
                <a:cs typeface="Arial" panose="020B0604020202020204" pitchFamily="34" charset="0"/>
              </a:defRPr>
            </a:lvl1pPr>
            <a:lvl2pPr marL="4572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a:lstStyle>
          <a:p>
            <a:pPr>
              <a:defRPr/>
            </a:pPr>
            <a:fld id="{32C6D5AB-FE0A-8440-B315-7D74B740F250}" type="slidenum">
              <a:rPr lang="en-US" smtClean="0"/>
              <a:pPr>
                <a:defRPr/>
              </a:pPr>
              <a:t>16</a:t>
            </a:fld>
            <a:endParaRPr lang="en-US" dirty="0"/>
          </a:p>
        </p:txBody>
      </p:sp>
    </p:spTree>
    <p:extLst>
      <p:ext uri="{BB962C8B-B14F-4D97-AF65-F5344CB8AC3E}">
        <p14:creationId xmlns:p14="http://schemas.microsoft.com/office/powerpoint/2010/main" val="3603004456"/>
      </p:ext>
    </p:extLst>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F026FC-8E1C-7D48-F90D-BCA5E32B6E6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974E8F36-C73C-3AEC-A1EE-95B66BEC9212}"/>
              </a:ext>
            </a:extLst>
          </p:cNvPr>
          <p:cNvPicPr>
            <a:picLocks noChangeAspect="1"/>
          </p:cNvPicPr>
          <p:nvPr/>
        </p:nvPicPr>
        <p:blipFill>
          <a:blip r:embed="rId2"/>
          <a:stretch>
            <a:fillRect/>
          </a:stretch>
        </p:blipFill>
        <p:spPr>
          <a:xfrm>
            <a:off x="-528" y="0"/>
            <a:ext cx="12192000" cy="6858000"/>
          </a:xfrm>
          <a:prstGeom prst="rect">
            <a:avLst/>
          </a:prstGeom>
        </p:spPr>
      </p:pic>
    </p:spTree>
    <p:extLst>
      <p:ext uri="{BB962C8B-B14F-4D97-AF65-F5344CB8AC3E}">
        <p14:creationId xmlns:p14="http://schemas.microsoft.com/office/powerpoint/2010/main" val="3850444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3">
            <a:extLst>
              <a:ext uri="{FF2B5EF4-FFF2-40B4-BE49-F238E27FC236}">
                <a16:creationId xmlns:a16="http://schemas.microsoft.com/office/drawing/2014/main" id="{DA2A66E0-50D7-48E5-F774-617F23CD685C}"/>
              </a:ext>
            </a:extLst>
          </p:cNvPr>
          <p:cNvSpPr>
            <a:spLocks noGrp="1" noChangeArrowheads="1"/>
          </p:cNvSpPr>
          <p:nvPr>
            <p:ph type="ctrTitle"/>
          </p:nvPr>
        </p:nvSpPr>
        <p:spPr/>
        <p:txBody>
          <a:bodyPr/>
          <a:lstStyle/>
          <a:p>
            <a:pPr eaLnBrk="1" hangingPunct="1"/>
            <a:r>
              <a:rPr lang="en-US" altLang="en-US" dirty="0">
                <a:latin typeface="Arial" panose="020B0604020202020204" pitchFamily="34" charset="0"/>
                <a:cs typeface="Arial" panose="020B0604020202020204" pitchFamily="34" charset="0"/>
              </a:rPr>
              <a:t>Further questions?	</a:t>
            </a:r>
          </a:p>
        </p:txBody>
      </p:sp>
      <p:sp>
        <p:nvSpPr>
          <p:cNvPr id="31746" name="Subtitle 4">
            <a:extLst>
              <a:ext uri="{FF2B5EF4-FFF2-40B4-BE49-F238E27FC236}">
                <a16:creationId xmlns:a16="http://schemas.microsoft.com/office/drawing/2014/main" id="{8AAC6E30-27B0-0D92-BC75-544E898DF93A}"/>
              </a:ext>
            </a:extLst>
          </p:cNvPr>
          <p:cNvSpPr>
            <a:spLocks noGrp="1" noChangeArrowheads="1"/>
          </p:cNvSpPr>
          <p:nvPr>
            <p:ph type="subTitle" idx="1"/>
          </p:nvPr>
        </p:nvSpPr>
        <p:spPr/>
        <p:txBody>
          <a:bodyPr>
            <a:normAutofit fontScale="92500" lnSpcReduction="10000"/>
          </a:bodyPr>
          <a:lstStyle/>
          <a:p>
            <a:pPr eaLnBrk="1" hangingPunct="1"/>
            <a:r>
              <a:rPr lang="en-US" altLang="en-US" dirty="0">
                <a:latin typeface="Arial" panose="020B0604020202020204" pitchFamily="34" charset="0"/>
                <a:cs typeface="Arial" panose="020B0604020202020204" pitchFamily="34" charset="0"/>
              </a:rPr>
              <a:t>Contact Dr Tess Altman, CYDA Policy and Research Coordinator at tessaltman@cyda.org.au</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99517-958A-9974-2EE6-4A936175603F}"/>
              </a:ext>
            </a:extLst>
          </p:cNvPr>
          <p:cNvSpPr>
            <a:spLocks noGrp="1"/>
          </p:cNvSpPr>
          <p:nvPr>
            <p:ph type="ctrTitle"/>
          </p:nvPr>
        </p:nvSpPr>
        <p:spPr>
          <a:xfrm>
            <a:off x="5624624" y="1949569"/>
            <a:ext cx="6072786" cy="2003003"/>
          </a:xfrm>
        </p:spPr>
        <p:txBody>
          <a:bodyPr/>
          <a:lstStyle/>
          <a:p>
            <a:r>
              <a:rPr lang="en-AU"/>
              <a:t>National Disability</a:t>
            </a:r>
            <a:br>
              <a:rPr lang="en-AU"/>
            </a:br>
            <a:r>
              <a:rPr lang="en-AU"/>
              <a:t>Data Asset</a:t>
            </a:r>
          </a:p>
        </p:txBody>
      </p:sp>
      <p:sp>
        <p:nvSpPr>
          <p:cNvPr id="3" name="Subtitle 2">
            <a:extLst>
              <a:ext uri="{FF2B5EF4-FFF2-40B4-BE49-F238E27FC236}">
                <a16:creationId xmlns:a16="http://schemas.microsoft.com/office/drawing/2014/main" id="{C266BAA0-CF64-C72D-3E56-44C02056082F}"/>
              </a:ext>
            </a:extLst>
          </p:cNvPr>
          <p:cNvSpPr>
            <a:spLocks noGrp="1"/>
          </p:cNvSpPr>
          <p:nvPr>
            <p:ph type="subTitle" idx="1"/>
          </p:nvPr>
        </p:nvSpPr>
        <p:spPr>
          <a:xfrm>
            <a:off x="5624623" y="4044648"/>
            <a:ext cx="6072787" cy="1655762"/>
          </a:xfrm>
        </p:spPr>
        <p:txBody>
          <a:bodyPr/>
          <a:lstStyle/>
          <a:p>
            <a:r>
              <a:rPr lang="en-AU"/>
              <a:t>A slide deck to support</a:t>
            </a:r>
            <a:br>
              <a:rPr lang="en-AU"/>
            </a:br>
            <a:r>
              <a:rPr lang="en-AU"/>
              <a:t>stakeholder engagement</a:t>
            </a:r>
          </a:p>
        </p:txBody>
      </p:sp>
      <p:sp>
        <p:nvSpPr>
          <p:cNvPr id="7" name="Text Placeholder 6">
            <a:extLst>
              <a:ext uri="{FF2B5EF4-FFF2-40B4-BE49-F238E27FC236}">
                <a16:creationId xmlns:a16="http://schemas.microsoft.com/office/drawing/2014/main" id="{666B1AB2-288C-A636-EFE9-407E0E1DABBF}"/>
              </a:ext>
            </a:extLst>
          </p:cNvPr>
          <p:cNvSpPr>
            <a:spLocks noGrp="1"/>
          </p:cNvSpPr>
          <p:nvPr>
            <p:ph type="body" sz="quarter" idx="10"/>
          </p:nvPr>
        </p:nvSpPr>
        <p:spPr/>
        <p:txBody>
          <a:bodyPr/>
          <a:lstStyle/>
          <a:p>
            <a:r>
              <a:rPr lang="en-AU" dirty="0"/>
              <a:t>May 2026</a:t>
            </a:r>
          </a:p>
        </p:txBody>
      </p:sp>
    </p:spTree>
    <p:extLst>
      <p:ext uri="{BB962C8B-B14F-4D97-AF65-F5344CB8AC3E}">
        <p14:creationId xmlns:p14="http://schemas.microsoft.com/office/powerpoint/2010/main" val="32604553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FE8BA8C-258F-3FAB-738E-3B809E63F0D2}"/>
              </a:ext>
            </a:extLst>
          </p:cNvPr>
          <p:cNvSpPr>
            <a:spLocks noGrp="1"/>
          </p:cNvSpPr>
          <p:nvPr>
            <p:ph type="title" idx="4294967295"/>
          </p:nvPr>
        </p:nvSpPr>
        <p:spPr>
          <a:xfrm>
            <a:off x="838200" y="148612"/>
            <a:ext cx="10515600" cy="539452"/>
          </a:xfrm>
        </p:spPr>
        <p:txBody>
          <a:bodyPr>
            <a:normAutofit/>
          </a:bodyPr>
          <a:lstStyle/>
          <a:p>
            <a:r>
              <a:rPr lang="en-AU" sz="3200">
                <a:solidFill>
                  <a:schemeClr val="bg1"/>
                </a:solidFill>
              </a:rPr>
              <a:t>Contents</a:t>
            </a:r>
          </a:p>
        </p:txBody>
      </p:sp>
      <p:graphicFrame>
        <p:nvGraphicFramePr>
          <p:cNvPr id="5" name="Table 4">
            <a:extLst>
              <a:ext uri="{FF2B5EF4-FFF2-40B4-BE49-F238E27FC236}">
                <a16:creationId xmlns:a16="http://schemas.microsoft.com/office/drawing/2014/main" id="{6F3E52B1-6201-0DF5-CBB2-82A0AE265F62}"/>
              </a:ext>
            </a:extLst>
          </p:cNvPr>
          <p:cNvGraphicFramePr>
            <a:graphicFrameLocks noGrp="1"/>
          </p:cNvGraphicFramePr>
          <p:nvPr/>
        </p:nvGraphicFramePr>
        <p:xfrm>
          <a:off x="571500" y="1387750"/>
          <a:ext cx="6155723" cy="4629800"/>
        </p:xfrm>
        <a:graphic>
          <a:graphicData uri="http://schemas.openxmlformats.org/drawingml/2006/table">
            <a:tbl>
              <a:tblPr firstRow="1" bandRow="1">
                <a:tableStyleId>{5C22544A-7EE6-4342-B048-85BDC9FD1C3A}</a:tableStyleId>
              </a:tblPr>
              <a:tblGrid>
                <a:gridCol w="5562600">
                  <a:extLst>
                    <a:ext uri="{9D8B030D-6E8A-4147-A177-3AD203B41FA5}">
                      <a16:colId xmlns:a16="http://schemas.microsoft.com/office/drawing/2014/main" val="420618305"/>
                    </a:ext>
                  </a:extLst>
                </a:gridCol>
                <a:gridCol w="593123">
                  <a:extLst>
                    <a:ext uri="{9D8B030D-6E8A-4147-A177-3AD203B41FA5}">
                      <a16:colId xmlns:a16="http://schemas.microsoft.com/office/drawing/2014/main" val="267970350"/>
                    </a:ext>
                  </a:extLst>
                </a:gridCol>
              </a:tblGrid>
              <a:tr h="57881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AU" dirty="0">
                        <a:solidFill>
                          <a:schemeClr val="tx2">
                            <a:lumMod val="75000"/>
                          </a:schemeClr>
                        </a:solidFill>
                      </a:endParaRPr>
                    </a:p>
                  </a:txBody>
                  <a:tcPr anchor="ctr">
                    <a:lnL w="12700" cmpd="sng">
                      <a:noFill/>
                    </a:lnL>
                    <a:lnR w="12700" cmpd="sng">
                      <a:noFill/>
                    </a:lnR>
                    <a:lnT w="12700" cmpd="sng">
                      <a:noFill/>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endParaRPr lang="en-AU" b="1">
                        <a:solidFill>
                          <a:schemeClr val="tx2">
                            <a:lumMod val="75000"/>
                          </a:schemeClr>
                        </a:solidFill>
                      </a:endParaRPr>
                    </a:p>
                  </a:txBody>
                  <a:tcPr anchor="ctr">
                    <a:lnL w="12700" cmpd="sng">
                      <a:noFill/>
                    </a:lnL>
                    <a:lnR w="12700" cmpd="sng">
                      <a:noFill/>
                    </a:lnR>
                    <a:lnT w="12700" cmpd="sng">
                      <a:noFill/>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204136301"/>
                  </a:ext>
                </a:extLst>
              </a:tr>
              <a:tr h="574855">
                <a:tc>
                  <a:txBody>
                    <a:bodyPr/>
                    <a:lstStyle/>
                    <a:p>
                      <a:pPr lvl="0"/>
                      <a:r>
                        <a:rPr lang="en-AU" sz="1800" b="1" kern="1200" dirty="0">
                          <a:solidFill>
                            <a:schemeClr val="dk1"/>
                          </a:solidFill>
                          <a:effectLst/>
                          <a:latin typeface="+mn-lt"/>
                          <a:ea typeface="+mn-ea"/>
                          <a:cs typeface="+mn-cs"/>
                        </a:rPr>
                        <a:t>What is the National Disability Data Asset</a:t>
                      </a:r>
                      <a:endParaRPr lang="en-AU" sz="1800" kern="1200" dirty="0">
                        <a:solidFill>
                          <a:schemeClr val="dk1"/>
                        </a:solidFill>
                        <a:effectLst/>
                        <a:latin typeface="+mn-lt"/>
                        <a:ea typeface="+mn-ea"/>
                        <a:cs typeface="+mn-cs"/>
                      </a:endParaRPr>
                    </a:p>
                  </a:txBody>
                  <a:tcPr anchor="ctr">
                    <a:lnT w="9525" cap="flat" cmpd="sng" algn="ctr">
                      <a:noFill/>
                      <a:prstDash val="solid"/>
                      <a:round/>
                      <a:headEnd type="none" w="med" len="med"/>
                      <a:tailEnd type="none" w="med" len="med"/>
                    </a:lnT>
                    <a:lnB w="9525" cap="flat" cmpd="sng" algn="ctr">
                      <a:solidFill>
                        <a:schemeClr val="bg1">
                          <a:lumMod val="65000"/>
                        </a:schemeClr>
                      </a:solidFill>
                      <a:prstDash val="solid"/>
                      <a:round/>
                      <a:headEnd type="none" w="med" len="med"/>
                      <a:tailEnd type="none" w="med" len="med"/>
                    </a:lnB>
                    <a:noFill/>
                  </a:tcPr>
                </a:tc>
                <a:tc>
                  <a:txBody>
                    <a:bodyPr/>
                    <a:lstStyle/>
                    <a:p>
                      <a:pPr lvl="0" algn="r">
                        <a:buNone/>
                      </a:pPr>
                      <a:endParaRPr lang="en-AU" b="1" dirty="0">
                        <a:solidFill>
                          <a:schemeClr val="tx2">
                            <a:lumMod val="75000"/>
                          </a:schemeClr>
                        </a:solidFill>
                      </a:endParaRPr>
                    </a:p>
                  </a:txBody>
                  <a:tcPr anchor="ctr">
                    <a:lnT w="9525" cap="flat" cmpd="sng" algn="ctr">
                      <a:noFill/>
                      <a:prstDash val="solid"/>
                      <a:round/>
                      <a:headEnd type="none" w="med" len="med"/>
                      <a:tailEnd type="none" w="med" len="med"/>
                    </a:lnT>
                    <a:lnB w="9525" cap="flat" cmpd="sng" algn="ctr">
                      <a:solidFill>
                        <a:schemeClr val="bg1">
                          <a:lumMod val="65000"/>
                        </a:schemeClr>
                      </a:solidFill>
                      <a:prstDash val="solid"/>
                      <a:round/>
                      <a:headEnd type="none" w="med" len="med"/>
                      <a:tailEnd type="none" w="med" len="med"/>
                    </a:lnB>
                    <a:noFill/>
                  </a:tcPr>
                </a:tc>
                <a:extLst>
                  <a:ext uri="{0D108BD9-81ED-4DB2-BD59-A6C34878D82A}">
                    <a16:rowId xmlns:a16="http://schemas.microsoft.com/office/drawing/2014/main" val="2378115841"/>
                  </a:ext>
                </a:extLst>
              </a:tr>
              <a:tr h="793210">
                <a:tc>
                  <a:txBody>
                    <a:bodyPr/>
                    <a:lstStyle/>
                    <a:p>
                      <a:pPr lvl="0"/>
                      <a:r>
                        <a:rPr lang="en-AU" sz="1800" b="1" kern="1200" dirty="0">
                          <a:solidFill>
                            <a:schemeClr val="dk1"/>
                          </a:solidFill>
                          <a:effectLst/>
                          <a:latin typeface="+mn-lt"/>
                          <a:ea typeface="+mn-ea"/>
                          <a:cs typeface="+mn-cs"/>
                        </a:rPr>
                        <a:t>What is the NDDA co-governance</a:t>
                      </a:r>
                    </a:p>
                  </a:txBody>
                  <a:tcPr anchor="ctr">
                    <a:lnT w="9525" cap="flat" cmpd="sng" algn="ctr">
                      <a:solidFill>
                        <a:schemeClr val="bg1">
                          <a:lumMod val="65000"/>
                        </a:schemeClr>
                      </a:solidFill>
                      <a:prstDash val="solid"/>
                      <a:round/>
                      <a:headEnd type="none" w="med" len="med"/>
                      <a:tailEnd type="none" w="med" len="med"/>
                    </a:lnT>
                    <a:lnB w="9525" cap="flat" cmpd="sng" algn="ctr">
                      <a:solidFill>
                        <a:schemeClr val="bg1">
                          <a:lumMod val="65000"/>
                        </a:schemeClr>
                      </a:solidFill>
                      <a:prstDash val="solid"/>
                      <a:round/>
                      <a:headEnd type="none" w="med" len="med"/>
                      <a:tailEnd type="none" w="med" len="med"/>
                    </a:lnB>
                    <a:noFill/>
                  </a:tcPr>
                </a:tc>
                <a:tc>
                  <a:txBody>
                    <a:bodyPr/>
                    <a:lstStyle/>
                    <a:p>
                      <a:pPr algn="r"/>
                      <a:endParaRPr lang="en-AU" b="1" dirty="0">
                        <a:solidFill>
                          <a:schemeClr val="tx2">
                            <a:lumMod val="75000"/>
                          </a:schemeClr>
                        </a:solidFill>
                      </a:endParaRPr>
                    </a:p>
                  </a:txBody>
                  <a:tcPr anchor="ctr">
                    <a:lnT w="9525" cap="flat" cmpd="sng" algn="ctr">
                      <a:solidFill>
                        <a:schemeClr val="bg1">
                          <a:lumMod val="65000"/>
                        </a:schemeClr>
                      </a:solidFill>
                      <a:prstDash val="solid"/>
                      <a:round/>
                      <a:headEnd type="none" w="med" len="med"/>
                      <a:tailEnd type="none" w="med" len="med"/>
                    </a:lnT>
                    <a:lnB w="9525" cap="flat" cmpd="sng" algn="ctr">
                      <a:solidFill>
                        <a:schemeClr val="bg1">
                          <a:lumMod val="65000"/>
                        </a:schemeClr>
                      </a:solidFill>
                      <a:prstDash val="solid"/>
                      <a:round/>
                      <a:headEnd type="none" w="med" len="med"/>
                      <a:tailEnd type="none" w="med" len="med"/>
                    </a:lnB>
                    <a:noFill/>
                  </a:tcPr>
                </a:tc>
                <a:extLst>
                  <a:ext uri="{0D108BD9-81ED-4DB2-BD59-A6C34878D82A}">
                    <a16:rowId xmlns:a16="http://schemas.microsoft.com/office/drawing/2014/main" val="344658642"/>
                  </a:ext>
                </a:extLst>
              </a:tr>
              <a:tr h="69292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sz="1800" b="1" kern="1200" dirty="0">
                          <a:solidFill>
                            <a:schemeClr val="dk1"/>
                          </a:solidFill>
                          <a:effectLst/>
                          <a:latin typeface="+mn-lt"/>
                          <a:ea typeface="+mn-ea"/>
                          <a:cs typeface="+mn-cs"/>
                        </a:rPr>
                        <a:t>Applying Co-governance: What it looks like in practice </a:t>
                      </a:r>
                    </a:p>
                  </a:txBody>
                  <a:tcPr anchor="ctr">
                    <a:lnT w="9525" cap="flat" cmpd="sng" algn="ctr">
                      <a:solidFill>
                        <a:schemeClr val="bg1">
                          <a:lumMod val="65000"/>
                        </a:schemeClr>
                      </a:solidFill>
                      <a:prstDash val="solid"/>
                      <a:round/>
                      <a:headEnd type="none" w="med" len="med"/>
                      <a:tailEnd type="none" w="med" len="med"/>
                    </a:lnT>
                    <a:lnB w="9525" cap="flat" cmpd="sng" algn="ctr">
                      <a:solidFill>
                        <a:schemeClr val="bg1">
                          <a:lumMod val="65000"/>
                        </a:schemeClr>
                      </a:solidFill>
                      <a:prstDash val="solid"/>
                      <a:round/>
                      <a:headEnd type="none" w="med" len="med"/>
                      <a:tailEnd type="none" w="med" len="med"/>
                    </a:lnB>
                    <a:noFill/>
                  </a:tcPr>
                </a:tc>
                <a:tc>
                  <a:txBody>
                    <a:bodyPr/>
                    <a:lstStyle/>
                    <a:p>
                      <a:pPr algn="r"/>
                      <a:endParaRPr lang="en-AU" b="1">
                        <a:solidFill>
                          <a:schemeClr val="tx2">
                            <a:lumMod val="75000"/>
                          </a:schemeClr>
                        </a:solidFill>
                      </a:endParaRPr>
                    </a:p>
                  </a:txBody>
                  <a:tcPr anchor="ctr">
                    <a:lnT w="9525" cap="flat" cmpd="sng" algn="ctr">
                      <a:solidFill>
                        <a:schemeClr val="bg1">
                          <a:lumMod val="65000"/>
                        </a:schemeClr>
                      </a:solidFill>
                      <a:prstDash val="solid"/>
                      <a:round/>
                      <a:headEnd type="none" w="med" len="med"/>
                      <a:tailEnd type="none" w="med" len="med"/>
                    </a:lnT>
                    <a:lnB w="9525" cap="flat" cmpd="sng" algn="ctr">
                      <a:solidFill>
                        <a:schemeClr val="bg1">
                          <a:lumMod val="65000"/>
                        </a:schemeClr>
                      </a:solidFill>
                      <a:prstDash val="solid"/>
                      <a:round/>
                      <a:headEnd type="none" w="med" len="med"/>
                      <a:tailEnd type="none" w="med" len="med"/>
                    </a:lnB>
                    <a:noFill/>
                  </a:tcPr>
                </a:tc>
                <a:extLst>
                  <a:ext uri="{0D108BD9-81ED-4DB2-BD59-A6C34878D82A}">
                    <a16:rowId xmlns:a16="http://schemas.microsoft.com/office/drawing/2014/main" val="1432359065"/>
                  </a:ext>
                </a:extLst>
              </a:tr>
              <a:tr h="63051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t>How to apply for PLIDA data and the access process in practice </a:t>
                      </a:r>
                    </a:p>
                  </a:txBody>
                  <a:tcPr anchor="ctr">
                    <a:lnT w="9525" cap="flat" cmpd="sng" algn="ctr">
                      <a:solidFill>
                        <a:schemeClr val="bg1">
                          <a:lumMod val="65000"/>
                        </a:schemeClr>
                      </a:solidFill>
                      <a:prstDash val="solid"/>
                      <a:round/>
                      <a:headEnd type="none" w="med" len="med"/>
                      <a:tailEnd type="none" w="med" len="med"/>
                    </a:lnT>
                    <a:lnB w="9525" cap="flat" cmpd="sng" algn="ctr">
                      <a:solidFill>
                        <a:schemeClr val="bg1">
                          <a:lumMod val="65000"/>
                        </a:schemeClr>
                      </a:solidFill>
                      <a:prstDash val="solid"/>
                      <a:round/>
                      <a:headEnd type="none" w="med" len="med"/>
                      <a:tailEnd type="none" w="med" len="med"/>
                    </a:lnB>
                    <a:noFill/>
                  </a:tcPr>
                </a:tc>
                <a:tc>
                  <a:txBody>
                    <a:bodyPr/>
                    <a:lstStyle/>
                    <a:p>
                      <a:pPr algn="r"/>
                      <a:endParaRPr lang="en-AU" b="1" dirty="0">
                        <a:solidFill>
                          <a:schemeClr val="tx2">
                            <a:lumMod val="75000"/>
                          </a:schemeClr>
                        </a:solidFill>
                      </a:endParaRPr>
                    </a:p>
                  </a:txBody>
                  <a:tcPr anchor="ctr">
                    <a:lnT w="9525" cap="flat" cmpd="sng" algn="ctr">
                      <a:solidFill>
                        <a:schemeClr val="bg1">
                          <a:lumMod val="65000"/>
                        </a:schemeClr>
                      </a:solidFill>
                      <a:prstDash val="solid"/>
                      <a:round/>
                      <a:headEnd type="none" w="med" len="med"/>
                      <a:tailEnd type="none" w="med" len="med"/>
                    </a:lnT>
                    <a:lnB w="9525" cap="flat" cmpd="sng" algn="ctr">
                      <a:solidFill>
                        <a:schemeClr val="bg1">
                          <a:lumMod val="65000"/>
                        </a:schemeClr>
                      </a:solidFill>
                      <a:prstDash val="solid"/>
                      <a:round/>
                      <a:headEnd type="none" w="med" len="med"/>
                      <a:tailEnd type="none" w="med" len="med"/>
                    </a:lnB>
                    <a:noFill/>
                  </a:tcPr>
                </a:tc>
                <a:extLst>
                  <a:ext uri="{0D108BD9-81ED-4DB2-BD59-A6C34878D82A}">
                    <a16:rowId xmlns:a16="http://schemas.microsoft.com/office/drawing/2014/main" val="2335387921"/>
                  </a:ext>
                </a:extLst>
              </a:tr>
              <a:tr h="77109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sz="1800" b="1" kern="1200" dirty="0">
                          <a:solidFill>
                            <a:schemeClr val="dk1"/>
                          </a:solidFill>
                          <a:latin typeface="+mn-lt"/>
                          <a:ea typeface="+mn-ea"/>
                          <a:cs typeface="+mn-cs"/>
                        </a:rPr>
                        <a:t>How to apply for NHDH data and </a:t>
                      </a:r>
                      <a:r>
                        <a:rPr lang="en-GB" sz="1800" b="1" kern="1200" dirty="0">
                          <a:solidFill>
                            <a:schemeClr val="dk1"/>
                          </a:solidFill>
                          <a:latin typeface="+mn-lt"/>
                          <a:ea typeface="+mn-ea"/>
                          <a:cs typeface="+mn-cs"/>
                        </a:rPr>
                        <a:t>the access process in practice</a:t>
                      </a:r>
                      <a:endParaRPr lang="en-AU" sz="1800" b="1" kern="1200" dirty="0">
                        <a:solidFill>
                          <a:schemeClr val="dk1"/>
                        </a:solidFill>
                        <a:latin typeface="+mn-lt"/>
                        <a:ea typeface="+mn-ea"/>
                        <a:cs typeface="+mn-cs"/>
                      </a:endParaRPr>
                    </a:p>
                  </a:txBody>
                  <a:tcPr anchor="ctr">
                    <a:lnT w="9525" cap="flat" cmpd="sng" algn="ctr">
                      <a:solidFill>
                        <a:schemeClr val="bg1">
                          <a:lumMod val="65000"/>
                        </a:schemeClr>
                      </a:solidFill>
                      <a:prstDash val="solid"/>
                      <a:round/>
                      <a:headEnd type="none" w="med" len="med"/>
                      <a:tailEnd type="none" w="med" len="med"/>
                    </a:lnT>
                    <a:lnB w="9525" cap="flat" cmpd="sng" algn="ctr">
                      <a:solidFill>
                        <a:schemeClr val="bg1">
                          <a:lumMod val="65000"/>
                        </a:schemeClr>
                      </a:solidFill>
                      <a:prstDash val="solid"/>
                      <a:round/>
                      <a:headEnd type="none" w="med" len="med"/>
                      <a:tailEnd type="none" w="med" len="med"/>
                    </a:lnB>
                    <a:noFill/>
                  </a:tcPr>
                </a:tc>
                <a:tc>
                  <a:txBody>
                    <a:bodyPr/>
                    <a:lstStyle/>
                    <a:p>
                      <a:pPr algn="r"/>
                      <a:endParaRPr lang="en-AU" b="1" dirty="0">
                        <a:solidFill>
                          <a:schemeClr val="tx2">
                            <a:lumMod val="75000"/>
                          </a:schemeClr>
                        </a:solidFill>
                      </a:endParaRPr>
                    </a:p>
                  </a:txBody>
                  <a:tcPr anchor="ctr">
                    <a:lnT w="9525" cap="flat" cmpd="sng" algn="ctr">
                      <a:solidFill>
                        <a:schemeClr val="bg1">
                          <a:lumMod val="65000"/>
                        </a:schemeClr>
                      </a:solidFill>
                      <a:prstDash val="solid"/>
                      <a:round/>
                      <a:headEnd type="none" w="med" len="med"/>
                      <a:tailEnd type="none" w="med" len="med"/>
                    </a:lnT>
                    <a:lnB w="9525" cap="flat" cmpd="sng" algn="ctr">
                      <a:solidFill>
                        <a:schemeClr val="bg1">
                          <a:lumMod val="65000"/>
                        </a:schemeClr>
                      </a:solidFill>
                      <a:prstDash val="solid"/>
                      <a:round/>
                      <a:headEnd type="none" w="med" len="med"/>
                      <a:tailEnd type="none" w="med" len="med"/>
                    </a:lnB>
                    <a:noFill/>
                  </a:tcPr>
                </a:tc>
                <a:extLst>
                  <a:ext uri="{0D108BD9-81ED-4DB2-BD59-A6C34878D82A}">
                    <a16:rowId xmlns:a16="http://schemas.microsoft.com/office/drawing/2014/main" val="2342005765"/>
                  </a:ext>
                </a:extLst>
              </a:tr>
              <a:tr h="578815">
                <a:tc>
                  <a:txBody>
                    <a:bodyPr/>
                    <a:lstStyle/>
                    <a:p>
                      <a:pPr lvl="0"/>
                      <a:endParaRPr lang="en-AU" sz="1800" kern="1200" dirty="0">
                        <a:solidFill>
                          <a:schemeClr val="dk1"/>
                        </a:solidFill>
                        <a:effectLst/>
                        <a:latin typeface="+mn-lt"/>
                        <a:ea typeface="+mn-ea"/>
                        <a:cs typeface="+mn-cs"/>
                      </a:endParaRPr>
                    </a:p>
                  </a:txBody>
                  <a:tcPr anchor="ctr">
                    <a:lnT w="9525" cap="flat" cmpd="sng" algn="ctr">
                      <a:solidFill>
                        <a:schemeClr val="bg1">
                          <a:lumMod val="65000"/>
                        </a:schemeClr>
                      </a:solidFill>
                      <a:prstDash val="solid"/>
                      <a:round/>
                      <a:headEnd type="none" w="med" len="med"/>
                      <a:tailEnd type="none" w="med" len="med"/>
                    </a:lnT>
                    <a:noFill/>
                  </a:tcPr>
                </a:tc>
                <a:tc>
                  <a:txBody>
                    <a:bodyPr/>
                    <a:lstStyle/>
                    <a:p>
                      <a:pPr algn="r"/>
                      <a:endParaRPr lang="en-AU" b="1" dirty="0">
                        <a:solidFill>
                          <a:schemeClr val="tx2">
                            <a:lumMod val="75000"/>
                          </a:schemeClr>
                        </a:solidFill>
                      </a:endParaRPr>
                    </a:p>
                  </a:txBody>
                  <a:tcPr anchor="ctr">
                    <a:lnT w="9525" cap="flat" cmpd="sng" algn="ctr">
                      <a:solidFill>
                        <a:schemeClr val="bg1">
                          <a:lumMod val="65000"/>
                        </a:schemeClr>
                      </a:solidFill>
                      <a:prstDash val="solid"/>
                      <a:round/>
                      <a:headEnd type="none" w="med" len="med"/>
                      <a:tailEnd type="none" w="med" len="med"/>
                    </a:lnT>
                    <a:noFill/>
                  </a:tcPr>
                </a:tc>
                <a:extLst>
                  <a:ext uri="{0D108BD9-81ED-4DB2-BD59-A6C34878D82A}">
                    <a16:rowId xmlns:a16="http://schemas.microsoft.com/office/drawing/2014/main" val="938235060"/>
                  </a:ext>
                </a:extLst>
              </a:tr>
            </a:tbl>
          </a:graphicData>
        </a:graphic>
      </p:graphicFrame>
    </p:spTree>
    <p:extLst>
      <p:ext uri="{BB962C8B-B14F-4D97-AF65-F5344CB8AC3E}">
        <p14:creationId xmlns:p14="http://schemas.microsoft.com/office/powerpoint/2010/main" val="3840358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4113D86-045E-E646-8980-28EE4F2F4BD5}"/>
              </a:ext>
            </a:extLst>
          </p:cNvPr>
          <p:cNvSpPr>
            <a:spLocks noGrp="1"/>
          </p:cNvSpPr>
          <p:nvPr>
            <p:ph type="subTitle" idx="1"/>
          </p:nvPr>
        </p:nvSpPr>
        <p:spPr/>
        <p:txBody>
          <a:bodyPr/>
          <a:lstStyle/>
          <a:p>
            <a:r>
              <a:rPr lang="en-AU" sz="3200" dirty="0"/>
              <a:t>What is the National Disability Data Asset? </a:t>
            </a:r>
          </a:p>
        </p:txBody>
      </p:sp>
      <p:sp>
        <p:nvSpPr>
          <p:cNvPr id="4" name="Slide Number Placeholder 3">
            <a:extLst>
              <a:ext uri="{FF2B5EF4-FFF2-40B4-BE49-F238E27FC236}">
                <a16:creationId xmlns:a16="http://schemas.microsoft.com/office/drawing/2014/main" id="{FB48D35B-556C-8062-5D3C-99A83BAFF830}"/>
              </a:ext>
            </a:extLst>
          </p:cNvPr>
          <p:cNvSpPr>
            <a:spLocks noGrp="1"/>
          </p:cNvSpPr>
          <p:nvPr>
            <p:ph type="sldNum" sz="quarter" idx="11"/>
          </p:nvPr>
        </p:nvSpPr>
        <p:spPr/>
        <p:txBody>
          <a:bodyPr/>
          <a:lstStyle/>
          <a:p>
            <a:fld id="{FC4CDC87-5F1E-4E4A-9337-55492A3952C6}" type="slidenum">
              <a:rPr lang="en-AU" smtClean="0"/>
              <a:pPr/>
              <a:t>21</a:t>
            </a:fld>
            <a:endParaRPr lang="en-AU"/>
          </a:p>
        </p:txBody>
      </p:sp>
    </p:spTree>
    <p:extLst>
      <p:ext uri="{BB962C8B-B14F-4D97-AF65-F5344CB8AC3E}">
        <p14:creationId xmlns:p14="http://schemas.microsoft.com/office/powerpoint/2010/main" val="36439155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89C344D-0B8F-C20E-5F15-198717131694}"/>
              </a:ext>
            </a:extLst>
          </p:cNvPr>
          <p:cNvSpPr>
            <a:spLocks noGrp="1"/>
          </p:cNvSpPr>
          <p:nvPr>
            <p:ph type="sldNum" sz="quarter" idx="11"/>
          </p:nvPr>
        </p:nvSpPr>
        <p:spPr/>
        <p:txBody>
          <a:bodyPr/>
          <a:lstStyle/>
          <a:p>
            <a:fld id="{FC4CDC87-5F1E-4E4A-9337-55492A3952C6}" type="slidenum">
              <a:rPr lang="en-AU" smtClean="0"/>
              <a:pPr/>
              <a:t>22</a:t>
            </a:fld>
            <a:endParaRPr lang="en-AU"/>
          </a:p>
        </p:txBody>
      </p:sp>
      <p:sp>
        <p:nvSpPr>
          <p:cNvPr id="3" name="TextBox 2">
            <a:extLst>
              <a:ext uri="{FF2B5EF4-FFF2-40B4-BE49-F238E27FC236}">
                <a16:creationId xmlns:a16="http://schemas.microsoft.com/office/drawing/2014/main" id="{7726272A-D356-F151-0230-9BE81FA09225}"/>
              </a:ext>
            </a:extLst>
          </p:cNvPr>
          <p:cNvSpPr txBox="1"/>
          <p:nvPr/>
        </p:nvSpPr>
        <p:spPr>
          <a:xfrm>
            <a:off x="590549" y="1379394"/>
            <a:ext cx="10982325" cy="4481611"/>
          </a:xfrm>
          <a:prstGeom prst="rect">
            <a:avLst/>
          </a:prstGeom>
          <a:noFill/>
        </p:spPr>
        <p:txBody>
          <a:bodyPr wrap="square">
            <a:spAutoFit/>
          </a:bodyPr>
          <a:lstStyle/>
          <a:p>
            <a:pPr>
              <a:lnSpc>
                <a:spcPct val="107000"/>
              </a:lnSpc>
              <a:spcAft>
                <a:spcPts val="800"/>
              </a:spcAft>
            </a:pPr>
            <a:r>
              <a:rPr lang="en-AU" sz="1800" kern="100" dirty="0">
                <a:effectLst/>
                <a:latin typeface="Calibri" panose="020F0502020204030204" pitchFamily="34" charset="0"/>
                <a:ea typeface="Aptos" panose="020B0004020202020204" pitchFamily="34" charset="0"/>
              </a:rPr>
              <a:t>The National Disability Data Asset (NDDA) is a</a:t>
            </a:r>
            <a:r>
              <a:rPr lang="en-AU" dirty="0">
                <a:latin typeface="Calibri" panose="020F0502020204030204" pitchFamily="34" charset="0"/>
                <a:ea typeface="Calibri" panose="020F0502020204030204" pitchFamily="34" charset="0"/>
                <a:cs typeface="Calibri" panose="020F0502020204030204" pitchFamily="34" charset="0"/>
              </a:rPr>
              <a:t> commitment under </a:t>
            </a:r>
            <a:r>
              <a:rPr lang="en-AU" i="1" dirty="0">
                <a:latin typeface="Calibri" panose="020F0502020204030204" pitchFamily="34" charset="0"/>
                <a:ea typeface="Calibri" panose="020F0502020204030204" pitchFamily="34" charset="0"/>
                <a:cs typeface="Calibri" panose="020F0502020204030204" pitchFamily="34" charset="0"/>
              </a:rPr>
              <a:t>Australia’s Disability Strategy 2021-31</a:t>
            </a:r>
            <a:r>
              <a:rPr lang="en-AU" kern="100" dirty="0">
                <a:latin typeface="Calibri" panose="020F0502020204030204" pitchFamily="34" charset="0"/>
              </a:rPr>
              <a:t> that uses de-identified data from different government agencies to improve understanding of the experiences of people with disability across the systems and services they use in everyday life. </a:t>
            </a:r>
            <a:endParaRPr lang="en-AU" kern="100" dirty="0">
              <a:latin typeface="Calibri" panose="020F0502020204030204" pitchFamily="34" charset="0"/>
              <a:ea typeface="Aptos" panose="020B0004020202020204" pitchFamily="34" charset="0"/>
            </a:endParaRPr>
          </a:p>
          <a:p>
            <a:pPr>
              <a:lnSpc>
                <a:spcPct val="107000"/>
              </a:lnSpc>
              <a:spcAft>
                <a:spcPts val="800"/>
              </a:spcAft>
              <a:buNone/>
            </a:pPr>
            <a:endParaRPr lang="en-AU"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buNone/>
            </a:pPr>
            <a:r>
              <a:rPr lang="en-AU" dirty="0">
                <a:latin typeface="Calibri" panose="020F0502020204030204" pitchFamily="34" charset="0"/>
                <a:ea typeface="Calibri" panose="020F0502020204030204" pitchFamily="34" charset="0"/>
                <a:cs typeface="Calibri" panose="020F0502020204030204" pitchFamily="34" charset="0"/>
              </a:rPr>
              <a:t>The NDDA also aims to </a:t>
            </a:r>
            <a:r>
              <a:rPr lang="en-GB" dirty="0">
                <a:latin typeface="Calibri" panose="020F0502020204030204" pitchFamily="34" charset="0"/>
                <a:ea typeface="Calibri" panose="020F0502020204030204" pitchFamily="34" charset="0"/>
                <a:cs typeface="Calibri" panose="020F0502020204030204" pitchFamily="34" charset="0"/>
              </a:rPr>
              <a:t>improve data quality and quantity, and access to data about people with disability. The NDDA achieves this though:</a:t>
            </a:r>
          </a:p>
          <a:p>
            <a:pPr marL="742950" lvl="1" indent="-2857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the development of </a:t>
            </a:r>
            <a:r>
              <a:rPr lang="en-GB" dirty="0">
                <a:latin typeface="Calibri" panose="020F0502020204030204" pitchFamily="34" charset="0"/>
                <a:ea typeface="Calibri" panose="020F0502020204030204" pitchFamily="34" charset="0"/>
                <a:cs typeface="Calibri" panose="020F0502020204030204" pitchFamily="34" charset="0"/>
                <a:hlinkClick r:id="rId2"/>
              </a:rPr>
              <a:t>disability flags </a:t>
            </a:r>
            <a:endParaRPr lang="en-GB" dirty="0">
              <a:latin typeface="Calibri" panose="020F0502020204030204" pitchFamily="34" charset="0"/>
              <a:ea typeface="Calibri" panose="020F0502020204030204" pitchFamily="34" charset="0"/>
              <a:cs typeface="Calibri" panose="020F0502020204030204" pitchFamily="34" charset="0"/>
            </a:endParaRPr>
          </a:p>
          <a:p>
            <a:pPr marL="742950" lvl="1" indent="-2857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reporting outcomes under </a:t>
            </a:r>
            <a:r>
              <a:rPr lang="en-GB" dirty="0">
                <a:latin typeface="Calibri" panose="020F0502020204030204" pitchFamily="34" charset="0"/>
                <a:ea typeface="Calibri" panose="020F0502020204030204" pitchFamily="34" charset="0"/>
                <a:cs typeface="Calibri" panose="020F0502020204030204" pitchFamily="34" charset="0"/>
                <a:hlinkClick r:id="rId3"/>
              </a:rPr>
              <a:t>Australia’s Disability Strategy Outcomes Framework</a:t>
            </a:r>
            <a:r>
              <a:rPr lang="en-GB" dirty="0">
                <a:latin typeface="Calibri" panose="020F0502020204030204" pitchFamily="34" charset="0"/>
                <a:ea typeface="Calibri" panose="020F0502020204030204" pitchFamily="34" charset="0"/>
                <a:cs typeface="Calibri" panose="020F0502020204030204" pitchFamily="34" charset="0"/>
              </a:rPr>
              <a:t>. </a:t>
            </a:r>
          </a:p>
          <a:p>
            <a:pPr>
              <a:lnSpc>
                <a:spcPct val="107000"/>
              </a:lnSpc>
              <a:spcAft>
                <a:spcPts val="800"/>
              </a:spcAft>
            </a:pPr>
            <a:endParaRPr lang="en-AU" kern="100" dirty="0">
              <a:latin typeface="Calibri" panose="020F0502020204030204" pitchFamily="34" charset="0"/>
            </a:endParaRPr>
          </a:p>
          <a:p>
            <a:pPr>
              <a:lnSpc>
                <a:spcPct val="107000"/>
              </a:lnSpc>
              <a:spcAft>
                <a:spcPts val="800"/>
              </a:spcAft>
            </a:pPr>
            <a:r>
              <a:rPr lang="en-AU" kern="100" dirty="0">
                <a:latin typeface="Calibri" panose="020F0502020204030204" pitchFamily="34" charset="0"/>
              </a:rPr>
              <a:t>Disability research projects are currently supported through the integrated data systems, the </a:t>
            </a:r>
            <a:r>
              <a:rPr lang="en-AU" b="1" kern="100" dirty="0">
                <a:latin typeface="Calibri" panose="020F0502020204030204" pitchFamily="34" charset="0"/>
              </a:rPr>
              <a:t>Personal Level Integrated Data Asset (PLIDA) </a:t>
            </a:r>
            <a:r>
              <a:rPr lang="en-AU" kern="100" dirty="0">
                <a:latin typeface="Calibri" panose="020F0502020204030204" pitchFamily="34" charset="0"/>
              </a:rPr>
              <a:t>and </a:t>
            </a:r>
            <a:r>
              <a:rPr lang="en-AU" b="1" kern="100" dirty="0">
                <a:latin typeface="Calibri" panose="020F0502020204030204" pitchFamily="34" charset="0"/>
              </a:rPr>
              <a:t>National Health Data Hub (NHDH</a:t>
            </a:r>
            <a:r>
              <a:rPr lang="en-AU" kern="100" dirty="0">
                <a:latin typeface="Calibri" panose="020F0502020204030204" pitchFamily="34" charset="0"/>
              </a:rPr>
              <a:t>). </a:t>
            </a:r>
            <a:br>
              <a:rPr lang="en-AU" sz="1400" kern="100" dirty="0">
                <a:latin typeface="Calibri" panose="020F0502020204030204" pitchFamily="34" charset="0"/>
                <a:ea typeface="Aptos" panose="020B0004020202020204" pitchFamily="34" charset="0"/>
              </a:rPr>
            </a:br>
            <a:br>
              <a:rPr lang="en-AU" sz="1400" kern="100" dirty="0">
                <a:latin typeface="Calibri" panose="020F0502020204030204" pitchFamily="34" charset="0"/>
                <a:ea typeface="Aptos" panose="020B0004020202020204" pitchFamily="34" charset="0"/>
              </a:rPr>
            </a:br>
            <a:endParaRPr lang="en-AU" dirty="0">
              <a:latin typeface="Calibri" panose="020F0502020204030204" pitchFamily="34" charset="0"/>
              <a:ea typeface="Calibri" panose="020F0502020204030204" pitchFamily="34" charset="0"/>
              <a:cs typeface="Calibri" panose="020F0502020204030204" pitchFamily="34" charset="0"/>
            </a:endParaRPr>
          </a:p>
        </p:txBody>
      </p:sp>
      <p:pic>
        <p:nvPicPr>
          <p:cNvPr id="4" name="Graphic 3">
            <a:extLst>
              <a:ext uri="{FF2B5EF4-FFF2-40B4-BE49-F238E27FC236}">
                <a16:creationId xmlns:a16="http://schemas.microsoft.com/office/drawing/2014/main" id="{ACBC1FD6-29E4-8847-FAF7-E275E760DD07}"/>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152724" y="6328699"/>
            <a:ext cx="9575392" cy="227444"/>
          </a:xfrm>
          <a:prstGeom prst="rect">
            <a:avLst/>
          </a:prstGeom>
        </p:spPr>
      </p:pic>
    </p:spTree>
    <p:extLst>
      <p:ext uri="{BB962C8B-B14F-4D97-AF65-F5344CB8AC3E}">
        <p14:creationId xmlns:p14="http://schemas.microsoft.com/office/powerpoint/2010/main" val="27819832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6A8E283-D8A2-F6D6-851E-E8C228CC99C2}"/>
              </a:ext>
            </a:extLst>
          </p:cNvPr>
          <p:cNvSpPr>
            <a:spLocks noGrp="1"/>
          </p:cNvSpPr>
          <p:nvPr>
            <p:ph type="subTitle" idx="1"/>
          </p:nvPr>
        </p:nvSpPr>
        <p:spPr/>
        <p:txBody>
          <a:bodyPr/>
          <a:lstStyle/>
          <a:p>
            <a:r>
              <a:rPr lang="en-AU" sz="3200" dirty="0"/>
              <a:t>What is the NDDA co-governance?</a:t>
            </a:r>
          </a:p>
        </p:txBody>
      </p:sp>
      <p:sp>
        <p:nvSpPr>
          <p:cNvPr id="4" name="Slide Number Placeholder 3">
            <a:extLst>
              <a:ext uri="{FF2B5EF4-FFF2-40B4-BE49-F238E27FC236}">
                <a16:creationId xmlns:a16="http://schemas.microsoft.com/office/drawing/2014/main" id="{2E1817F4-3113-099C-4BD3-F97B618A66C1}"/>
              </a:ext>
            </a:extLst>
          </p:cNvPr>
          <p:cNvSpPr>
            <a:spLocks noGrp="1"/>
          </p:cNvSpPr>
          <p:nvPr>
            <p:ph type="sldNum" sz="quarter" idx="11"/>
          </p:nvPr>
        </p:nvSpPr>
        <p:spPr/>
        <p:txBody>
          <a:bodyPr/>
          <a:lstStyle/>
          <a:p>
            <a:fld id="{FC4CDC87-5F1E-4E4A-9337-55492A3952C6}" type="slidenum">
              <a:rPr lang="en-AU" smtClean="0"/>
              <a:pPr/>
              <a:t>23</a:t>
            </a:fld>
            <a:endParaRPr lang="en-AU"/>
          </a:p>
        </p:txBody>
      </p:sp>
    </p:spTree>
    <p:extLst>
      <p:ext uri="{BB962C8B-B14F-4D97-AF65-F5344CB8AC3E}">
        <p14:creationId xmlns:p14="http://schemas.microsoft.com/office/powerpoint/2010/main" val="12982461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682E2-576B-32B2-BD1A-7215F67F7E69}"/>
              </a:ext>
            </a:extLst>
          </p:cNvPr>
          <p:cNvSpPr>
            <a:spLocks noGrp="1"/>
          </p:cNvSpPr>
          <p:nvPr>
            <p:ph type="title"/>
          </p:nvPr>
        </p:nvSpPr>
        <p:spPr/>
        <p:txBody>
          <a:bodyPr/>
          <a:lstStyle/>
          <a:p>
            <a:r>
              <a:rPr lang="en-US" sz="3200" b="1" dirty="0">
                <a:solidFill>
                  <a:schemeClr val="accent1">
                    <a:lumMod val="75000"/>
                  </a:schemeClr>
                </a:solidFill>
                <a:latin typeface="Montserrat SemiBold" pitchFamily="2" charset="0"/>
                <a:ea typeface="Calibri"/>
                <a:cs typeface="Calibri"/>
              </a:rPr>
              <a:t>NDDA </a:t>
            </a:r>
            <a:r>
              <a:rPr lang="en-US" sz="3200" b="1" dirty="0">
                <a:latin typeface="Montserrat SemiBold" pitchFamily="2" charset="0"/>
                <a:ea typeface="Calibri"/>
                <a:cs typeface="Calibri"/>
              </a:rPr>
              <a:t>c</a:t>
            </a:r>
            <a:r>
              <a:rPr lang="en-US" sz="3200" b="1" dirty="0">
                <a:solidFill>
                  <a:schemeClr val="accent1">
                    <a:lumMod val="75000"/>
                  </a:schemeClr>
                </a:solidFill>
                <a:latin typeface="Montserrat SemiBold" pitchFamily="2" charset="0"/>
                <a:ea typeface="Calibri"/>
                <a:cs typeface="Calibri"/>
              </a:rPr>
              <a:t>o-governance</a:t>
            </a:r>
            <a:endParaRPr lang="en-AU" sz="3200" dirty="0"/>
          </a:p>
        </p:txBody>
      </p:sp>
      <p:sp>
        <p:nvSpPr>
          <p:cNvPr id="7" name="TextBox 6" descr="The NDDA is co-governed by the Australian, state and territory governments and the wider disability community through the NDDA Council, Charter and advisory panels. &#10;&#10;The Council consists of:&#10;3 Australian Government representatives &#10;3 state and territory government representatives &#10;3 disability community members&#10;3 disability data experts.&#10;&#10;The Charter was written by members of the disability community and lists principles to guide use of the data and acceptable and unacceptable uses.  &#10;&#10;The Council is supported by panels which consist of people with disability and researchers with specialist knowledge who provide advice on priority areas of the NDDA.&#10;&#10;&#10; &#10;&#10;&#10;&#10;">
            <a:extLst>
              <a:ext uri="{FF2B5EF4-FFF2-40B4-BE49-F238E27FC236}">
                <a16:creationId xmlns:a16="http://schemas.microsoft.com/office/drawing/2014/main" id="{533EC939-3455-F423-D8A7-B3F1379C57E6}"/>
              </a:ext>
            </a:extLst>
          </p:cNvPr>
          <p:cNvSpPr txBox="1"/>
          <p:nvPr/>
        </p:nvSpPr>
        <p:spPr>
          <a:xfrm>
            <a:off x="468548" y="1625004"/>
            <a:ext cx="10605941" cy="1200329"/>
          </a:xfrm>
          <a:prstGeom prst="rect">
            <a:avLst/>
          </a:prstGeom>
          <a:noFill/>
        </p:spPr>
        <p:txBody>
          <a:bodyPr wrap="square" lIns="91440" tIns="45720" rIns="91440" bIns="45720" rtlCol="0" anchor="t">
            <a:spAutoFit/>
          </a:bodyPr>
          <a:lstStyle/>
          <a:p>
            <a:r>
              <a:rPr lang="en-AU" dirty="0">
                <a:cs typeface="Arial"/>
              </a:rPr>
              <a:t>The NDDA is co-governed by the Australian, state and territory governments and the wider disability community through the NDDA Council, Charter and advisory panels. </a:t>
            </a:r>
          </a:p>
          <a:p>
            <a:endParaRPr lang="en-AU" dirty="0">
              <a:cs typeface="Arial"/>
            </a:endParaRPr>
          </a:p>
          <a:p>
            <a:endParaRPr lang="en-AU" dirty="0">
              <a:cs typeface="Arial"/>
            </a:endParaRPr>
          </a:p>
        </p:txBody>
      </p:sp>
      <p:sp>
        <p:nvSpPr>
          <p:cNvPr id="3" name="Slide Number Placeholder 2">
            <a:extLst>
              <a:ext uri="{FF2B5EF4-FFF2-40B4-BE49-F238E27FC236}">
                <a16:creationId xmlns:a16="http://schemas.microsoft.com/office/drawing/2014/main" id="{0347C9D6-AB2E-ACC5-50FA-CBF2AA11E459}"/>
              </a:ext>
            </a:extLst>
          </p:cNvPr>
          <p:cNvSpPr>
            <a:spLocks noGrp="1"/>
          </p:cNvSpPr>
          <p:nvPr>
            <p:ph type="sldNum" sz="quarter" idx="11"/>
          </p:nvPr>
        </p:nvSpPr>
        <p:spPr/>
        <p:txBody>
          <a:bodyPr/>
          <a:lstStyle/>
          <a:p>
            <a:fld id="{FC4CDC87-5F1E-4E4A-9337-55492A3952C6}" type="slidenum">
              <a:rPr lang="en-AU" smtClean="0"/>
              <a:pPr/>
              <a:t>24</a:t>
            </a:fld>
            <a:endParaRPr lang="en-AU"/>
          </a:p>
        </p:txBody>
      </p:sp>
      <p:sp>
        <p:nvSpPr>
          <p:cNvPr id="14" name="Rectangle: Rounded Corners 13">
            <a:extLst>
              <a:ext uri="{FF2B5EF4-FFF2-40B4-BE49-F238E27FC236}">
                <a16:creationId xmlns:a16="http://schemas.microsoft.com/office/drawing/2014/main" id="{CD3C6261-201C-7899-1BE2-B7B1A7CF1DCB}"/>
              </a:ext>
            </a:extLst>
          </p:cNvPr>
          <p:cNvSpPr/>
          <p:nvPr/>
        </p:nvSpPr>
        <p:spPr>
          <a:xfrm>
            <a:off x="7014111" y="2634415"/>
            <a:ext cx="4346090" cy="3766384"/>
          </a:xfrm>
          <a:prstGeom prst="roundRect">
            <a:avLst/>
          </a:prstGeom>
          <a:noFill/>
          <a:ln w="381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5" name="Rectangle: Rounded Corners 14">
            <a:extLst>
              <a:ext uri="{FF2B5EF4-FFF2-40B4-BE49-F238E27FC236}">
                <a16:creationId xmlns:a16="http://schemas.microsoft.com/office/drawing/2014/main" id="{6FA650D2-9255-F1E9-4747-7D816B498EA9}"/>
              </a:ext>
            </a:extLst>
          </p:cNvPr>
          <p:cNvSpPr/>
          <p:nvPr/>
        </p:nvSpPr>
        <p:spPr>
          <a:xfrm>
            <a:off x="202346" y="2634417"/>
            <a:ext cx="6479945" cy="3766384"/>
          </a:xfrm>
          <a:prstGeom prst="roundRect">
            <a:avLst/>
          </a:prstGeom>
          <a:noFill/>
          <a:ln w="381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5" name="TextBox 4">
            <a:extLst>
              <a:ext uri="{FF2B5EF4-FFF2-40B4-BE49-F238E27FC236}">
                <a16:creationId xmlns:a16="http://schemas.microsoft.com/office/drawing/2014/main" id="{09E17F40-1139-C72F-9EB4-EF862019BED8}"/>
              </a:ext>
            </a:extLst>
          </p:cNvPr>
          <p:cNvSpPr txBox="1"/>
          <p:nvPr/>
        </p:nvSpPr>
        <p:spPr>
          <a:xfrm>
            <a:off x="7215099" y="3016251"/>
            <a:ext cx="3944114" cy="3139321"/>
          </a:xfrm>
          <a:prstGeom prst="rect">
            <a:avLst/>
          </a:prstGeom>
          <a:noFill/>
        </p:spPr>
        <p:txBody>
          <a:bodyPr wrap="square">
            <a:spAutoFit/>
          </a:bodyPr>
          <a:lstStyle/>
          <a:p>
            <a:r>
              <a:rPr lang="en-AU" dirty="0">
                <a:ea typeface="Times New Roman" panose="02020603050405020304" pitchFamily="18" charset="0"/>
              </a:rPr>
              <a:t>The </a:t>
            </a:r>
            <a:r>
              <a:rPr lang="en-AU" b="1" dirty="0">
                <a:ea typeface="Times New Roman" panose="02020603050405020304" pitchFamily="18" charset="0"/>
              </a:rPr>
              <a:t>Charter</a:t>
            </a:r>
            <a:r>
              <a:rPr lang="en-AU" dirty="0">
                <a:ea typeface="Times New Roman" panose="02020603050405020304" pitchFamily="18" charset="0"/>
              </a:rPr>
              <a:t> was written by members of the disability community and </a:t>
            </a:r>
            <a:r>
              <a:rPr lang="en-GB" dirty="0">
                <a:ea typeface="Times New Roman" panose="02020603050405020304" pitchFamily="18" charset="0"/>
              </a:rPr>
              <a:t>lists principles to guide use of the data and acceptable and unacceptable uses. </a:t>
            </a:r>
          </a:p>
          <a:p>
            <a:endParaRPr lang="en-GB" sz="1200" dirty="0"/>
          </a:p>
          <a:p>
            <a:r>
              <a:rPr lang="en-GB" dirty="0"/>
              <a:t>More information about the Charter can be found at </a:t>
            </a:r>
            <a:endParaRPr lang="en-GB" dirty="0">
              <a:hlinkClick r:id="" action="ppaction://noaction"/>
            </a:endParaRPr>
          </a:p>
          <a:p>
            <a:r>
              <a:rPr lang="en-GB" dirty="0">
                <a:hlinkClick r:id="" action="ppaction://noaction"/>
              </a:rPr>
              <a:t>www.ndda.gov.au/about-ndda/guiding-principles</a:t>
            </a:r>
            <a:endParaRPr lang="en-AU" dirty="0">
              <a:ea typeface="Times New Roman" panose="02020603050405020304" pitchFamily="18" charset="0"/>
            </a:endParaRPr>
          </a:p>
        </p:txBody>
      </p:sp>
      <p:sp>
        <p:nvSpPr>
          <p:cNvPr id="8" name="TextBox 7">
            <a:extLst>
              <a:ext uri="{FF2B5EF4-FFF2-40B4-BE49-F238E27FC236}">
                <a16:creationId xmlns:a16="http://schemas.microsoft.com/office/drawing/2014/main" id="{7C81AB53-E254-223F-CF38-081472A81E47}"/>
              </a:ext>
            </a:extLst>
          </p:cNvPr>
          <p:cNvSpPr txBox="1"/>
          <p:nvPr/>
        </p:nvSpPr>
        <p:spPr>
          <a:xfrm>
            <a:off x="301022" y="3016251"/>
            <a:ext cx="6094206" cy="3508653"/>
          </a:xfrm>
          <a:prstGeom prst="rect">
            <a:avLst/>
          </a:prstGeom>
          <a:noFill/>
        </p:spPr>
        <p:txBody>
          <a:bodyPr wrap="square">
            <a:spAutoFit/>
          </a:bodyPr>
          <a:lstStyle/>
          <a:p>
            <a:pPr marL="285750" indent="-285750">
              <a:buFont typeface="Arial" panose="020B0604020202020204" pitchFamily="34" charset="0"/>
              <a:buChar char="•"/>
            </a:pPr>
            <a:r>
              <a:rPr lang="en-GB" dirty="0"/>
              <a:t>The </a:t>
            </a:r>
            <a:r>
              <a:rPr lang="en-GB" b="1" dirty="0"/>
              <a:t>NDDA Council </a:t>
            </a:r>
            <a:r>
              <a:rPr lang="en-GB" dirty="0"/>
              <a:t>consists of Australian, state and territory government members, disability community members and disability data experts</a:t>
            </a:r>
          </a:p>
          <a:p>
            <a:endParaRPr lang="en-GB" sz="1200" dirty="0"/>
          </a:p>
          <a:p>
            <a:pPr marL="285750" indent="-285750">
              <a:buFont typeface="Arial" panose="020B0604020202020204" pitchFamily="34" charset="0"/>
              <a:buChar char="•"/>
            </a:pPr>
            <a:r>
              <a:rPr lang="en-AU" dirty="0">
                <a:ea typeface="Times New Roman" panose="02020603050405020304" pitchFamily="18" charset="0"/>
              </a:rPr>
              <a:t>The role of the NDDA Council is </a:t>
            </a:r>
            <a:r>
              <a:rPr lang="en-GB" dirty="0">
                <a:ea typeface="Times New Roman" panose="02020603050405020304" pitchFamily="18" charset="0"/>
              </a:rPr>
              <a:t>to</a:t>
            </a:r>
            <a:r>
              <a:rPr lang="en-GB" dirty="0"/>
              <a:t> make sure the NDDA is used appropriately and will meet community expectations.</a:t>
            </a:r>
          </a:p>
          <a:p>
            <a:endParaRPr lang="en-GB" sz="1200" dirty="0"/>
          </a:p>
          <a:p>
            <a:pPr marL="285750" indent="-285750">
              <a:buFont typeface="Arial" panose="020B0604020202020204" pitchFamily="34" charset="0"/>
              <a:buChar char="•"/>
            </a:pPr>
            <a:r>
              <a:rPr lang="en-GB" dirty="0"/>
              <a:t>The NDDA Council ma</a:t>
            </a:r>
            <a:r>
              <a:rPr lang="en-GB" sz="1800" dirty="0"/>
              <a:t>kes recommendations to Disability Ministers </a:t>
            </a:r>
            <a:r>
              <a:rPr lang="en-GB" dirty="0"/>
              <a:t>on the strategic direction of the NDDA and how it is best used to improve outcomes for people with disability</a:t>
            </a:r>
          </a:p>
          <a:p>
            <a:pPr marL="285750" indent="-285750">
              <a:buFont typeface="Arial" panose="020B0604020202020204" pitchFamily="34" charset="0"/>
              <a:buChar char="•"/>
            </a:pPr>
            <a:endParaRPr lang="en-GB" sz="1800" dirty="0"/>
          </a:p>
        </p:txBody>
      </p:sp>
    </p:spTree>
    <p:extLst>
      <p:ext uri="{BB962C8B-B14F-4D97-AF65-F5344CB8AC3E}">
        <p14:creationId xmlns:p14="http://schemas.microsoft.com/office/powerpoint/2010/main" val="17680516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D3318-F70D-C7DC-0B25-872D964CBF93}"/>
              </a:ext>
            </a:extLst>
          </p:cNvPr>
          <p:cNvSpPr>
            <a:spLocks noGrp="1"/>
          </p:cNvSpPr>
          <p:nvPr>
            <p:ph type="ctrTitle"/>
          </p:nvPr>
        </p:nvSpPr>
        <p:spPr>
          <a:xfrm>
            <a:off x="2350612" y="3745712"/>
            <a:ext cx="9346088" cy="2003003"/>
          </a:xfrm>
        </p:spPr>
        <p:txBody>
          <a:bodyPr/>
          <a:lstStyle/>
          <a:p>
            <a:r>
              <a:rPr lang="en-AU" b="1" dirty="0">
                <a:latin typeface="Montserrat SemiBold" panose="00000700000000000000" pitchFamily="2" charset="0"/>
              </a:rPr>
              <a:t>Applying Co‑Governance: </a:t>
            </a:r>
            <a:br>
              <a:rPr lang="en-AU" b="1" dirty="0">
                <a:latin typeface="Montserrat SemiBold" panose="00000700000000000000" pitchFamily="2" charset="0"/>
              </a:rPr>
            </a:br>
            <a:r>
              <a:rPr lang="en-AU" b="1" dirty="0">
                <a:solidFill>
                  <a:schemeClr val="accent3">
                    <a:lumMod val="75000"/>
                  </a:schemeClr>
                </a:solidFill>
                <a:latin typeface="Montserrat SemiBold" panose="00000700000000000000" pitchFamily="2" charset="0"/>
                <a:ea typeface="+mn-ea"/>
                <a:cs typeface="+mn-cs"/>
              </a:rPr>
              <a:t>What It Looks Like in Practice</a:t>
            </a:r>
            <a:br>
              <a:rPr lang="en-AU" dirty="0"/>
            </a:br>
            <a:br>
              <a:rPr lang="en-AU" dirty="0"/>
            </a:br>
            <a:endParaRPr lang="en-AU" dirty="0"/>
          </a:p>
        </p:txBody>
      </p:sp>
      <p:sp>
        <p:nvSpPr>
          <p:cNvPr id="4" name="Slide Number Placeholder 3">
            <a:extLst>
              <a:ext uri="{FF2B5EF4-FFF2-40B4-BE49-F238E27FC236}">
                <a16:creationId xmlns:a16="http://schemas.microsoft.com/office/drawing/2014/main" id="{8D68F2DE-CFE0-AE23-4A81-5DADAEB6C58A}"/>
              </a:ext>
            </a:extLst>
          </p:cNvPr>
          <p:cNvSpPr>
            <a:spLocks noGrp="1"/>
          </p:cNvSpPr>
          <p:nvPr>
            <p:ph type="sldNum" sz="quarter" idx="11"/>
          </p:nvPr>
        </p:nvSpPr>
        <p:spPr/>
        <p:txBody>
          <a:bodyPr/>
          <a:lstStyle/>
          <a:p>
            <a:fld id="{FC4CDC87-5F1E-4E4A-9337-55492A3952C6}" type="slidenum">
              <a:rPr lang="en-AU" smtClean="0"/>
              <a:pPr/>
              <a:t>25</a:t>
            </a:fld>
            <a:endParaRPr lang="en-AU"/>
          </a:p>
        </p:txBody>
      </p:sp>
    </p:spTree>
    <p:extLst>
      <p:ext uri="{BB962C8B-B14F-4D97-AF65-F5344CB8AC3E}">
        <p14:creationId xmlns:p14="http://schemas.microsoft.com/office/powerpoint/2010/main" val="32417167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A38BD2D-0029-9D0A-55F5-E4E544E449F2}"/>
              </a:ext>
            </a:extLst>
          </p:cNvPr>
          <p:cNvSpPr>
            <a:spLocks noGrp="1"/>
          </p:cNvSpPr>
          <p:nvPr>
            <p:ph type="sldNum" sz="quarter" idx="11"/>
          </p:nvPr>
        </p:nvSpPr>
        <p:spPr>
          <a:prstGeom prst="rect">
            <a:avLst/>
          </a:prstGeom>
        </p:spPr>
        <p:txBody>
          <a:bodyPr vert="horz" lIns="91440" tIns="45720" rIns="91440" bIns="45720" rtlCol="0" anchor="ctr">
            <a:noAutofit/>
          </a:bodyPr>
          <a:lstStyle>
            <a:defPPr>
              <a:defRPr lang="en-US"/>
            </a:defPPr>
            <a:lvl1pPr marL="0" algn="r" defTabSz="914400" rtl="0" eaLnBrk="1" latinLnBrk="0" hangingPunct="1">
              <a:defRPr sz="1200" kern="1200">
                <a:solidFill>
                  <a:schemeClr val="tx2"/>
                </a:solidFill>
                <a:latin typeface="Montserrat" pitchFamily="2"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C4CDC87-5F1E-4E4A-9337-55492A3952C6}" type="slidenum">
              <a:rPr lang="en-AU" smtClean="0"/>
              <a:pPr/>
              <a:t>26</a:t>
            </a:fld>
            <a:endParaRPr lang="en-AU"/>
          </a:p>
        </p:txBody>
      </p:sp>
      <p:sp>
        <p:nvSpPr>
          <p:cNvPr id="4" name="Title 3">
            <a:extLst>
              <a:ext uri="{FF2B5EF4-FFF2-40B4-BE49-F238E27FC236}">
                <a16:creationId xmlns:a16="http://schemas.microsoft.com/office/drawing/2014/main" id="{FD942835-84F6-D981-6E8F-C61AC4A6895A}"/>
              </a:ext>
            </a:extLst>
          </p:cNvPr>
          <p:cNvSpPr>
            <a:spLocks noGrp="1"/>
          </p:cNvSpPr>
          <p:nvPr>
            <p:ph type="title" idx="4294967295"/>
          </p:nvPr>
        </p:nvSpPr>
        <p:spPr>
          <a:xfrm>
            <a:off x="828675" y="443706"/>
            <a:ext cx="8218488" cy="1325563"/>
          </a:xfrm>
        </p:spPr>
        <p:txBody>
          <a:bodyPr/>
          <a:lstStyle/>
          <a:p>
            <a:r>
              <a:rPr lang="en-AU" sz="3200" b="1" dirty="0">
                <a:solidFill>
                  <a:schemeClr val="accent1">
                    <a:lumMod val="75000"/>
                  </a:schemeClr>
                </a:solidFill>
                <a:latin typeface="Montserrat SemiBold" pitchFamily="2" charset="0"/>
              </a:rPr>
              <a:t>Disability-informed Ethical Oversight Panel</a:t>
            </a:r>
          </a:p>
        </p:txBody>
      </p:sp>
      <p:sp>
        <p:nvSpPr>
          <p:cNvPr id="2" name="Content Placeholder 1">
            <a:extLst>
              <a:ext uri="{FF2B5EF4-FFF2-40B4-BE49-F238E27FC236}">
                <a16:creationId xmlns:a16="http://schemas.microsoft.com/office/drawing/2014/main" id="{19C5F477-FAFC-8FBB-AFA9-B6AF59636858}"/>
              </a:ext>
            </a:extLst>
          </p:cNvPr>
          <p:cNvSpPr>
            <a:spLocks noGrp="1"/>
          </p:cNvSpPr>
          <p:nvPr>
            <p:ph idx="4294967295"/>
          </p:nvPr>
        </p:nvSpPr>
        <p:spPr>
          <a:xfrm>
            <a:off x="978694" y="2089944"/>
            <a:ext cx="10515600" cy="3775075"/>
          </a:xfrm>
        </p:spPr>
        <p:txBody>
          <a:bodyPr vert="horz" lIns="91440" tIns="45720" rIns="91440" bIns="45720" rtlCol="0">
            <a:noAutofit/>
          </a:bodyPr>
          <a:lstStyle/>
          <a:p>
            <a:endParaRPr lang="en-AU" sz="1800" dirty="0">
              <a:latin typeface="Montserrat" pitchFamily="2" charset="0"/>
            </a:endParaRPr>
          </a:p>
          <a:p>
            <a:pPr marL="0" indent="0">
              <a:buNone/>
            </a:pPr>
            <a:r>
              <a:rPr lang="en-AU" sz="1800" dirty="0">
                <a:latin typeface="Montserrat" pitchFamily="2" charset="0"/>
              </a:rPr>
              <a:t>The Disability‑informed Ethical Oversight Panel (Panel) provides advice on NDDA project proposals. The Panel includes five non‑government members with expertise in disability, data, and strong connections to the disability community.</a:t>
            </a:r>
          </a:p>
          <a:p>
            <a:pPr marL="0" indent="0">
              <a:buNone/>
            </a:pPr>
            <a:endParaRPr lang="en-AU" sz="1800" dirty="0">
              <a:latin typeface="Montserrat" pitchFamily="2" charset="0"/>
            </a:endParaRPr>
          </a:p>
          <a:p>
            <a:pPr marL="0" indent="0">
              <a:buNone/>
            </a:pPr>
            <a:r>
              <a:rPr lang="en-AU" sz="1800" dirty="0">
                <a:latin typeface="Montserrat" pitchFamily="2" charset="0"/>
              </a:rPr>
              <a:t>The Panel reviews projects to assess potential harm to people with disability and whether the project will benefit people with disability. It makes recommendations only. Final approval decisions are made by data custodians.</a:t>
            </a:r>
          </a:p>
          <a:p>
            <a:pPr marL="0" indent="0">
              <a:buNone/>
            </a:pPr>
            <a:endParaRPr lang="en-AU" sz="1800" dirty="0">
              <a:latin typeface="Montserrat" pitchFamily="2" charset="0"/>
            </a:endParaRPr>
          </a:p>
          <a:p>
            <a:pPr marL="0" indent="0">
              <a:buNone/>
            </a:pPr>
            <a:r>
              <a:rPr lang="en-AU" sz="1800" dirty="0">
                <a:latin typeface="Montserrat" pitchFamily="2" charset="0"/>
              </a:rPr>
              <a:t>The Panel meets monthly and may meet on a fortnightly basis, depending on the volume of project proposals.</a:t>
            </a:r>
          </a:p>
          <a:p>
            <a:endParaRPr lang="en-AU" sz="1800" dirty="0">
              <a:latin typeface="Montserrat" pitchFamily="2" charset="0"/>
            </a:endParaRPr>
          </a:p>
        </p:txBody>
      </p:sp>
    </p:spTree>
    <p:extLst>
      <p:ext uri="{BB962C8B-B14F-4D97-AF65-F5344CB8AC3E}">
        <p14:creationId xmlns:p14="http://schemas.microsoft.com/office/powerpoint/2010/main" val="644123469"/>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223482-71AE-DF15-FE05-8D2291D9E64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C79676C-4B75-2BA6-E40C-04F4324DE75A}"/>
              </a:ext>
            </a:extLst>
          </p:cNvPr>
          <p:cNvSpPr>
            <a:spLocks noGrp="1"/>
          </p:cNvSpPr>
          <p:nvPr>
            <p:ph type="title"/>
          </p:nvPr>
        </p:nvSpPr>
        <p:spPr>
          <a:xfrm>
            <a:off x="807202" y="388373"/>
            <a:ext cx="8685509" cy="1325563"/>
          </a:xfrm>
        </p:spPr>
        <p:txBody>
          <a:bodyPr/>
          <a:lstStyle/>
          <a:p>
            <a:r>
              <a:rPr lang="en-AU" sz="3200" dirty="0">
                <a:latin typeface="Montserrat SemiBold" panose="00000700000000000000" pitchFamily="2" charset="0"/>
              </a:rPr>
              <a:t>Interim co-governance arrangements</a:t>
            </a:r>
          </a:p>
        </p:txBody>
      </p:sp>
      <p:sp>
        <p:nvSpPr>
          <p:cNvPr id="3" name="Slide Number Placeholder 2">
            <a:extLst>
              <a:ext uri="{FF2B5EF4-FFF2-40B4-BE49-F238E27FC236}">
                <a16:creationId xmlns:a16="http://schemas.microsoft.com/office/drawing/2014/main" id="{0D2696CE-A73C-2825-833A-69AE17DD01C1}"/>
              </a:ext>
            </a:extLst>
          </p:cNvPr>
          <p:cNvSpPr>
            <a:spLocks noGrp="1"/>
          </p:cNvSpPr>
          <p:nvPr>
            <p:ph type="sldNum" sz="quarter" idx="11"/>
          </p:nvPr>
        </p:nvSpPr>
        <p:spPr>
          <a:prstGeom prst="rect">
            <a:avLst/>
          </a:prstGeom>
        </p:spPr>
        <p:txBody>
          <a:bodyPr vert="horz" lIns="91440" tIns="45720" rIns="91440" bIns="45720" rtlCol="0" anchor="ctr">
            <a:noAutofit/>
          </a:bodyPr>
          <a:lstStyle>
            <a:defPPr>
              <a:defRPr lang="en-US"/>
            </a:defPPr>
            <a:lvl1pPr marL="0" algn="r" defTabSz="914400" rtl="0" eaLnBrk="1" latinLnBrk="0" hangingPunct="1">
              <a:defRPr sz="1200" kern="1200">
                <a:solidFill>
                  <a:schemeClr val="tx2"/>
                </a:solidFill>
                <a:latin typeface="Montserrat" pitchFamily="2"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C4CDC87-5F1E-4E4A-9337-55492A3952C6}" type="slidenum">
              <a:rPr lang="en-AU" smtClean="0"/>
              <a:pPr/>
              <a:t>27</a:t>
            </a:fld>
            <a:endParaRPr lang="en-AU"/>
          </a:p>
        </p:txBody>
      </p:sp>
      <p:sp>
        <p:nvSpPr>
          <p:cNvPr id="2" name="Content Placeholder 1">
            <a:extLst>
              <a:ext uri="{FF2B5EF4-FFF2-40B4-BE49-F238E27FC236}">
                <a16:creationId xmlns:a16="http://schemas.microsoft.com/office/drawing/2014/main" id="{644306F4-BDF0-BFC3-247E-ECFF4A68E978}"/>
              </a:ext>
            </a:extLst>
          </p:cNvPr>
          <p:cNvSpPr>
            <a:spLocks noGrp="1"/>
          </p:cNvSpPr>
          <p:nvPr>
            <p:ph idx="4294967295"/>
          </p:nvPr>
        </p:nvSpPr>
        <p:spPr>
          <a:xfrm>
            <a:off x="904391" y="1417529"/>
            <a:ext cx="10915650" cy="5138738"/>
          </a:xfrm>
        </p:spPr>
        <p:txBody>
          <a:bodyPr>
            <a:normAutofit/>
          </a:bodyPr>
          <a:lstStyle/>
          <a:p>
            <a:pPr marL="0" indent="0">
              <a:buNone/>
            </a:pPr>
            <a:r>
              <a:rPr lang="en-AU" sz="1800" dirty="0">
                <a:latin typeface="Montserrat" panose="00000500000000000000" pitchFamily="2" charset="0"/>
              </a:rPr>
              <a:t>On 5 March 2026, the Council agreed </a:t>
            </a:r>
            <a:r>
              <a:rPr lang="en-AU" sz="1800" b="1" dirty="0">
                <a:latin typeface="Montserrat" panose="00000500000000000000" pitchFamily="2" charset="0"/>
              </a:rPr>
              <a:t>in-principle</a:t>
            </a:r>
            <a:r>
              <a:rPr lang="en-AU" sz="1800" dirty="0">
                <a:latin typeface="Montserrat" panose="00000500000000000000" pitchFamily="2" charset="0"/>
              </a:rPr>
              <a:t> to the below NDDA project criteria. </a:t>
            </a:r>
          </a:p>
          <a:p>
            <a:pPr marL="0" indent="0">
              <a:buNone/>
            </a:pPr>
            <a:endParaRPr lang="en-AU" sz="1800" dirty="0">
              <a:latin typeface="Montserrat" panose="00000500000000000000" pitchFamily="2" charset="0"/>
            </a:endParaRPr>
          </a:p>
          <a:p>
            <a:r>
              <a:rPr lang="en-AU" sz="1800" dirty="0">
                <a:latin typeface="Montserrat" panose="00000500000000000000" pitchFamily="2" charset="0"/>
              </a:rPr>
              <a:t>All project proposals submitted to PLIDA and/or NHDH will be reviewed as part of the access request process. A project will be considered a NDDA project if it meets one or more of the following criteria:</a:t>
            </a:r>
          </a:p>
          <a:p>
            <a:pPr lvl="1"/>
            <a:r>
              <a:rPr lang="en-AU" sz="1800" dirty="0">
                <a:latin typeface="Montserrat" panose="00000500000000000000" pitchFamily="2" charset="0"/>
              </a:rPr>
              <a:t>The project title, objective or scope explicitly mention a focus on disability</a:t>
            </a:r>
          </a:p>
          <a:p>
            <a:pPr lvl="1"/>
            <a:r>
              <a:rPr lang="en-AU" sz="1800" dirty="0">
                <a:latin typeface="Montserrat" panose="00000500000000000000" pitchFamily="2" charset="0"/>
              </a:rPr>
              <a:t>The research questions explicitly mention a focus on understanding, improving or evaluating outcomes for people with disability.</a:t>
            </a:r>
          </a:p>
          <a:p>
            <a:pPr lvl="1"/>
            <a:r>
              <a:rPr lang="en-AU" sz="1800" dirty="0">
                <a:latin typeface="Montserrat" panose="00000500000000000000" pitchFamily="2" charset="0"/>
              </a:rPr>
              <a:t>The data access request includes:</a:t>
            </a:r>
          </a:p>
          <a:p>
            <a:pPr lvl="2"/>
            <a:r>
              <a:rPr lang="en-AU" sz="1800" dirty="0">
                <a:latin typeface="Montserrat" panose="00000500000000000000" pitchFamily="2" charset="0"/>
              </a:rPr>
              <a:t>NDDA disability flags; or </a:t>
            </a:r>
          </a:p>
          <a:p>
            <a:pPr lvl="2"/>
            <a:r>
              <a:rPr lang="en-AU" sz="1800" dirty="0">
                <a:latin typeface="Montserrat" panose="00000500000000000000" pitchFamily="2" charset="0"/>
              </a:rPr>
              <a:t>National Disability Insurance Scheme (NDIS) participant data to explicitly design a research cohort of people with disability.</a:t>
            </a:r>
          </a:p>
          <a:p>
            <a:pPr marL="914400" lvl="2" indent="0">
              <a:buNone/>
            </a:pPr>
            <a:endParaRPr lang="en-AU" sz="1800" dirty="0">
              <a:latin typeface="Montserrat" panose="00000500000000000000" pitchFamily="2" charset="0"/>
            </a:endParaRPr>
          </a:p>
          <a:p>
            <a:pPr marL="0" indent="0">
              <a:buNone/>
            </a:pPr>
            <a:r>
              <a:rPr lang="en-AU" sz="1800" dirty="0">
                <a:latin typeface="Montserrat" panose="00000500000000000000" pitchFamily="2" charset="0"/>
              </a:rPr>
              <a:t>Please note that NDDA project criteria may differ depending on a final decision by the NDDA Council. </a:t>
            </a:r>
            <a:endParaRPr lang="en-AU" sz="1800" strike="sngStrike" dirty="0">
              <a:latin typeface="Montserrat" panose="00000500000000000000" pitchFamily="2" charset="0"/>
            </a:endParaRPr>
          </a:p>
          <a:p>
            <a:pPr marL="0" indent="0">
              <a:buNone/>
            </a:pPr>
            <a:endParaRPr lang="en-AU" sz="1800" dirty="0">
              <a:latin typeface="Montserrat" panose="00000500000000000000" pitchFamily="2" charset="0"/>
            </a:endParaRPr>
          </a:p>
        </p:txBody>
      </p:sp>
    </p:spTree>
    <p:extLst>
      <p:ext uri="{BB962C8B-B14F-4D97-AF65-F5344CB8AC3E}">
        <p14:creationId xmlns:p14="http://schemas.microsoft.com/office/powerpoint/2010/main" val="23748750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87ED040-3B42-BB6D-4DA0-799871E41FA7}"/>
              </a:ext>
            </a:extLst>
          </p:cNvPr>
          <p:cNvSpPr>
            <a:spLocks noGrp="1"/>
          </p:cNvSpPr>
          <p:nvPr>
            <p:ph type="subTitle" idx="1"/>
          </p:nvPr>
        </p:nvSpPr>
        <p:spPr>
          <a:xfrm>
            <a:off x="2350611" y="3877430"/>
            <a:ext cx="9346089" cy="1655762"/>
          </a:xfrm>
        </p:spPr>
        <p:txBody>
          <a:bodyPr/>
          <a:lstStyle/>
          <a:p>
            <a:r>
              <a:rPr lang="en-GB" sz="3200" dirty="0"/>
              <a:t>How to apply for PLIDA data and the access process in practice</a:t>
            </a:r>
            <a:endParaRPr lang="en-AU" sz="3200" dirty="0"/>
          </a:p>
        </p:txBody>
      </p:sp>
      <p:sp>
        <p:nvSpPr>
          <p:cNvPr id="4" name="Slide Number Placeholder 3">
            <a:extLst>
              <a:ext uri="{FF2B5EF4-FFF2-40B4-BE49-F238E27FC236}">
                <a16:creationId xmlns:a16="http://schemas.microsoft.com/office/drawing/2014/main" id="{EC67AED6-1C5F-A0DB-4D54-C3F2ECAC60A5}"/>
              </a:ext>
            </a:extLst>
          </p:cNvPr>
          <p:cNvSpPr>
            <a:spLocks noGrp="1"/>
          </p:cNvSpPr>
          <p:nvPr>
            <p:ph type="sldNum" sz="quarter" idx="11"/>
          </p:nvPr>
        </p:nvSpPr>
        <p:spPr/>
        <p:txBody>
          <a:bodyPr/>
          <a:lstStyle/>
          <a:p>
            <a:fld id="{FC4CDC87-5F1E-4E4A-9337-55492A3952C6}" type="slidenum">
              <a:rPr lang="en-AU" smtClean="0"/>
              <a:pPr/>
              <a:t>28</a:t>
            </a:fld>
            <a:endParaRPr lang="en-AU"/>
          </a:p>
        </p:txBody>
      </p:sp>
    </p:spTree>
    <p:extLst>
      <p:ext uri="{BB962C8B-B14F-4D97-AF65-F5344CB8AC3E}">
        <p14:creationId xmlns:p14="http://schemas.microsoft.com/office/powerpoint/2010/main" val="19473418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4DA5384-41A5-B136-7FB2-99D9355125C0}"/>
              </a:ext>
            </a:extLst>
          </p:cNvPr>
          <p:cNvSpPr>
            <a:spLocks noGrp="1"/>
          </p:cNvSpPr>
          <p:nvPr>
            <p:ph type="title"/>
          </p:nvPr>
        </p:nvSpPr>
        <p:spPr>
          <a:xfrm>
            <a:off x="738332" y="62240"/>
            <a:ext cx="10286933" cy="1143000"/>
          </a:xfrm>
        </p:spPr>
        <p:txBody>
          <a:bodyPr>
            <a:normAutofit/>
          </a:bodyPr>
          <a:lstStyle/>
          <a:p>
            <a:r>
              <a:rPr lang="en-AU" b="1" dirty="0">
                <a:solidFill>
                  <a:srgbClr val="136613"/>
                </a:solidFill>
                <a:latin typeface="Montserrat SemiBold" panose="00000700000000000000" pitchFamily="2" charset="0"/>
              </a:rPr>
              <a:t>ABS DataLab access process</a:t>
            </a:r>
            <a:endParaRPr lang="en-AU" sz="2400" b="1" dirty="0">
              <a:solidFill>
                <a:srgbClr val="136613"/>
              </a:solidFill>
              <a:latin typeface="Montserrat SemiBold" panose="00000700000000000000" pitchFamily="2" charset="0"/>
            </a:endParaRPr>
          </a:p>
        </p:txBody>
      </p:sp>
      <p:sp>
        <p:nvSpPr>
          <p:cNvPr id="8" name="Rectangle: Rounded Corners 7">
            <a:extLst>
              <a:ext uri="{FF2B5EF4-FFF2-40B4-BE49-F238E27FC236}">
                <a16:creationId xmlns:a16="http://schemas.microsoft.com/office/drawing/2014/main" id="{8DCEAB70-4E0C-9782-0BE0-768F76E3BE4E}"/>
              </a:ext>
            </a:extLst>
          </p:cNvPr>
          <p:cNvSpPr/>
          <p:nvPr/>
        </p:nvSpPr>
        <p:spPr>
          <a:xfrm>
            <a:off x="381866" y="1026638"/>
            <a:ext cx="2520000" cy="2160000"/>
          </a:xfrm>
          <a:prstGeom prst="roundRect">
            <a:avLst/>
          </a:prstGeom>
          <a:solidFill>
            <a:schemeClr val="bg1"/>
          </a:solidFill>
          <a:ln w="38100">
            <a:solidFill>
              <a:srgbClr val="136613"/>
            </a:solidFill>
          </a:ln>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t" anchorCtr="0"/>
          <a:lstStyle/>
          <a:p>
            <a:pPr marL="228600" lvl="0" indent="-228600">
              <a:buAutoNum type="arabicPeriod"/>
            </a:pPr>
            <a:r>
              <a:rPr lang="en-US" sz="1100" b="1" dirty="0">
                <a:solidFill>
                  <a:schemeClr val="tx1"/>
                </a:solidFill>
                <a:latin typeface="Montserrat" panose="00000500000000000000" pitchFamily="2" charset="0"/>
              </a:rPr>
              <a:t>Preparing to apply</a:t>
            </a:r>
          </a:p>
          <a:p>
            <a:pPr marL="228594" indent="-228594">
              <a:buFont typeface="Arial" panose="020B0604020202020204" pitchFamily="34" charset="0"/>
              <a:buChar char="•"/>
            </a:pPr>
            <a:r>
              <a:rPr lang="en-US" sz="1100" dirty="0">
                <a:solidFill>
                  <a:schemeClr val="tx1"/>
                </a:solidFill>
                <a:latin typeface="Montserrat" panose="00000500000000000000" pitchFamily="2" charset="0"/>
                <a:cs typeface="Calibri Light"/>
              </a:rPr>
              <a:t>Researchers discuss project with ABS</a:t>
            </a:r>
          </a:p>
          <a:p>
            <a:pPr marL="228594" indent="-228594">
              <a:buFont typeface="Arial" panose="020B0604020202020204" pitchFamily="34" charset="0"/>
              <a:buChar char="•"/>
            </a:pPr>
            <a:r>
              <a:rPr lang="en-US" sz="1100" dirty="0">
                <a:solidFill>
                  <a:schemeClr val="tx1"/>
                </a:solidFill>
                <a:latin typeface="Montserrat" panose="00000500000000000000" pitchFamily="2" charset="0"/>
                <a:cs typeface="Calibri Light"/>
              </a:rPr>
              <a:t>ABS advises researchers of their onboarding requirements</a:t>
            </a:r>
          </a:p>
          <a:p>
            <a:pPr marL="228594" indent="-228594">
              <a:buFont typeface="Arial" panose="020B0604020202020204" pitchFamily="34" charset="0"/>
              <a:buChar char="•"/>
            </a:pPr>
            <a:r>
              <a:rPr lang="en-US" sz="1100" dirty="0">
                <a:solidFill>
                  <a:schemeClr val="tx1"/>
                </a:solidFill>
                <a:latin typeface="Montserrat" panose="00000500000000000000" pitchFamily="2" charset="0"/>
                <a:cs typeface="Calibri Light"/>
              </a:rPr>
              <a:t>ABS provides initial cost guidance</a:t>
            </a:r>
          </a:p>
        </p:txBody>
      </p:sp>
      <p:sp>
        <p:nvSpPr>
          <p:cNvPr id="9" name="Rectangle: Rounded Corners 8">
            <a:extLst>
              <a:ext uri="{FF2B5EF4-FFF2-40B4-BE49-F238E27FC236}">
                <a16:creationId xmlns:a16="http://schemas.microsoft.com/office/drawing/2014/main" id="{E1593405-4BF3-6CAA-D21B-B12227574911}"/>
              </a:ext>
            </a:extLst>
          </p:cNvPr>
          <p:cNvSpPr/>
          <p:nvPr/>
        </p:nvSpPr>
        <p:spPr>
          <a:xfrm>
            <a:off x="3370732" y="988710"/>
            <a:ext cx="2520000" cy="2160000"/>
          </a:xfrm>
          <a:prstGeom prst="roundRect">
            <a:avLst/>
          </a:prstGeom>
          <a:solidFill>
            <a:schemeClr val="bg1"/>
          </a:solidFill>
          <a:ln w="38100">
            <a:solidFill>
              <a:srgbClr val="136613"/>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lvl="0"/>
            <a:r>
              <a:rPr lang="en-US" sz="1100" b="1" dirty="0">
                <a:solidFill>
                  <a:schemeClr val="tx1"/>
                </a:solidFill>
                <a:latin typeface="Montserrat" panose="00000500000000000000" pitchFamily="2" charset="0"/>
              </a:rPr>
              <a:t>2. Researcher submits project proposal through </a:t>
            </a:r>
            <a:r>
              <a:rPr lang="en-US" sz="1100" b="1" dirty="0" err="1">
                <a:solidFill>
                  <a:schemeClr val="tx1"/>
                </a:solidFill>
                <a:latin typeface="Montserrat" panose="00000500000000000000" pitchFamily="2" charset="0"/>
              </a:rPr>
              <a:t>myDATA</a:t>
            </a:r>
            <a:endParaRPr lang="en-US" sz="1100" b="1" dirty="0">
              <a:solidFill>
                <a:schemeClr val="tx1"/>
              </a:solidFill>
              <a:latin typeface="Montserrat" panose="00000500000000000000" pitchFamily="2" charset="0"/>
            </a:endParaRPr>
          </a:p>
          <a:p>
            <a:pPr marL="171450" lvl="0" indent="-171450">
              <a:buFont typeface="Arial" panose="020B0604020202020204" pitchFamily="34" charset="0"/>
              <a:buChar char="•"/>
            </a:pPr>
            <a:r>
              <a:rPr lang="en-US" sz="1100" dirty="0">
                <a:solidFill>
                  <a:schemeClr val="tx1"/>
                </a:solidFill>
                <a:latin typeface="Montserrat" panose="00000500000000000000" pitchFamily="2" charset="0"/>
              </a:rPr>
              <a:t>Researchers provide details on project scope, aims and objectives</a:t>
            </a:r>
          </a:p>
        </p:txBody>
      </p:sp>
      <p:sp>
        <p:nvSpPr>
          <p:cNvPr id="10" name="Rectangle: Rounded Corners 9">
            <a:extLst>
              <a:ext uri="{FF2B5EF4-FFF2-40B4-BE49-F238E27FC236}">
                <a16:creationId xmlns:a16="http://schemas.microsoft.com/office/drawing/2014/main" id="{C8F3BD0C-CA38-A019-3813-5D0C6DED876D}"/>
              </a:ext>
            </a:extLst>
          </p:cNvPr>
          <p:cNvSpPr/>
          <p:nvPr/>
        </p:nvSpPr>
        <p:spPr>
          <a:xfrm>
            <a:off x="6310616" y="988710"/>
            <a:ext cx="2520000" cy="2160000"/>
          </a:xfrm>
          <a:prstGeom prst="roundRect">
            <a:avLst/>
          </a:prstGeom>
          <a:solidFill>
            <a:schemeClr val="bg1"/>
          </a:solidFill>
          <a:ln w="38100">
            <a:solidFill>
              <a:srgbClr val="136613"/>
            </a:solidFill>
          </a:ln>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t" anchorCtr="0"/>
          <a:lstStyle/>
          <a:p>
            <a:pPr lvl="0"/>
            <a:r>
              <a:rPr lang="en-US" sz="1100" b="1" dirty="0">
                <a:solidFill>
                  <a:schemeClr val="tx1"/>
                </a:solidFill>
                <a:latin typeface="Montserrat" panose="00000500000000000000" pitchFamily="2" charset="0"/>
              </a:rPr>
              <a:t>3. ABS reviews proposal</a:t>
            </a:r>
          </a:p>
          <a:p>
            <a:pPr marL="228594" indent="-228594">
              <a:buFont typeface="Arial" panose="020B0604020202020204" pitchFamily="34" charset="0"/>
              <a:buChar char="•"/>
            </a:pPr>
            <a:r>
              <a:rPr lang="en-US" sz="1100" dirty="0">
                <a:solidFill>
                  <a:schemeClr val="tx1"/>
                </a:solidFill>
                <a:latin typeface="Montserrat" panose="00000500000000000000" pitchFamily="2" charset="0"/>
                <a:cs typeface="Calibri Light"/>
              </a:rPr>
              <a:t>ABS ‘Safe Project’ review</a:t>
            </a:r>
            <a:endParaRPr lang="en-US" sz="1100" dirty="0">
              <a:solidFill>
                <a:schemeClr val="tx1"/>
              </a:solidFill>
              <a:latin typeface="Montserrat" panose="00000500000000000000" pitchFamily="2" charset="0"/>
              <a:ea typeface="Calibri"/>
              <a:cs typeface="Calibri Light"/>
            </a:endParaRPr>
          </a:p>
          <a:p>
            <a:pPr marL="228594" indent="-228594">
              <a:buFont typeface="Arial" panose="020B0604020202020204" pitchFamily="34" charset="0"/>
              <a:buChar char="•"/>
            </a:pPr>
            <a:r>
              <a:rPr lang="en-US" sz="1100" dirty="0">
                <a:solidFill>
                  <a:schemeClr val="tx1"/>
                </a:solidFill>
                <a:latin typeface="Montserrat" panose="00000500000000000000" pitchFamily="2" charset="0"/>
                <a:cs typeface="Calibri Light"/>
              </a:rPr>
              <a:t>Five Safes Assessment</a:t>
            </a:r>
            <a:endParaRPr lang="en-US" sz="1100" dirty="0">
              <a:solidFill>
                <a:schemeClr val="tx1"/>
              </a:solidFill>
              <a:latin typeface="Montserrat" panose="00000500000000000000" pitchFamily="2" charset="0"/>
              <a:ea typeface="Calibri"/>
              <a:cs typeface="Calibri Light"/>
            </a:endParaRPr>
          </a:p>
          <a:p>
            <a:pPr marL="228594" indent="-228594">
              <a:buFont typeface="Arial" panose="020B0604020202020204" pitchFamily="34" charset="0"/>
              <a:buChar char="•"/>
            </a:pPr>
            <a:r>
              <a:rPr lang="en-US" sz="1100" dirty="0">
                <a:solidFill>
                  <a:schemeClr val="tx1"/>
                </a:solidFill>
                <a:latin typeface="Montserrat" panose="00000500000000000000" pitchFamily="2" charset="0"/>
                <a:ea typeface="Calibri"/>
                <a:cs typeface="Calibri Light"/>
              </a:rPr>
              <a:t>Determines milestones and costs</a:t>
            </a:r>
          </a:p>
        </p:txBody>
      </p:sp>
      <p:sp>
        <p:nvSpPr>
          <p:cNvPr id="11" name="Rectangle: Rounded Corners 10">
            <a:extLst>
              <a:ext uri="{FF2B5EF4-FFF2-40B4-BE49-F238E27FC236}">
                <a16:creationId xmlns:a16="http://schemas.microsoft.com/office/drawing/2014/main" id="{0073F33F-2EDB-6092-A8AC-408FEAC09CB0}"/>
              </a:ext>
            </a:extLst>
          </p:cNvPr>
          <p:cNvSpPr/>
          <p:nvPr/>
        </p:nvSpPr>
        <p:spPr>
          <a:xfrm>
            <a:off x="9250502" y="988710"/>
            <a:ext cx="2520000" cy="2160000"/>
          </a:xfrm>
          <a:prstGeom prst="roundRect">
            <a:avLst/>
          </a:prstGeom>
          <a:solidFill>
            <a:schemeClr val="bg1"/>
          </a:solidFill>
          <a:ln w="38100">
            <a:solidFill>
              <a:srgbClr val="136613"/>
            </a:solidFill>
          </a:ln>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t" anchorCtr="0"/>
          <a:lstStyle/>
          <a:p>
            <a:pPr lvl="0">
              <a:buNone/>
            </a:pPr>
            <a:r>
              <a:rPr lang="en-US" sz="1100" b="1" dirty="0">
                <a:solidFill>
                  <a:schemeClr val="tx1"/>
                </a:solidFill>
                <a:latin typeface="Montserrat" panose="00000500000000000000" pitchFamily="2" charset="0"/>
              </a:rPr>
              <a:t>4</a:t>
            </a:r>
            <a:r>
              <a:rPr lang="en-US" sz="1100" dirty="0">
                <a:solidFill>
                  <a:schemeClr val="tx1"/>
                </a:solidFill>
                <a:latin typeface="Montserrat" panose="00000500000000000000" pitchFamily="2" charset="0"/>
              </a:rPr>
              <a:t>. </a:t>
            </a:r>
            <a:r>
              <a:rPr lang="en-US" sz="1100" b="1" dirty="0">
                <a:solidFill>
                  <a:schemeClr val="tx1"/>
                </a:solidFill>
                <a:latin typeface="Montserrat" panose="00000500000000000000" pitchFamily="2" charset="0"/>
              </a:rPr>
              <a:t>Quote generated</a:t>
            </a:r>
          </a:p>
          <a:p>
            <a:pPr marL="228594" indent="-228594">
              <a:buFont typeface="Arial" panose="020B0604020202020204" pitchFamily="34" charset="0"/>
              <a:buChar char="•"/>
            </a:pPr>
            <a:r>
              <a:rPr lang="en-AU" sz="1100" dirty="0">
                <a:solidFill>
                  <a:schemeClr val="tx1"/>
                </a:solidFill>
                <a:latin typeface="Montserrat" panose="00000500000000000000" pitchFamily="2" charset="0"/>
                <a:cs typeface="Calibri Light"/>
              </a:rPr>
              <a:t>ABS develops and sends quote</a:t>
            </a:r>
            <a:endParaRPr lang="en-AU" sz="1100" dirty="0">
              <a:solidFill>
                <a:schemeClr val="tx1"/>
              </a:solidFill>
              <a:latin typeface="Montserrat" panose="00000500000000000000" pitchFamily="2" charset="0"/>
              <a:ea typeface="Calibri"/>
              <a:cs typeface="Calibri Light"/>
            </a:endParaRPr>
          </a:p>
          <a:p>
            <a:pPr marL="228594" indent="-228594">
              <a:buFont typeface="Arial" panose="020B0604020202020204" pitchFamily="34" charset="0"/>
              <a:buChar char="•"/>
            </a:pPr>
            <a:r>
              <a:rPr lang="en-AU" sz="1100" dirty="0">
                <a:solidFill>
                  <a:schemeClr val="tx1"/>
                </a:solidFill>
                <a:latin typeface="Montserrat" panose="00000500000000000000" pitchFamily="2" charset="0"/>
                <a:cs typeface="Calibri Light"/>
              </a:rPr>
              <a:t>Project lead accepts quote</a:t>
            </a:r>
            <a:endParaRPr lang="en-AU" sz="1100" dirty="0">
              <a:solidFill>
                <a:schemeClr val="tx1"/>
              </a:solidFill>
              <a:latin typeface="Montserrat" panose="00000500000000000000" pitchFamily="2" charset="0"/>
              <a:ea typeface="Calibri"/>
              <a:cs typeface="Calibri Light"/>
            </a:endParaRPr>
          </a:p>
          <a:p>
            <a:pPr marL="228594" indent="-228594">
              <a:buFont typeface="Arial" panose="020B0604020202020204" pitchFamily="34" charset="0"/>
              <a:buChar char="•"/>
            </a:pPr>
            <a:r>
              <a:rPr lang="en-AU" sz="1100" dirty="0">
                <a:solidFill>
                  <a:schemeClr val="tx1"/>
                </a:solidFill>
                <a:latin typeface="Montserrat" panose="00000500000000000000" pitchFamily="2" charset="0"/>
                <a:cs typeface="Calibri Light"/>
              </a:rPr>
              <a:t>Invoice issued and paid </a:t>
            </a:r>
            <a:endParaRPr lang="en-AU" sz="1100" dirty="0">
              <a:solidFill>
                <a:schemeClr val="tx1"/>
              </a:solidFill>
              <a:latin typeface="Montserrat" panose="00000500000000000000" pitchFamily="2" charset="0"/>
              <a:ea typeface="Calibri"/>
              <a:cs typeface="Calibri Light"/>
            </a:endParaRPr>
          </a:p>
        </p:txBody>
      </p:sp>
      <p:sp>
        <p:nvSpPr>
          <p:cNvPr id="14" name="Rectangle: Rounded Corners 13">
            <a:extLst>
              <a:ext uri="{FF2B5EF4-FFF2-40B4-BE49-F238E27FC236}">
                <a16:creationId xmlns:a16="http://schemas.microsoft.com/office/drawing/2014/main" id="{4940611D-4555-CE77-2954-0760347C296E}"/>
              </a:ext>
            </a:extLst>
          </p:cNvPr>
          <p:cNvSpPr/>
          <p:nvPr/>
        </p:nvSpPr>
        <p:spPr>
          <a:xfrm>
            <a:off x="430848" y="4075180"/>
            <a:ext cx="2520000" cy="2160000"/>
          </a:xfrm>
          <a:prstGeom prst="roundRect">
            <a:avLst/>
          </a:prstGeom>
          <a:solidFill>
            <a:schemeClr val="bg1"/>
          </a:solidFill>
          <a:ln w="38100">
            <a:solidFill>
              <a:srgbClr val="136613"/>
            </a:solidFill>
          </a:ln>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t" anchorCtr="0"/>
          <a:lstStyle/>
          <a:p>
            <a:r>
              <a:rPr lang="en-US" sz="1100" b="1" dirty="0">
                <a:solidFill>
                  <a:schemeClr val="tx1"/>
                </a:solidFill>
                <a:latin typeface="Montserrat" panose="00000500000000000000" pitchFamily="2" charset="0"/>
                <a:cs typeface="Calibri" panose="020F0502020204030204" pitchFamily="34" charset="0"/>
              </a:rPr>
              <a:t>5. Relevant oversight and approval arrangements</a:t>
            </a:r>
          </a:p>
          <a:p>
            <a:pPr marL="228594" indent="-228594">
              <a:buFont typeface="Arial" panose="020B0604020202020204" pitchFamily="34" charset="0"/>
              <a:buChar char="•"/>
            </a:pPr>
            <a:r>
              <a:rPr lang="en-US" sz="1100" dirty="0">
                <a:solidFill>
                  <a:schemeClr val="tx1"/>
                </a:solidFill>
                <a:latin typeface="Montserrat" panose="00000500000000000000" pitchFamily="2" charset="0"/>
                <a:cs typeface="Calibri" panose="020F0502020204030204" pitchFamily="34" charset="0"/>
              </a:rPr>
              <a:t>Co-governance arrangements</a:t>
            </a:r>
          </a:p>
          <a:p>
            <a:pPr marL="228594" indent="-228594">
              <a:buFont typeface="Arial" panose="020B0604020202020204" pitchFamily="34" charset="0"/>
              <a:buChar char="•"/>
            </a:pPr>
            <a:r>
              <a:rPr lang="en-US" sz="1100" dirty="0">
                <a:solidFill>
                  <a:schemeClr val="tx1"/>
                </a:solidFill>
                <a:latin typeface="Montserrat" panose="00000500000000000000" pitchFamily="2" charset="0"/>
                <a:cs typeface="Calibri" panose="020F0502020204030204" pitchFamily="34" charset="0"/>
              </a:rPr>
              <a:t>ABS delegate approvals</a:t>
            </a:r>
          </a:p>
          <a:p>
            <a:pPr marL="228594" indent="-228594">
              <a:buFont typeface="Arial" panose="020B0604020202020204" pitchFamily="34" charset="0"/>
              <a:buChar char="•"/>
            </a:pPr>
            <a:r>
              <a:rPr lang="en-US" sz="1100" dirty="0">
                <a:solidFill>
                  <a:schemeClr val="tx1"/>
                </a:solidFill>
                <a:latin typeface="Montserrat" panose="00000500000000000000" pitchFamily="2" charset="0"/>
                <a:cs typeface="Calibri" panose="020F0502020204030204" pitchFamily="34" charset="0"/>
              </a:rPr>
              <a:t>Data custodian approvals</a:t>
            </a:r>
          </a:p>
          <a:p>
            <a:pPr marL="228594" indent="-228594">
              <a:buFont typeface="Arial" panose="020B0604020202020204" pitchFamily="34" charset="0"/>
              <a:buChar char="•"/>
            </a:pPr>
            <a:endParaRPr lang="en-US" sz="1100" dirty="0">
              <a:solidFill>
                <a:schemeClr val="tx1"/>
              </a:solidFill>
              <a:latin typeface="Montserrat" panose="00000500000000000000" pitchFamily="2" charset="0"/>
              <a:cs typeface="Calibri" panose="020F0502020204030204" pitchFamily="34" charset="0"/>
            </a:endParaRPr>
          </a:p>
        </p:txBody>
      </p:sp>
      <p:sp>
        <p:nvSpPr>
          <p:cNvPr id="15" name="Rectangle: Rounded Corners 14">
            <a:extLst>
              <a:ext uri="{FF2B5EF4-FFF2-40B4-BE49-F238E27FC236}">
                <a16:creationId xmlns:a16="http://schemas.microsoft.com/office/drawing/2014/main" id="{3479228A-C06A-4588-78FA-4390BC5ED35B}"/>
              </a:ext>
            </a:extLst>
          </p:cNvPr>
          <p:cNvSpPr/>
          <p:nvPr/>
        </p:nvSpPr>
        <p:spPr>
          <a:xfrm>
            <a:off x="3358686" y="4075180"/>
            <a:ext cx="2520000" cy="2160000"/>
          </a:xfrm>
          <a:prstGeom prst="roundRect">
            <a:avLst/>
          </a:prstGeom>
          <a:solidFill>
            <a:schemeClr val="bg1"/>
          </a:solidFill>
          <a:ln w="38100">
            <a:solidFill>
              <a:srgbClr val="136613"/>
            </a:solidFill>
          </a:ln>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t" anchorCtr="0"/>
          <a:lstStyle/>
          <a:p>
            <a:pPr lvl="0" algn="l"/>
            <a:r>
              <a:rPr lang="en-US" sz="1100" b="1" dirty="0">
                <a:solidFill>
                  <a:schemeClr val="tx1"/>
                </a:solidFill>
                <a:latin typeface="Montserrat" panose="00000500000000000000" pitchFamily="2" charset="0"/>
                <a:cs typeface="Calibri" panose="020F0502020204030204" pitchFamily="34" charset="0"/>
              </a:rPr>
              <a:t>6. Researcher onboarding and setup</a:t>
            </a:r>
          </a:p>
          <a:p>
            <a:pPr marL="228594" indent="-228594">
              <a:buFont typeface="Arial" panose="020B0604020202020204" pitchFamily="34" charset="0"/>
              <a:buChar char="•"/>
            </a:pPr>
            <a:r>
              <a:rPr lang="en-US" sz="1100" dirty="0">
                <a:solidFill>
                  <a:schemeClr val="tx1"/>
                </a:solidFill>
                <a:latin typeface="Montserrat" panose="00000500000000000000" pitchFamily="2" charset="0"/>
                <a:cs typeface="Calibri" panose="020F0502020204030204" pitchFamily="34" charset="0"/>
              </a:rPr>
              <a:t>Safe data training</a:t>
            </a:r>
          </a:p>
          <a:p>
            <a:pPr marL="228594" indent="-228594">
              <a:buFont typeface="Arial" panose="020B0604020202020204" pitchFamily="34" charset="0"/>
              <a:buChar char="•"/>
            </a:pPr>
            <a:r>
              <a:rPr lang="en-US" sz="1100" dirty="0">
                <a:solidFill>
                  <a:schemeClr val="tx1"/>
                </a:solidFill>
                <a:latin typeface="Montserrat" panose="00000500000000000000" pitchFamily="2" charset="0"/>
                <a:cs typeface="Calibri" panose="020F0502020204030204" pitchFamily="34" charset="0"/>
              </a:rPr>
              <a:t>Undertakings signed</a:t>
            </a:r>
          </a:p>
        </p:txBody>
      </p:sp>
      <p:sp>
        <p:nvSpPr>
          <p:cNvPr id="16" name="Rectangle: Rounded Corners 15">
            <a:extLst>
              <a:ext uri="{FF2B5EF4-FFF2-40B4-BE49-F238E27FC236}">
                <a16:creationId xmlns:a16="http://schemas.microsoft.com/office/drawing/2014/main" id="{21220609-A3D8-E1E0-94A5-5CD998330924}"/>
              </a:ext>
            </a:extLst>
          </p:cNvPr>
          <p:cNvSpPr/>
          <p:nvPr/>
        </p:nvSpPr>
        <p:spPr>
          <a:xfrm>
            <a:off x="6286524" y="4075180"/>
            <a:ext cx="2520000" cy="2160000"/>
          </a:xfrm>
          <a:prstGeom prst="roundRect">
            <a:avLst/>
          </a:prstGeom>
          <a:solidFill>
            <a:schemeClr val="bg1"/>
          </a:solidFill>
          <a:ln w="38100">
            <a:solidFill>
              <a:srgbClr val="136613"/>
            </a:solidFill>
          </a:ln>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t" anchorCtr="0"/>
          <a:lstStyle/>
          <a:p>
            <a:pPr lvl="0" algn="l"/>
            <a:r>
              <a:rPr lang="en-US" sz="1100" b="1" dirty="0">
                <a:solidFill>
                  <a:schemeClr val="tx1"/>
                </a:solidFill>
                <a:latin typeface="Montserrat" panose="00000500000000000000" pitchFamily="2" charset="0"/>
              </a:rPr>
              <a:t>7. Access Granted</a:t>
            </a:r>
          </a:p>
          <a:p>
            <a:pPr marL="171450" lvl="0" indent="-171450" algn="l">
              <a:buFont typeface="Arial" panose="020B0604020202020204" pitchFamily="34" charset="0"/>
              <a:buChar char="•"/>
            </a:pPr>
            <a:r>
              <a:rPr lang="en-US" sz="1100" dirty="0">
                <a:solidFill>
                  <a:schemeClr val="tx1"/>
                </a:solidFill>
                <a:latin typeface="Montserrat" panose="00000500000000000000" pitchFamily="2" charset="0"/>
              </a:rPr>
              <a:t>Datasets provisioned as approvals are received</a:t>
            </a:r>
          </a:p>
          <a:p>
            <a:pPr marL="171450" lvl="0" indent="-171450" algn="l">
              <a:buFont typeface="Arial" panose="020B0604020202020204" pitchFamily="34" charset="0"/>
              <a:buChar char="•"/>
            </a:pPr>
            <a:r>
              <a:rPr lang="en-US" sz="1100" dirty="0">
                <a:solidFill>
                  <a:schemeClr val="tx1"/>
                </a:solidFill>
                <a:latin typeface="Montserrat" panose="00000500000000000000" pitchFamily="2" charset="0"/>
              </a:rPr>
              <a:t>Analysts can access once all onboarding requirements are met</a:t>
            </a:r>
          </a:p>
        </p:txBody>
      </p:sp>
      <p:sp>
        <p:nvSpPr>
          <p:cNvPr id="19" name="Rectangle: Rounded Corners 18">
            <a:extLst>
              <a:ext uri="{FF2B5EF4-FFF2-40B4-BE49-F238E27FC236}">
                <a16:creationId xmlns:a16="http://schemas.microsoft.com/office/drawing/2014/main" id="{8D5A9B53-59B7-F924-244F-12F8926AF741}"/>
              </a:ext>
            </a:extLst>
          </p:cNvPr>
          <p:cNvSpPr/>
          <p:nvPr/>
        </p:nvSpPr>
        <p:spPr>
          <a:xfrm>
            <a:off x="9214362" y="4075180"/>
            <a:ext cx="2520000" cy="2160000"/>
          </a:xfrm>
          <a:prstGeom prst="roundRect">
            <a:avLst/>
          </a:prstGeom>
          <a:solidFill>
            <a:schemeClr val="bg1"/>
          </a:solidFill>
          <a:ln w="38100">
            <a:solidFill>
              <a:srgbClr val="136613"/>
            </a:solidFill>
          </a:ln>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t" anchorCtr="0"/>
          <a:lstStyle/>
          <a:p>
            <a:pPr lvl="0"/>
            <a:r>
              <a:rPr lang="en-US" sz="1100" b="1" dirty="0">
                <a:solidFill>
                  <a:schemeClr val="tx1"/>
                </a:solidFill>
                <a:latin typeface="Montserrat" panose="00000500000000000000" pitchFamily="2" charset="0"/>
              </a:rPr>
              <a:t>8. Active project</a:t>
            </a:r>
          </a:p>
          <a:p>
            <a:pPr marL="228594" indent="-228594">
              <a:buFont typeface="Arial" panose="020B0604020202020204" pitchFamily="34" charset="0"/>
              <a:buChar char="•"/>
            </a:pPr>
            <a:r>
              <a:rPr lang="en-US" sz="1100" dirty="0">
                <a:solidFill>
                  <a:schemeClr val="tx1"/>
                </a:solidFill>
                <a:latin typeface="Montserrat" panose="00000500000000000000" pitchFamily="2" charset="0"/>
                <a:ea typeface="Calibri"/>
                <a:cs typeface="Calibri"/>
              </a:rPr>
              <a:t>Analysis commences</a:t>
            </a:r>
          </a:p>
          <a:p>
            <a:pPr marL="228594" indent="-228594">
              <a:buFont typeface="Arial" panose="020B0604020202020204" pitchFamily="34" charset="0"/>
              <a:buChar char="•"/>
            </a:pPr>
            <a:r>
              <a:rPr lang="en-US" sz="1100" dirty="0">
                <a:solidFill>
                  <a:schemeClr val="tx1"/>
                </a:solidFill>
                <a:latin typeface="Montserrat" panose="00000500000000000000" pitchFamily="2" charset="0"/>
                <a:ea typeface="Calibri"/>
                <a:cs typeface="Calibri"/>
              </a:rPr>
              <a:t>All output is vetted to ensure alignment with approved project scope and confidentiality requirements </a:t>
            </a:r>
          </a:p>
          <a:p>
            <a:pPr marL="228594" indent="-228594">
              <a:buFont typeface="Arial" panose="020B0604020202020204" pitchFamily="34" charset="0"/>
              <a:buChar char="•"/>
            </a:pPr>
            <a:r>
              <a:rPr lang="en-US" sz="1100" dirty="0">
                <a:solidFill>
                  <a:schemeClr val="tx1"/>
                </a:solidFill>
                <a:latin typeface="Montserrat" panose="00000500000000000000" pitchFamily="2" charset="0"/>
              </a:rPr>
              <a:t>ABS supports researchers throughout the project lifecycle</a:t>
            </a:r>
            <a:endParaRPr lang="en-US" sz="1100" dirty="0">
              <a:solidFill>
                <a:schemeClr val="tx1"/>
              </a:solidFill>
              <a:latin typeface="Montserrat" panose="00000500000000000000" pitchFamily="2" charset="0"/>
              <a:ea typeface="Calibri"/>
              <a:cs typeface="Calibri"/>
            </a:endParaRPr>
          </a:p>
          <a:p>
            <a:endParaRPr lang="en-US" sz="1100" dirty="0">
              <a:solidFill>
                <a:schemeClr val="tx1"/>
              </a:solidFill>
              <a:latin typeface="Montserrat" panose="00000500000000000000" pitchFamily="2" charset="0"/>
            </a:endParaRPr>
          </a:p>
        </p:txBody>
      </p:sp>
      <p:sp>
        <p:nvSpPr>
          <p:cNvPr id="29" name="Date Placeholder 28">
            <a:extLst>
              <a:ext uri="{FF2B5EF4-FFF2-40B4-BE49-F238E27FC236}">
                <a16:creationId xmlns:a16="http://schemas.microsoft.com/office/drawing/2014/main" id="{382AE323-4542-23E9-44A1-54BD22623EA6}"/>
              </a:ext>
            </a:extLst>
          </p:cNvPr>
          <p:cNvSpPr>
            <a:spLocks noGrp="1"/>
          </p:cNvSpPr>
          <p:nvPr>
            <p:ph type="dt" sz="half" idx="2"/>
          </p:nvPr>
        </p:nvSpPr>
        <p:spPr/>
        <p:txBody>
          <a:bodyPr/>
          <a:lstStyle/>
          <a:p>
            <a:fld id="{6D43AE9B-11C7-4854-9DD4-0CAF558489D4}" type="datetime1">
              <a:rPr lang="en-AU" sz="1100" smtClean="0">
                <a:latin typeface="Montserrat" panose="00000500000000000000" pitchFamily="2" charset="0"/>
              </a:rPr>
              <a:t>20/05/2026</a:t>
            </a:fld>
            <a:endParaRPr lang="en-AU" sz="1100">
              <a:latin typeface="Montserrat" panose="00000500000000000000" pitchFamily="2" charset="0"/>
            </a:endParaRPr>
          </a:p>
        </p:txBody>
      </p:sp>
      <p:sp>
        <p:nvSpPr>
          <p:cNvPr id="37" name="Slide Number Placeholder 36">
            <a:extLst>
              <a:ext uri="{FF2B5EF4-FFF2-40B4-BE49-F238E27FC236}">
                <a16:creationId xmlns:a16="http://schemas.microsoft.com/office/drawing/2014/main" id="{005D317E-27D2-C56C-ECDF-E5B13894858E}"/>
              </a:ext>
            </a:extLst>
          </p:cNvPr>
          <p:cNvSpPr>
            <a:spLocks noGrp="1"/>
          </p:cNvSpPr>
          <p:nvPr>
            <p:ph type="sldNum" sz="quarter" idx="4"/>
          </p:nvPr>
        </p:nvSpPr>
        <p:spPr/>
        <p:txBody>
          <a:bodyPr/>
          <a:lstStyle/>
          <a:p>
            <a:fld id="{919823AD-95EC-44A3-9EE2-07FA7B06177D}" type="slidenum">
              <a:rPr lang="en-AU" sz="1100" smtClean="0">
                <a:latin typeface="Montserrat" panose="00000500000000000000" pitchFamily="2" charset="0"/>
              </a:rPr>
              <a:pPr/>
              <a:t>29</a:t>
            </a:fld>
            <a:r>
              <a:rPr lang="en-AU" sz="1100">
                <a:latin typeface="Montserrat" panose="00000500000000000000" pitchFamily="2" charset="0"/>
              </a:rPr>
              <a:t>  Person Level Integrated Data Asset (PLIDA)</a:t>
            </a:r>
          </a:p>
        </p:txBody>
      </p:sp>
      <p:sp>
        <p:nvSpPr>
          <p:cNvPr id="2" name="Isosceles Triangle 1">
            <a:extLst>
              <a:ext uri="{FF2B5EF4-FFF2-40B4-BE49-F238E27FC236}">
                <a16:creationId xmlns:a16="http://schemas.microsoft.com/office/drawing/2014/main" id="{0C0FDB97-2C5C-A6F2-FD6B-48D97658EE0F}"/>
              </a:ext>
              <a:ext uri="{C183D7F6-B498-43B3-948B-1728B52AA6E4}">
                <adec:decorative xmlns:adec="http://schemas.microsoft.com/office/drawing/2017/decorative" val="1"/>
              </a:ext>
            </a:extLst>
          </p:cNvPr>
          <p:cNvSpPr/>
          <p:nvPr/>
        </p:nvSpPr>
        <p:spPr>
          <a:xfrm rot="5400000">
            <a:off x="3029385" y="1969999"/>
            <a:ext cx="262809" cy="197422"/>
          </a:xfrm>
          <a:prstGeom prst="triangle">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100" b="0" i="0" u="none" strike="noStrike" kern="1200" cap="none" spc="0" normalizeH="0" baseline="0" noProof="0" dirty="0">
              <a:ln>
                <a:noFill/>
              </a:ln>
              <a:solidFill>
                <a:prstClr val="white"/>
              </a:solidFill>
              <a:effectLst/>
              <a:uLnTx/>
              <a:uFillTx/>
              <a:latin typeface="Montserrat" panose="00000500000000000000" pitchFamily="2" charset="0"/>
            </a:endParaRPr>
          </a:p>
        </p:txBody>
      </p:sp>
      <p:sp>
        <p:nvSpPr>
          <p:cNvPr id="3" name="Isosceles Triangle 2">
            <a:extLst>
              <a:ext uri="{FF2B5EF4-FFF2-40B4-BE49-F238E27FC236}">
                <a16:creationId xmlns:a16="http://schemas.microsoft.com/office/drawing/2014/main" id="{D433E0B9-D2BE-CC8B-03EE-42B0B9C6ED2A}"/>
              </a:ext>
              <a:ext uri="{C183D7F6-B498-43B3-948B-1728B52AA6E4}">
                <adec:decorative xmlns:adec="http://schemas.microsoft.com/office/drawing/2017/decorative" val="1"/>
              </a:ext>
            </a:extLst>
          </p:cNvPr>
          <p:cNvSpPr/>
          <p:nvPr/>
        </p:nvSpPr>
        <p:spPr>
          <a:xfrm rot="5400000">
            <a:off x="5969269" y="1969999"/>
            <a:ext cx="262809" cy="197422"/>
          </a:xfrm>
          <a:prstGeom prst="triangle">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100" b="0" i="0" u="none" strike="noStrike" kern="1200" cap="none" spc="0" normalizeH="0" baseline="0" noProof="0" dirty="0">
              <a:ln>
                <a:noFill/>
              </a:ln>
              <a:solidFill>
                <a:prstClr val="white"/>
              </a:solidFill>
              <a:effectLst/>
              <a:uLnTx/>
              <a:uFillTx/>
              <a:latin typeface="Montserrat" panose="00000500000000000000" pitchFamily="2" charset="0"/>
            </a:endParaRPr>
          </a:p>
        </p:txBody>
      </p:sp>
      <p:sp>
        <p:nvSpPr>
          <p:cNvPr id="4" name="Isosceles Triangle 3">
            <a:extLst>
              <a:ext uri="{FF2B5EF4-FFF2-40B4-BE49-F238E27FC236}">
                <a16:creationId xmlns:a16="http://schemas.microsoft.com/office/drawing/2014/main" id="{907B31C4-74F3-5AEC-B9C7-0D506E1A8EB0}"/>
              </a:ext>
              <a:ext uri="{C183D7F6-B498-43B3-948B-1728B52AA6E4}">
                <adec:decorative xmlns:adec="http://schemas.microsoft.com/office/drawing/2017/decorative" val="1"/>
              </a:ext>
            </a:extLst>
          </p:cNvPr>
          <p:cNvSpPr/>
          <p:nvPr/>
        </p:nvSpPr>
        <p:spPr>
          <a:xfrm rot="5400000">
            <a:off x="8909153" y="1969999"/>
            <a:ext cx="262809" cy="197422"/>
          </a:xfrm>
          <a:prstGeom prst="triangle">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100" b="0" i="0" u="none" strike="noStrike" kern="1200" cap="none" spc="0" normalizeH="0" baseline="0" noProof="0" dirty="0">
              <a:ln>
                <a:noFill/>
              </a:ln>
              <a:solidFill>
                <a:prstClr val="white"/>
              </a:solidFill>
              <a:effectLst/>
              <a:uLnTx/>
              <a:uFillTx/>
              <a:latin typeface="Montserrat" panose="00000500000000000000" pitchFamily="2" charset="0"/>
            </a:endParaRPr>
          </a:p>
        </p:txBody>
      </p:sp>
      <p:sp>
        <p:nvSpPr>
          <p:cNvPr id="6" name="Isosceles Triangle 5">
            <a:extLst>
              <a:ext uri="{FF2B5EF4-FFF2-40B4-BE49-F238E27FC236}">
                <a16:creationId xmlns:a16="http://schemas.microsoft.com/office/drawing/2014/main" id="{5122B243-A39C-E626-DBEA-8936298A1FEB}"/>
              </a:ext>
              <a:ext uri="{C183D7F6-B498-43B3-948B-1728B52AA6E4}">
                <adec:decorative xmlns:adec="http://schemas.microsoft.com/office/drawing/2017/decorative" val="1"/>
              </a:ext>
            </a:extLst>
          </p:cNvPr>
          <p:cNvSpPr/>
          <p:nvPr/>
        </p:nvSpPr>
        <p:spPr>
          <a:xfrm rot="5400000">
            <a:off x="3023362" y="5056469"/>
            <a:ext cx="262809" cy="197422"/>
          </a:xfrm>
          <a:prstGeom prst="triangle">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100" b="0" i="0" u="none" strike="noStrike" kern="1200" cap="none" spc="0" normalizeH="0" baseline="0" noProof="0" dirty="0">
              <a:ln>
                <a:noFill/>
              </a:ln>
              <a:solidFill>
                <a:prstClr val="white"/>
              </a:solidFill>
              <a:effectLst/>
              <a:uLnTx/>
              <a:uFillTx/>
              <a:latin typeface="Montserrat" panose="00000500000000000000" pitchFamily="2" charset="0"/>
            </a:endParaRPr>
          </a:p>
        </p:txBody>
      </p:sp>
      <p:sp>
        <p:nvSpPr>
          <p:cNvPr id="12" name="Isosceles Triangle 11">
            <a:extLst>
              <a:ext uri="{FF2B5EF4-FFF2-40B4-BE49-F238E27FC236}">
                <a16:creationId xmlns:a16="http://schemas.microsoft.com/office/drawing/2014/main" id="{E59122EA-1DC9-09A8-1447-20BD3123AA76}"/>
              </a:ext>
              <a:ext uri="{C183D7F6-B498-43B3-948B-1728B52AA6E4}">
                <adec:decorative xmlns:adec="http://schemas.microsoft.com/office/drawing/2017/decorative" val="1"/>
              </a:ext>
            </a:extLst>
          </p:cNvPr>
          <p:cNvSpPr/>
          <p:nvPr/>
        </p:nvSpPr>
        <p:spPr>
          <a:xfrm rot="5400000">
            <a:off x="5951200" y="5056469"/>
            <a:ext cx="262809" cy="197422"/>
          </a:xfrm>
          <a:prstGeom prst="triangle">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100" b="0" i="0" u="none" strike="noStrike" kern="1200" cap="none" spc="0" normalizeH="0" baseline="0" noProof="0" dirty="0">
              <a:ln>
                <a:noFill/>
              </a:ln>
              <a:solidFill>
                <a:prstClr val="white"/>
              </a:solidFill>
              <a:effectLst/>
              <a:uLnTx/>
              <a:uFillTx/>
              <a:latin typeface="Montserrat" panose="00000500000000000000" pitchFamily="2" charset="0"/>
            </a:endParaRPr>
          </a:p>
        </p:txBody>
      </p:sp>
      <p:sp>
        <p:nvSpPr>
          <p:cNvPr id="13" name="Isosceles Triangle 12">
            <a:extLst>
              <a:ext uri="{FF2B5EF4-FFF2-40B4-BE49-F238E27FC236}">
                <a16:creationId xmlns:a16="http://schemas.microsoft.com/office/drawing/2014/main" id="{AF70BE37-73D5-0B11-08AF-11C13D839800}"/>
              </a:ext>
              <a:ext uri="{C183D7F6-B498-43B3-948B-1728B52AA6E4}">
                <adec:decorative xmlns:adec="http://schemas.microsoft.com/office/drawing/2017/decorative" val="1"/>
              </a:ext>
            </a:extLst>
          </p:cNvPr>
          <p:cNvSpPr/>
          <p:nvPr/>
        </p:nvSpPr>
        <p:spPr>
          <a:xfrm rot="5400000">
            <a:off x="8879038" y="5056469"/>
            <a:ext cx="262809" cy="197422"/>
          </a:xfrm>
          <a:prstGeom prst="triangle">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100" b="0" i="0" u="none" strike="noStrike" kern="1200" cap="none" spc="0" normalizeH="0" baseline="0" noProof="0" dirty="0">
              <a:ln>
                <a:noFill/>
              </a:ln>
              <a:solidFill>
                <a:prstClr val="white"/>
              </a:solidFill>
              <a:effectLst/>
              <a:uLnTx/>
              <a:uFillTx/>
              <a:latin typeface="Montserrat" panose="00000500000000000000" pitchFamily="2" charset="0"/>
            </a:endParaRPr>
          </a:p>
        </p:txBody>
      </p:sp>
      <p:sp>
        <p:nvSpPr>
          <p:cNvPr id="17" name="Isosceles Triangle 16">
            <a:extLst>
              <a:ext uri="{FF2B5EF4-FFF2-40B4-BE49-F238E27FC236}">
                <a16:creationId xmlns:a16="http://schemas.microsoft.com/office/drawing/2014/main" id="{EC8BD3AB-76C5-BD23-7FF5-430130D9BA5E}"/>
              </a:ext>
              <a:ext uri="{C183D7F6-B498-43B3-948B-1728B52AA6E4}">
                <adec:decorative xmlns:adec="http://schemas.microsoft.com/office/drawing/2017/decorative" val="1"/>
              </a:ext>
            </a:extLst>
          </p:cNvPr>
          <p:cNvSpPr/>
          <p:nvPr/>
        </p:nvSpPr>
        <p:spPr>
          <a:xfrm rot="10800000">
            <a:off x="10342957" y="3226536"/>
            <a:ext cx="262809" cy="197422"/>
          </a:xfrm>
          <a:prstGeom prst="triangle">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100" b="0" i="0" u="none" strike="noStrike" kern="1200" cap="none" spc="0" normalizeH="0" baseline="0" noProof="0" dirty="0">
              <a:ln>
                <a:noFill/>
              </a:ln>
              <a:solidFill>
                <a:prstClr val="white"/>
              </a:solidFill>
              <a:effectLst/>
              <a:uLnTx/>
              <a:uFillTx/>
              <a:latin typeface="Montserrat" panose="00000500000000000000" pitchFamily="2" charset="0"/>
            </a:endParaRPr>
          </a:p>
        </p:txBody>
      </p:sp>
      <p:sp>
        <p:nvSpPr>
          <p:cNvPr id="18" name="Isosceles Triangle 17">
            <a:extLst>
              <a:ext uri="{FF2B5EF4-FFF2-40B4-BE49-F238E27FC236}">
                <a16:creationId xmlns:a16="http://schemas.microsoft.com/office/drawing/2014/main" id="{39F700C0-1241-8A8B-F4FD-460E1DCC797A}"/>
              </a:ext>
              <a:ext uri="{C183D7F6-B498-43B3-948B-1728B52AA6E4}">
                <adec:decorative xmlns:adec="http://schemas.microsoft.com/office/drawing/2017/decorative" val="1"/>
              </a:ext>
            </a:extLst>
          </p:cNvPr>
          <p:cNvSpPr/>
          <p:nvPr/>
        </p:nvSpPr>
        <p:spPr>
          <a:xfrm rot="10800000">
            <a:off x="1379057" y="3858801"/>
            <a:ext cx="262809" cy="197422"/>
          </a:xfrm>
          <a:prstGeom prst="triangle">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100" b="0" i="0" u="none" strike="noStrike" kern="1200" cap="none" spc="0" normalizeH="0" baseline="0" noProof="0" dirty="0">
              <a:ln>
                <a:noFill/>
              </a:ln>
              <a:solidFill>
                <a:prstClr val="white"/>
              </a:solidFill>
              <a:effectLst/>
              <a:uLnTx/>
              <a:uFillTx/>
              <a:latin typeface="Montserrat" panose="00000500000000000000" pitchFamily="2" charset="0"/>
            </a:endParaRPr>
          </a:p>
        </p:txBody>
      </p:sp>
      <p:cxnSp>
        <p:nvCxnSpPr>
          <p:cNvPr id="26" name="Connector: Elbow 25">
            <a:extLst>
              <a:ext uri="{FF2B5EF4-FFF2-40B4-BE49-F238E27FC236}">
                <a16:creationId xmlns:a16="http://schemas.microsoft.com/office/drawing/2014/main" id="{478F26B6-E7F5-654D-AE89-04385CA99FFF}"/>
              </a:ext>
            </a:extLst>
          </p:cNvPr>
          <p:cNvCxnSpPr>
            <a:stCxn id="17" idx="0"/>
            <a:endCxn id="18" idx="3"/>
          </p:cNvCxnSpPr>
          <p:nvPr/>
        </p:nvCxnSpPr>
        <p:spPr>
          <a:xfrm rot="5400000">
            <a:off x="5774990" y="-840571"/>
            <a:ext cx="434843" cy="8963900"/>
          </a:xfrm>
          <a:prstGeom prst="bentConnector3">
            <a:avLst/>
          </a:prstGeom>
          <a:ln>
            <a:solidFill>
              <a:schemeClr val="accent2">
                <a:lumMod val="75000"/>
              </a:schemeClr>
            </a:solidFill>
          </a:ln>
        </p:spPr>
        <p:style>
          <a:lnRef idx="2">
            <a:schemeClr val="accent1"/>
          </a:lnRef>
          <a:fillRef idx="0">
            <a:schemeClr val="accent1"/>
          </a:fillRef>
          <a:effectRef idx="1">
            <a:schemeClr val="accent1"/>
          </a:effectRef>
          <a:fontRef idx="minor">
            <a:schemeClr val="tx1"/>
          </a:fontRef>
        </p:style>
      </p:cxnSp>
      <p:sp>
        <p:nvSpPr>
          <p:cNvPr id="30" name="TextBox 29">
            <a:extLst>
              <a:ext uri="{FF2B5EF4-FFF2-40B4-BE49-F238E27FC236}">
                <a16:creationId xmlns:a16="http://schemas.microsoft.com/office/drawing/2014/main" id="{00B6D5A0-0938-346E-B203-BD00BBAE2438}"/>
              </a:ext>
            </a:extLst>
          </p:cNvPr>
          <p:cNvSpPr txBox="1"/>
          <p:nvPr/>
        </p:nvSpPr>
        <p:spPr>
          <a:xfrm>
            <a:off x="782383" y="2776322"/>
            <a:ext cx="1718965" cy="851297"/>
          </a:xfrm>
          <a:prstGeom prst="roundRect">
            <a:avLst/>
          </a:prstGeom>
          <a:solidFill>
            <a:srgbClr val="FFCCCC"/>
          </a:solidFill>
        </p:spPr>
        <p:txBody>
          <a:bodyPr wrap="square" rtlCol="0">
            <a:spAutoFit/>
          </a:bodyPr>
          <a:lstStyle/>
          <a:p>
            <a:r>
              <a:rPr lang="en-AU" sz="1100" dirty="0">
                <a:latin typeface="Montserrat" panose="00000500000000000000" pitchFamily="2" charset="0"/>
              </a:rPr>
              <a:t>ABS flags co-governance requirements, where applicable </a:t>
            </a:r>
          </a:p>
        </p:txBody>
      </p:sp>
      <p:sp>
        <p:nvSpPr>
          <p:cNvPr id="32" name="TextBox 31">
            <a:extLst>
              <a:ext uri="{FF2B5EF4-FFF2-40B4-BE49-F238E27FC236}">
                <a16:creationId xmlns:a16="http://schemas.microsoft.com/office/drawing/2014/main" id="{C26746AC-436F-139D-73A3-C331B0944900}"/>
              </a:ext>
            </a:extLst>
          </p:cNvPr>
          <p:cNvSpPr txBox="1"/>
          <p:nvPr/>
        </p:nvSpPr>
        <p:spPr>
          <a:xfrm>
            <a:off x="3647619" y="2782723"/>
            <a:ext cx="2033173" cy="851297"/>
          </a:xfrm>
          <a:prstGeom prst="roundRect">
            <a:avLst/>
          </a:prstGeom>
          <a:solidFill>
            <a:srgbClr val="FFCCCC"/>
          </a:solidFill>
        </p:spPr>
        <p:txBody>
          <a:bodyPr wrap="square" rtlCol="0">
            <a:spAutoFit/>
          </a:bodyPr>
          <a:lstStyle/>
          <a:p>
            <a:r>
              <a:rPr lang="en-AU" sz="1100" dirty="0">
                <a:latin typeface="Montserrat" panose="00000500000000000000" pitchFamily="2" charset="0"/>
              </a:rPr>
              <a:t>Researchers select data requirements, including disability flags, where applicable</a:t>
            </a:r>
          </a:p>
        </p:txBody>
      </p:sp>
      <p:sp>
        <p:nvSpPr>
          <p:cNvPr id="33" name="TextBox 32">
            <a:extLst>
              <a:ext uri="{FF2B5EF4-FFF2-40B4-BE49-F238E27FC236}">
                <a16:creationId xmlns:a16="http://schemas.microsoft.com/office/drawing/2014/main" id="{64055BE2-C1AD-C95C-EC2B-261033AB3234}"/>
              </a:ext>
            </a:extLst>
          </p:cNvPr>
          <p:cNvSpPr txBox="1"/>
          <p:nvPr/>
        </p:nvSpPr>
        <p:spPr>
          <a:xfrm>
            <a:off x="6564654" y="2757113"/>
            <a:ext cx="2011923" cy="1038582"/>
          </a:xfrm>
          <a:prstGeom prst="roundRect">
            <a:avLst/>
          </a:prstGeom>
          <a:solidFill>
            <a:srgbClr val="FFCCCC"/>
          </a:solidFill>
        </p:spPr>
        <p:txBody>
          <a:bodyPr wrap="square" rtlCol="0">
            <a:spAutoFit/>
          </a:bodyPr>
          <a:lstStyle/>
          <a:p>
            <a:r>
              <a:rPr lang="en-AU" sz="1100" dirty="0">
                <a:latin typeface="Montserrat" panose="00000500000000000000" pitchFamily="2" charset="0"/>
              </a:rPr>
              <a:t>ABS reviews proposal and notifies researcher of co-governance requirements, if applicable</a:t>
            </a:r>
          </a:p>
        </p:txBody>
      </p:sp>
      <p:sp>
        <p:nvSpPr>
          <p:cNvPr id="34" name="TextBox 33">
            <a:extLst>
              <a:ext uri="{FF2B5EF4-FFF2-40B4-BE49-F238E27FC236}">
                <a16:creationId xmlns:a16="http://schemas.microsoft.com/office/drawing/2014/main" id="{D0BD4CBB-CC97-DCCB-F8DB-4BEE7D896C3D}"/>
              </a:ext>
            </a:extLst>
          </p:cNvPr>
          <p:cNvSpPr txBox="1"/>
          <p:nvPr/>
        </p:nvSpPr>
        <p:spPr>
          <a:xfrm>
            <a:off x="561164" y="5430532"/>
            <a:ext cx="2259368" cy="1600438"/>
          </a:xfrm>
          <a:prstGeom prst="roundRect">
            <a:avLst/>
          </a:prstGeom>
          <a:solidFill>
            <a:srgbClr val="FFCCCC"/>
          </a:solidFill>
        </p:spPr>
        <p:txBody>
          <a:bodyPr wrap="square" rtlCol="0">
            <a:spAutoFit/>
          </a:bodyPr>
          <a:lstStyle/>
          <a:p>
            <a:r>
              <a:rPr lang="en-AU" sz="1100" dirty="0">
                <a:latin typeface="Montserrat" panose="00000500000000000000" pitchFamily="2" charset="0"/>
              </a:rPr>
              <a:t>Where co-governance is required, this is sought prior to data ABS delegate or data custodian approvals. Additional information will be sought from researchers to support this process.</a:t>
            </a:r>
          </a:p>
        </p:txBody>
      </p:sp>
      <p:sp>
        <p:nvSpPr>
          <p:cNvPr id="35" name="TextBox 34">
            <a:extLst>
              <a:ext uri="{FF2B5EF4-FFF2-40B4-BE49-F238E27FC236}">
                <a16:creationId xmlns:a16="http://schemas.microsoft.com/office/drawing/2014/main" id="{FDA76A16-49AE-5F2D-C6F8-37CAC2A6B50A}"/>
              </a:ext>
            </a:extLst>
          </p:cNvPr>
          <p:cNvSpPr txBox="1"/>
          <p:nvPr/>
        </p:nvSpPr>
        <p:spPr>
          <a:xfrm>
            <a:off x="3706714" y="5820545"/>
            <a:ext cx="1874415" cy="851297"/>
          </a:xfrm>
          <a:prstGeom prst="roundRect">
            <a:avLst/>
          </a:prstGeom>
          <a:solidFill>
            <a:srgbClr val="FFCCCC"/>
          </a:solidFill>
        </p:spPr>
        <p:txBody>
          <a:bodyPr wrap="square" rtlCol="0">
            <a:spAutoFit/>
          </a:bodyPr>
          <a:lstStyle/>
          <a:p>
            <a:r>
              <a:rPr lang="en-AU" sz="1100" dirty="0">
                <a:latin typeface="Montserrat" panose="00000500000000000000" pitchFamily="2" charset="0"/>
              </a:rPr>
              <a:t>Disability Charter will be provided to all researchers on relevant projects</a:t>
            </a:r>
          </a:p>
        </p:txBody>
      </p:sp>
    </p:spTree>
    <p:extLst>
      <p:ext uri="{BB962C8B-B14F-4D97-AF65-F5344CB8AC3E}">
        <p14:creationId xmlns:p14="http://schemas.microsoft.com/office/powerpoint/2010/main" val="12963915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895F96-B424-364A-8AF6-3455E52E55AF}"/>
              </a:ext>
            </a:extLst>
          </p:cNvPr>
          <p:cNvSpPr>
            <a:spLocks noGrp="1"/>
          </p:cNvSpPr>
          <p:nvPr>
            <p:ph type="subTitle" idx="1"/>
          </p:nvPr>
        </p:nvSpPr>
        <p:spPr/>
        <p:txBody>
          <a:bodyPr/>
          <a:lstStyle/>
          <a:p>
            <a:r>
              <a:rPr lang="en-AU" sz="3200" dirty="0"/>
              <a:t>How to apply for NHDH data and </a:t>
            </a:r>
            <a:r>
              <a:rPr lang="en-GB" sz="3200" dirty="0"/>
              <a:t>the access process in practice</a:t>
            </a:r>
            <a:endParaRPr lang="en-AU" sz="3200" dirty="0"/>
          </a:p>
        </p:txBody>
      </p:sp>
      <p:sp>
        <p:nvSpPr>
          <p:cNvPr id="4" name="Slide Number Placeholder 3">
            <a:extLst>
              <a:ext uri="{FF2B5EF4-FFF2-40B4-BE49-F238E27FC236}">
                <a16:creationId xmlns:a16="http://schemas.microsoft.com/office/drawing/2014/main" id="{AFE8E039-2CDA-8281-00E2-537B77919445}"/>
              </a:ext>
            </a:extLst>
          </p:cNvPr>
          <p:cNvSpPr>
            <a:spLocks noGrp="1"/>
          </p:cNvSpPr>
          <p:nvPr>
            <p:ph type="sldNum" sz="quarter" idx="11"/>
          </p:nvPr>
        </p:nvSpPr>
        <p:spPr/>
        <p:txBody>
          <a:bodyPr/>
          <a:lstStyle/>
          <a:p>
            <a:fld id="{FC4CDC87-5F1E-4E4A-9337-55492A3952C6}" type="slidenum">
              <a:rPr lang="en-AU" smtClean="0"/>
              <a:pPr/>
              <a:t>30</a:t>
            </a:fld>
            <a:endParaRPr lang="en-AU"/>
          </a:p>
        </p:txBody>
      </p:sp>
    </p:spTree>
    <p:extLst>
      <p:ext uri="{BB962C8B-B14F-4D97-AF65-F5344CB8AC3E}">
        <p14:creationId xmlns:p14="http://schemas.microsoft.com/office/powerpoint/2010/main" val="31436752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88229B4-40B9-2EA5-79CC-26B38D77CD3D}"/>
              </a:ext>
            </a:extLst>
          </p:cNvPr>
          <p:cNvSpPr>
            <a:spLocks noGrp="1"/>
          </p:cNvSpPr>
          <p:nvPr>
            <p:ph type="sldNum" sz="quarter" idx="11"/>
          </p:nvPr>
        </p:nvSpPr>
        <p:spPr/>
        <p:txBody>
          <a:bodyPr/>
          <a:lstStyle/>
          <a:p>
            <a:fld id="{FC4CDC87-5F1E-4E4A-9337-55492A3952C6}" type="slidenum">
              <a:rPr lang="en-AU" smtClean="0"/>
              <a:pPr/>
              <a:t>31</a:t>
            </a:fld>
            <a:endParaRPr lang="en-AU"/>
          </a:p>
        </p:txBody>
      </p:sp>
      <p:sp>
        <p:nvSpPr>
          <p:cNvPr id="13" name="TextBox 12">
            <a:extLst>
              <a:ext uri="{FF2B5EF4-FFF2-40B4-BE49-F238E27FC236}">
                <a16:creationId xmlns:a16="http://schemas.microsoft.com/office/drawing/2014/main" id="{8FC0813C-1486-63D0-E3AA-1B485A474DDC}"/>
              </a:ext>
            </a:extLst>
          </p:cNvPr>
          <p:cNvSpPr txBox="1"/>
          <p:nvPr/>
        </p:nvSpPr>
        <p:spPr>
          <a:xfrm>
            <a:off x="2041453" y="946298"/>
            <a:ext cx="8973878" cy="5563061"/>
          </a:xfrm>
          <a:prstGeom prst="rect">
            <a:avLst/>
          </a:prstGeom>
          <a:noFill/>
        </p:spPr>
        <p:txBody>
          <a:bodyPr wrap="square" rtlCol="0">
            <a:spAutoFit/>
          </a:bodyPr>
          <a:lstStyle/>
          <a:p>
            <a:pPr fontAlgn="t">
              <a:lnSpc>
                <a:spcPts val="1500"/>
              </a:lnSpc>
              <a:buNone/>
            </a:pPr>
            <a:r>
              <a:rPr lang="en-AU" sz="3200" dirty="0">
                <a:solidFill>
                  <a:schemeClr val="accent1">
                    <a:lumMod val="75000"/>
                  </a:schemeClr>
                </a:solidFill>
                <a:latin typeface="Montserrat SemiBold" panose="00000700000000000000" pitchFamily="2" charset="0"/>
              </a:rPr>
              <a:t>How to apply for NHDH data</a:t>
            </a:r>
          </a:p>
          <a:p>
            <a:pPr fontAlgn="t">
              <a:lnSpc>
                <a:spcPts val="1500"/>
              </a:lnSpc>
              <a:buNone/>
            </a:pPr>
            <a:endParaRPr lang="en-AU" sz="3200" dirty="0">
              <a:solidFill>
                <a:schemeClr val="accent1">
                  <a:lumMod val="75000"/>
                </a:schemeClr>
              </a:solidFill>
              <a:latin typeface="Montserrat" panose="00000500000000000000" pitchFamily="2" charset="0"/>
            </a:endParaRPr>
          </a:p>
          <a:p>
            <a:pPr fontAlgn="t">
              <a:lnSpc>
                <a:spcPts val="1500"/>
              </a:lnSpc>
              <a:buNone/>
            </a:pPr>
            <a:endParaRPr lang="en-AU" sz="3200" dirty="0">
              <a:solidFill>
                <a:schemeClr val="accent1">
                  <a:lumMod val="75000"/>
                </a:schemeClr>
              </a:solidFill>
              <a:latin typeface="Montserrat" panose="00000500000000000000" pitchFamily="2" charset="0"/>
            </a:endParaRPr>
          </a:p>
          <a:p>
            <a:pPr fontAlgn="t">
              <a:lnSpc>
                <a:spcPts val="1500"/>
              </a:lnSpc>
              <a:buNone/>
            </a:pPr>
            <a:endParaRPr lang="en-AU" sz="3200" dirty="0">
              <a:solidFill>
                <a:schemeClr val="accent1">
                  <a:lumMod val="75000"/>
                </a:schemeClr>
              </a:solidFill>
              <a:latin typeface="Montserrat" panose="00000500000000000000" pitchFamily="2" charset="0"/>
            </a:endParaRPr>
          </a:p>
          <a:p>
            <a:pPr fontAlgn="t">
              <a:lnSpc>
                <a:spcPts val="1500"/>
              </a:lnSpc>
              <a:buNone/>
            </a:pPr>
            <a:endParaRPr lang="en-AU" sz="3200" dirty="0">
              <a:solidFill>
                <a:schemeClr val="accent1">
                  <a:lumMod val="75000"/>
                </a:schemeClr>
              </a:solidFill>
              <a:latin typeface="Montserrat" panose="00000500000000000000" pitchFamily="2" charset="0"/>
            </a:endParaRPr>
          </a:p>
          <a:p>
            <a:pPr fontAlgn="t">
              <a:lnSpc>
                <a:spcPts val="1500"/>
              </a:lnSpc>
              <a:buNone/>
            </a:pPr>
            <a:endParaRPr lang="en-AU" sz="4000" dirty="0">
              <a:solidFill>
                <a:schemeClr val="accent1">
                  <a:lumMod val="75000"/>
                </a:schemeClr>
              </a:solidFill>
              <a:latin typeface="Montserrat" panose="00000500000000000000" pitchFamily="2" charset="0"/>
            </a:endParaRPr>
          </a:p>
          <a:p>
            <a:pPr marL="285750" indent="-285750" fontAlgn="t">
              <a:lnSpc>
                <a:spcPts val="1500"/>
              </a:lnSpc>
              <a:buFont typeface="Arial" panose="020B0604020202020204" pitchFamily="34" charset="0"/>
              <a:buChar char="•"/>
            </a:pPr>
            <a:r>
              <a:rPr lang="en-AU" dirty="0">
                <a:latin typeface="Montserrat" panose="00000500000000000000" pitchFamily="2" charset="0"/>
              </a:rPr>
              <a:t>The National Health Data Hub (NHDH) provides approved researchers with secure access to de‑identified, linked health and welfare data for research and analysis.</a:t>
            </a:r>
          </a:p>
          <a:p>
            <a:pPr marL="285750" indent="-285750" fontAlgn="t">
              <a:lnSpc>
                <a:spcPts val="1500"/>
              </a:lnSpc>
              <a:buFont typeface="Arial" panose="020B0604020202020204" pitchFamily="34" charset="0"/>
              <a:buChar char="•"/>
            </a:pPr>
            <a:endParaRPr lang="en-AU" dirty="0">
              <a:latin typeface="Montserrat" panose="00000500000000000000" pitchFamily="2" charset="0"/>
            </a:endParaRPr>
          </a:p>
          <a:p>
            <a:pPr marL="285750" indent="-285750" fontAlgn="t">
              <a:lnSpc>
                <a:spcPts val="1500"/>
              </a:lnSpc>
              <a:buFont typeface="Arial" panose="020B0604020202020204" pitchFamily="34" charset="0"/>
              <a:buChar char="•"/>
            </a:pPr>
            <a:r>
              <a:rPr lang="en-AU" dirty="0">
                <a:latin typeface="Montserrat" panose="00000500000000000000" pitchFamily="2" charset="0"/>
              </a:rPr>
              <a:t>Researchers are encouraged to contact the NHDH team at AIHW for an initial discussion to confirm project suitability and the appropriate access pathway (NHDH@aihw.gov.au).</a:t>
            </a:r>
          </a:p>
          <a:p>
            <a:pPr marL="285750" indent="-285750" fontAlgn="t">
              <a:lnSpc>
                <a:spcPts val="1500"/>
              </a:lnSpc>
              <a:buFont typeface="Arial" panose="020B0604020202020204" pitchFamily="34" charset="0"/>
              <a:buChar char="•"/>
            </a:pPr>
            <a:endParaRPr lang="en-AU" dirty="0">
              <a:latin typeface="Montserrat" panose="00000500000000000000" pitchFamily="2" charset="0"/>
            </a:endParaRPr>
          </a:p>
          <a:p>
            <a:pPr marL="285750" indent="-285750" fontAlgn="t">
              <a:lnSpc>
                <a:spcPts val="1500"/>
              </a:lnSpc>
              <a:buFont typeface="Arial" panose="020B0604020202020204" pitchFamily="34" charset="0"/>
              <a:buChar char="•"/>
            </a:pPr>
            <a:r>
              <a:rPr lang="en-AU" dirty="0">
                <a:latin typeface="Montserrat" panose="00000500000000000000" pitchFamily="2" charset="0"/>
              </a:rPr>
              <a:t>Access is provided through an approved project proposal, which must demonstrate alignment with the approved purposes of the NHDH.</a:t>
            </a:r>
          </a:p>
          <a:p>
            <a:pPr marL="285750" indent="-285750" fontAlgn="t">
              <a:lnSpc>
                <a:spcPts val="1500"/>
              </a:lnSpc>
              <a:buFont typeface="Arial" panose="020B0604020202020204" pitchFamily="34" charset="0"/>
              <a:buChar char="•"/>
            </a:pPr>
            <a:endParaRPr lang="en-AU" dirty="0">
              <a:latin typeface="Montserrat" panose="00000500000000000000" pitchFamily="2" charset="0"/>
            </a:endParaRPr>
          </a:p>
          <a:p>
            <a:pPr marL="285750" indent="-285750" fontAlgn="t">
              <a:lnSpc>
                <a:spcPts val="1500"/>
              </a:lnSpc>
              <a:buFont typeface="Arial" panose="020B0604020202020204" pitchFamily="34" charset="0"/>
              <a:buChar char="•"/>
            </a:pPr>
            <a:r>
              <a:rPr lang="en-AU" dirty="0">
                <a:latin typeface="Montserrat" panose="00000500000000000000" pitchFamily="2" charset="0"/>
              </a:rPr>
              <a:t>Proposals are considered through a formal approvals process, which may include review by the AIHW Data Custodian, ethics review, and other data custodian approvals, depending on the project.</a:t>
            </a:r>
          </a:p>
          <a:p>
            <a:pPr marL="285750" indent="-285750" fontAlgn="t">
              <a:lnSpc>
                <a:spcPts val="1500"/>
              </a:lnSpc>
              <a:buFont typeface="Arial" panose="020B0604020202020204" pitchFamily="34" charset="0"/>
              <a:buChar char="•"/>
            </a:pPr>
            <a:endParaRPr lang="en-AU" dirty="0">
              <a:latin typeface="Montserrat" panose="00000500000000000000" pitchFamily="2" charset="0"/>
            </a:endParaRPr>
          </a:p>
          <a:p>
            <a:pPr marL="285750" indent="-285750" fontAlgn="t">
              <a:lnSpc>
                <a:spcPts val="1500"/>
              </a:lnSpc>
              <a:buFont typeface="Arial" panose="020B0604020202020204" pitchFamily="34" charset="0"/>
              <a:buChar char="•"/>
            </a:pPr>
            <a:r>
              <a:rPr lang="en-AU" dirty="0">
                <a:latin typeface="Montserrat" panose="00000500000000000000" pitchFamily="2" charset="0"/>
              </a:rPr>
              <a:t>Approved researchers complete onboarding and training and access data via a secure access environment.</a:t>
            </a:r>
          </a:p>
          <a:p>
            <a:pPr marL="285750" indent="-285750" fontAlgn="t">
              <a:lnSpc>
                <a:spcPts val="1500"/>
              </a:lnSpc>
              <a:buFont typeface="Arial" panose="020B0604020202020204" pitchFamily="34" charset="0"/>
              <a:buChar char="•"/>
            </a:pPr>
            <a:endParaRPr lang="en-AU" dirty="0">
              <a:latin typeface="Montserrat" panose="00000500000000000000" pitchFamily="2" charset="0"/>
            </a:endParaRPr>
          </a:p>
          <a:p>
            <a:pPr marL="285750" indent="-285750" fontAlgn="t">
              <a:lnSpc>
                <a:spcPts val="1500"/>
              </a:lnSpc>
              <a:buFont typeface="Arial" panose="020B0604020202020204" pitchFamily="34" charset="0"/>
              <a:buChar char="•"/>
            </a:pPr>
            <a:r>
              <a:rPr lang="en-AU" dirty="0">
                <a:latin typeface="Montserrat" panose="00000500000000000000" pitchFamily="2" charset="0"/>
              </a:rPr>
              <a:t>Further information, including workflows and requirements, is available at: </a:t>
            </a:r>
            <a:r>
              <a:rPr lang="en-AU" dirty="0">
                <a:latin typeface="Montserrat" panose="00000500000000000000" pitchFamily="2" charset="0"/>
                <a:hlinkClick r:id="rId2">
                  <a:extLst>
                    <a:ext uri="{A12FA001-AC4F-418D-AE19-62706E023703}">
                      <ahyp:hlinkClr xmlns:ahyp="http://schemas.microsoft.com/office/drawing/2018/hyperlinkcolor" val="tx"/>
                    </a:ext>
                  </a:extLst>
                </a:hlinkClick>
              </a:rPr>
              <a:t>https://www.aihw.gov.au/reports-data/nhdh/access</a:t>
            </a:r>
            <a:endParaRPr lang="en-AU" dirty="0">
              <a:latin typeface="Montserrat" panose="00000500000000000000" pitchFamily="2" charset="0"/>
            </a:endParaRPr>
          </a:p>
          <a:p>
            <a:endParaRPr lang="en-AU" dirty="0">
              <a:latin typeface="Montserrat" panose="00000500000000000000" pitchFamily="2" charset="0"/>
            </a:endParaRPr>
          </a:p>
        </p:txBody>
      </p:sp>
    </p:spTree>
    <p:extLst>
      <p:ext uri="{BB962C8B-B14F-4D97-AF65-F5344CB8AC3E}">
        <p14:creationId xmlns:p14="http://schemas.microsoft.com/office/powerpoint/2010/main" val="16944646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04732AC4-9FC9-83CF-286F-EACB8DF518BF}"/>
              </a:ext>
            </a:extLst>
          </p:cNvPr>
          <p:cNvGrpSpPr/>
          <p:nvPr/>
        </p:nvGrpSpPr>
        <p:grpSpPr>
          <a:xfrm>
            <a:off x="549876" y="951471"/>
            <a:ext cx="9557951" cy="5748698"/>
            <a:chOff x="499526" y="308343"/>
            <a:chExt cx="7500404" cy="5571462"/>
          </a:xfrm>
        </p:grpSpPr>
        <p:sp>
          <p:nvSpPr>
            <p:cNvPr id="6" name="Free-form: Shape 5">
              <a:extLst>
                <a:ext uri="{FF2B5EF4-FFF2-40B4-BE49-F238E27FC236}">
                  <a16:creationId xmlns:a16="http://schemas.microsoft.com/office/drawing/2014/main" id="{83B15A04-614E-96F4-ED43-60C35B8192AF}"/>
                </a:ext>
              </a:extLst>
            </p:cNvPr>
            <p:cNvSpPr/>
            <p:nvPr/>
          </p:nvSpPr>
          <p:spPr>
            <a:xfrm>
              <a:off x="1299375" y="308343"/>
              <a:ext cx="6700555" cy="610731"/>
            </a:xfrm>
            <a:custGeom>
              <a:avLst/>
              <a:gdLst>
                <a:gd name="csX0" fmla="*/ 80587 w 483514"/>
                <a:gd name="csY0" fmla="*/ 0 h 6705592"/>
                <a:gd name="csX1" fmla="*/ 402927 w 483514"/>
                <a:gd name="csY1" fmla="*/ 0 h 6705592"/>
                <a:gd name="csX2" fmla="*/ 483514 w 483514"/>
                <a:gd name="csY2" fmla="*/ 80587 h 6705592"/>
                <a:gd name="csX3" fmla="*/ 483514 w 483514"/>
                <a:gd name="csY3" fmla="*/ 6705592 h 6705592"/>
                <a:gd name="csX4" fmla="*/ 483514 w 483514"/>
                <a:gd name="csY4" fmla="*/ 6705592 h 6705592"/>
                <a:gd name="csX5" fmla="*/ 0 w 483514"/>
                <a:gd name="csY5" fmla="*/ 6705592 h 6705592"/>
                <a:gd name="csX6" fmla="*/ 0 w 483514"/>
                <a:gd name="csY6" fmla="*/ 6705592 h 6705592"/>
                <a:gd name="csX7" fmla="*/ 0 w 483514"/>
                <a:gd name="csY7" fmla="*/ 80587 h 6705592"/>
                <a:gd name="csX8" fmla="*/ 80587 w 483514"/>
                <a:gd name="csY8" fmla="*/ 0 h 67055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483514" h="6705592">
                  <a:moveTo>
                    <a:pt x="483514" y="1117622"/>
                  </a:moveTo>
                  <a:lnTo>
                    <a:pt x="483514" y="5587970"/>
                  </a:lnTo>
                  <a:cubicBezTo>
                    <a:pt x="483514" y="6205212"/>
                    <a:pt x="480912" y="6705585"/>
                    <a:pt x="477703" y="6705585"/>
                  </a:cubicBezTo>
                  <a:lnTo>
                    <a:pt x="0" y="6705585"/>
                  </a:lnTo>
                  <a:lnTo>
                    <a:pt x="0" y="6705585"/>
                  </a:lnTo>
                  <a:lnTo>
                    <a:pt x="0" y="7"/>
                  </a:lnTo>
                  <a:lnTo>
                    <a:pt x="0" y="7"/>
                  </a:lnTo>
                  <a:lnTo>
                    <a:pt x="477703" y="7"/>
                  </a:lnTo>
                  <a:cubicBezTo>
                    <a:pt x="480912" y="7"/>
                    <a:pt x="483514" y="500380"/>
                    <a:pt x="483514" y="1117622"/>
                  </a:cubicBezTo>
                  <a:close/>
                </a:path>
              </a:pathLst>
            </a:custGeom>
            <a:solidFill>
              <a:schemeClr val="bg1">
                <a:alpha val="89804"/>
              </a:schemeClr>
            </a:solidFill>
            <a:ln>
              <a:noFill/>
            </a:ln>
          </p:spPr>
          <p:style>
            <a:lnRef idx="2">
              <a:scrgbClr r="0" g="0" b="0"/>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6897" tIns="28682" rIns="28682" bIns="28684" numCol="1" spcCol="1270" anchor="ctr" anchorCtr="0">
              <a:noAutofit/>
            </a:bodyPr>
            <a:lstStyle/>
            <a:p>
              <a:pPr marL="57150" lvl="1" indent="-57150" algn="l" defTabSz="355600">
                <a:lnSpc>
                  <a:spcPct val="90000"/>
                </a:lnSpc>
                <a:spcBef>
                  <a:spcPct val="0"/>
                </a:spcBef>
                <a:spcAft>
                  <a:spcPct val="15000"/>
                </a:spcAft>
                <a:buChar char="•"/>
              </a:pPr>
              <a:r>
                <a:rPr lang="en-AU" sz="1050" kern="1200" dirty="0"/>
                <a:t>Initial discussion between researcher and AIHW</a:t>
              </a:r>
            </a:p>
            <a:p>
              <a:pPr marL="57150" lvl="1" indent="-57150" algn="l" defTabSz="355600">
                <a:lnSpc>
                  <a:spcPct val="90000"/>
                </a:lnSpc>
                <a:spcBef>
                  <a:spcPct val="0"/>
                </a:spcBef>
                <a:spcAft>
                  <a:spcPct val="15000"/>
                </a:spcAft>
                <a:buChar char="•"/>
              </a:pPr>
              <a:r>
                <a:rPr lang="en-AU" sz="1050" kern="1200" dirty="0"/>
                <a:t>The AIHW assesses the proposal and provides a quote</a:t>
              </a:r>
            </a:p>
          </p:txBody>
        </p:sp>
        <p:sp>
          <p:nvSpPr>
            <p:cNvPr id="5" name="Free-form: Shape 4">
              <a:extLst>
                <a:ext uri="{FF2B5EF4-FFF2-40B4-BE49-F238E27FC236}">
                  <a16:creationId xmlns:a16="http://schemas.microsoft.com/office/drawing/2014/main" id="{172C23A0-9B67-0098-2C52-57EEE09F6723}"/>
                </a:ext>
              </a:extLst>
            </p:cNvPr>
            <p:cNvSpPr/>
            <p:nvPr/>
          </p:nvSpPr>
          <p:spPr>
            <a:xfrm>
              <a:off x="499527" y="318977"/>
              <a:ext cx="799848" cy="865912"/>
            </a:xfrm>
            <a:custGeom>
              <a:avLst/>
              <a:gdLst>
                <a:gd name="csX0" fmla="*/ 0 w 743868"/>
                <a:gd name="csY0" fmla="*/ 0 h 529200"/>
                <a:gd name="csX1" fmla="*/ 479268 w 743868"/>
                <a:gd name="csY1" fmla="*/ 0 h 529200"/>
                <a:gd name="csX2" fmla="*/ 743868 w 743868"/>
                <a:gd name="csY2" fmla="*/ 264600 h 529200"/>
                <a:gd name="csX3" fmla="*/ 479268 w 743868"/>
                <a:gd name="csY3" fmla="*/ 529200 h 529200"/>
                <a:gd name="csX4" fmla="*/ 0 w 743868"/>
                <a:gd name="csY4" fmla="*/ 529200 h 529200"/>
                <a:gd name="csX5" fmla="*/ 264600 w 743868"/>
                <a:gd name="csY5" fmla="*/ 264600 h 529200"/>
                <a:gd name="csX6" fmla="*/ 0 w 743868"/>
                <a:gd name="csY6" fmla="*/ 0 h 52920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743868" h="529200">
                  <a:moveTo>
                    <a:pt x="743868" y="0"/>
                  </a:moveTo>
                  <a:lnTo>
                    <a:pt x="743868" y="340959"/>
                  </a:lnTo>
                  <a:lnTo>
                    <a:pt x="371934" y="529200"/>
                  </a:lnTo>
                  <a:lnTo>
                    <a:pt x="0" y="340959"/>
                  </a:lnTo>
                  <a:lnTo>
                    <a:pt x="0" y="0"/>
                  </a:lnTo>
                  <a:lnTo>
                    <a:pt x="371934" y="188241"/>
                  </a:lnTo>
                  <a:lnTo>
                    <a:pt x="743868" y="0"/>
                  </a:lnTo>
                  <a:close/>
                </a:path>
              </a:pathLst>
            </a:custGeom>
            <a:solidFill>
              <a:srgbClr val="C61785"/>
            </a:solid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4445" tIns="396000" rIns="4445" bIns="269045" numCol="1" spcCol="1270" anchor="ctr" anchorCtr="0">
              <a:noAutofit/>
            </a:bodyPr>
            <a:lstStyle/>
            <a:p>
              <a:pPr marL="0" lvl="0" indent="0" algn="ctr" defTabSz="311150">
                <a:lnSpc>
                  <a:spcPct val="90000"/>
                </a:lnSpc>
                <a:spcBef>
                  <a:spcPct val="0"/>
                </a:spcBef>
                <a:spcAft>
                  <a:spcPct val="35000"/>
                </a:spcAft>
                <a:buNone/>
              </a:pPr>
              <a:r>
                <a:rPr lang="en-AU" sz="700" b="1" kern="1200" dirty="0"/>
                <a:t>Feasibility Phase</a:t>
              </a:r>
            </a:p>
          </p:txBody>
        </p:sp>
        <p:sp>
          <p:nvSpPr>
            <p:cNvPr id="7" name="Free-form: Shape 6">
              <a:extLst>
                <a:ext uri="{FF2B5EF4-FFF2-40B4-BE49-F238E27FC236}">
                  <a16:creationId xmlns:a16="http://schemas.microsoft.com/office/drawing/2014/main" id="{D6907D75-96B2-C9BA-851C-2715E42E8B75}"/>
                </a:ext>
              </a:extLst>
            </p:cNvPr>
            <p:cNvSpPr/>
            <p:nvPr/>
          </p:nvSpPr>
          <p:spPr>
            <a:xfrm>
              <a:off x="499526" y="989679"/>
              <a:ext cx="787013" cy="865913"/>
            </a:xfrm>
            <a:custGeom>
              <a:avLst/>
              <a:gdLst>
                <a:gd name="csX0" fmla="*/ 0 w 743868"/>
                <a:gd name="csY0" fmla="*/ 0 h 520707"/>
                <a:gd name="csX1" fmla="*/ 483515 w 743868"/>
                <a:gd name="csY1" fmla="*/ 0 h 520707"/>
                <a:gd name="csX2" fmla="*/ 743868 w 743868"/>
                <a:gd name="csY2" fmla="*/ 260354 h 520707"/>
                <a:gd name="csX3" fmla="*/ 483515 w 743868"/>
                <a:gd name="csY3" fmla="*/ 520707 h 520707"/>
                <a:gd name="csX4" fmla="*/ 0 w 743868"/>
                <a:gd name="csY4" fmla="*/ 520707 h 520707"/>
                <a:gd name="csX5" fmla="*/ 260354 w 743868"/>
                <a:gd name="csY5" fmla="*/ 260354 h 520707"/>
                <a:gd name="csX6" fmla="*/ 0 w 743868"/>
                <a:gd name="csY6" fmla="*/ 0 h 52070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743868" h="520707">
                  <a:moveTo>
                    <a:pt x="743867" y="0"/>
                  </a:moveTo>
                  <a:lnTo>
                    <a:pt x="743867" y="338460"/>
                  </a:lnTo>
                  <a:lnTo>
                    <a:pt x="371933" y="520707"/>
                  </a:lnTo>
                  <a:lnTo>
                    <a:pt x="1" y="338460"/>
                  </a:lnTo>
                  <a:lnTo>
                    <a:pt x="1" y="0"/>
                  </a:lnTo>
                  <a:lnTo>
                    <a:pt x="371933" y="182248"/>
                  </a:lnTo>
                  <a:lnTo>
                    <a:pt x="743867" y="0"/>
                  </a:lnTo>
                  <a:close/>
                </a:path>
              </a:pathLst>
            </a:custGeom>
            <a:solidFill>
              <a:srgbClr val="AE2E90"/>
            </a:solid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4446" tIns="396000" rIns="4445" bIns="264798" numCol="1" spcCol="1270" anchor="ctr" anchorCtr="0">
              <a:noAutofit/>
            </a:bodyPr>
            <a:lstStyle/>
            <a:p>
              <a:pPr marL="0" lvl="0" indent="0" algn="ctr" defTabSz="311150">
                <a:lnSpc>
                  <a:spcPct val="90000"/>
                </a:lnSpc>
                <a:spcBef>
                  <a:spcPct val="0"/>
                </a:spcBef>
                <a:spcAft>
                  <a:spcPct val="35000"/>
                </a:spcAft>
                <a:buNone/>
              </a:pPr>
              <a:r>
                <a:rPr lang="en-AU" sz="700" b="1" kern="1200" dirty="0"/>
                <a:t>Application phase</a:t>
              </a:r>
            </a:p>
          </p:txBody>
        </p:sp>
        <p:sp>
          <p:nvSpPr>
            <p:cNvPr id="8" name="Free-form: Shape 7">
              <a:extLst>
                <a:ext uri="{FF2B5EF4-FFF2-40B4-BE49-F238E27FC236}">
                  <a16:creationId xmlns:a16="http://schemas.microsoft.com/office/drawing/2014/main" id="{C55444E1-730D-9B46-3A94-4C5075B9C173}"/>
                </a:ext>
              </a:extLst>
            </p:cNvPr>
            <p:cNvSpPr/>
            <p:nvPr/>
          </p:nvSpPr>
          <p:spPr>
            <a:xfrm>
              <a:off x="1295129" y="979046"/>
              <a:ext cx="6700555" cy="610732"/>
            </a:xfrm>
            <a:custGeom>
              <a:avLst/>
              <a:gdLst>
                <a:gd name="csX0" fmla="*/ 80587 w 483514"/>
                <a:gd name="csY0" fmla="*/ 0 h 6705592"/>
                <a:gd name="csX1" fmla="*/ 402927 w 483514"/>
                <a:gd name="csY1" fmla="*/ 0 h 6705592"/>
                <a:gd name="csX2" fmla="*/ 483514 w 483514"/>
                <a:gd name="csY2" fmla="*/ 80587 h 6705592"/>
                <a:gd name="csX3" fmla="*/ 483514 w 483514"/>
                <a:gd name="csY3" fmla="*/ 6705592 h 6705592"/>
                <a:gd name="csX4" fmla="*/ 483514 w 483514"/>
                <a:gd name="csY4" fmla="*/ 6705592 h 6705592"/>
                <a:gd name="csX5" fmla="*/ 0 w 483514"/>
                <a:gd name="csY5" fmla="*/ 6705592 h 6705592"/>
                <a:gd name="csX6" fmla="*/ 0 w 483514"/>
                <a:gd name="csY6" fmla="*/ 6705592 h 6705592"/>
                <a:gd name="csX7" fmla="*/ 0 w 483514"/>
                <a:gd name="csY7" fmla="*/ 80587 h 6705592"/>
                <a:gd name="csX8" fmla="*/ 80587 w 483514"/>
                <a:gd name="csY8" fmla="*/ 0 h 67055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483514" h="6705592">
                  <a:moveTo>
                    <a:pt x="483514" y="1117622"/>
                  </a:moveTo>
                  <a:lnTo>
                    <a:pt x="483514" y="5587970"/>
                  </a:lnTo>
                  <a:cubicBezTo>
                    <a:pt x="483514" y="6205212"/>
                    <a:pt x="480912" y="6705585"/>
                    <a:pt x="477703" y="6705585"/>
                  </a:cubicBezTo>
                  <a:lnTo>
                    <a:pt x="0" y="6705585"/>
                  </a:lnTo>
                  <a:lnTo>
                    <a:pt x="0" y="6705585"/>
                  </a:lnTo>
                  <a:lnTo>
                    <a:pt x="0" y="7"/>
                  </a:lnTo>
                  <a:lnTo>
                    <a:pt x="0" y="7"/>
                  </a:lnTo>
                  <a:lnTo>
                    <a:pt x="477703" y="7"/>
                  </a:lnTo>
                  <a:cubicBezTo>
                    <a:pt x="480912" y="7"/>
                    <a:pt x="483514" y="500380"/>
                    <a:pt x="483514" y="1117622"/>
                  </a:cubicBezTo>
                  <a:close/>
                </a:path>
              </a:pathLst>
            </a:custGeom>
            <a:solidFill>
              <a:srgbClr val="F5D8E7">
                <a:alpha val="89804"/>
              </a:srgbClr>
            </a:solidFill>
            <a:ln>
              <a:noFill/>
            </a:ln>
          </p:spPr>
          <p:style>
            <a:lnRef idx="2">
              <a:scrgbClr r="0" g="0" b="0"/>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6897" tIns="28682" rIns="28682" bIns="28685" numCol="1" spcCol="1270" anchor="ctr" anchorCtr="0">
              <a:noAutofit/>
            </a:bodyPr>
            <a:lstStyle/>
            <a:p>
              <a:pPr marL="57150" lvl="1" indent="-57150" algn="l" defTabSz="355600">
                <a:lnSpc>
                  <a:spcPct val="90000"/>
                </a:lnSpc>
                <a:spcBef>
                  <a:spcPct val="0"/>
                </a:spcBef>
                <a:spcAft>
                  <a:spcPct val="15000"/>
                </a:spcAft>
                <a:buChar char="•"/>
              </a:pPr>
              <a:r>
                <a:rPr lang="en-AU" sz="1050" kern="1200" dirty="0"/>
                <a:t>Project Proposal is reviewed by NHDH team</a:t>
              </a:r>
            </a:p>
            <a:p>
              <a:pPr marL="57150" lvl="1" indent="-57150" algn="l" defTabSz="355600">
                <a:lnSpc>
                  <a:spcPct val="90000"/>
                </a:lnSpc>
                <a:spcBef>
                  <a:spcPct val="0"/>
                </a:spcBef>
                <a:spcAft>
                  <a:spcPct val="15000"/>
                </a:spcAft>
                <a:buChar char="•"/>
              </a:pPr>
              <a:r>
                <a:rPr lang="en-AU" sz="1050" kern="1200" dirty="0">
                  <a:solidFill>
                    <a:schemeClr val="tx1"/>
                  </a:solidFill>
                </a:rPr>
                <a:t>AIHW assesses whether the project meets NDDA disability‑focused criteria</a:t>
              </a:r>
              <a:endParaRPr lang="en-AU" sz="1050" kern="1200" dirty="0"/>
            </a:p>
            <a:p>
              <a:pPr marL="57150" lvl="1" indent="-57150" algn="l" defTabSz="355600">
                <a:lnSpc>
                  <a:spcPct val="90000"/>
                </a:lnSpc>
                <a:spcBef>
                  <a:spcPct val="0"/>
                </a:spcBef>
                <a:spcAft>
                  <a:spcPct val="15000"/>
                </a:spcAft>
                <a:buChar char="•"/>
              </a:pPr>
              <a:r>
                <a:rPr lang="en-AU" sz="1050" kern="1200" dirty="0">
                  <a:solidFill>
                    <a:schemeClr val="tx1"/>
                  </a:solidFill>
                </a:rPr>
                <a:t>Researchers fill out additional NDDA specific information </a:t>
              </a:r>
              <a:endParaRPr lang="en-AU" sz="1050" kern="1200" dirty="0"/>
            </a:p>
            <a:p>
              <a:pPr marL="57150" lvl="1" indent="-57150" algn="l" defTabSz="355600">
                <a:lnSpc>
                  <a:spcPct val="90000"/>
                </a:lnSpc>
                <a:spcBef>
                  <a:spcPct val="0"/>
                </a:spcBef>
                <a:spcAft>
                  <a:spcPct val="15000"/>
                </a:spcAft>
                <a:buChar char="•"/>
              </a:pPr>
              <a:r>
                <a:rPr lang="en-AU" sz="1050" kern="1200" dirty="0"/>
                <a:t>All ethical, technical and data specifications are finalised for submission to approvals governance bodies</a:t>
              </a:r>
            </a:p>
          </p:txBody>
        </p:sp>
        <p:sp>
          <p:nvSpPr>
            <p:cNvPr id="9" name="Free-form: Shape 8">
              <a:extLst>
                <a:ext uri="{FF2B5EF4-FFF2-40B4-BE49-F238E27FC236}">
                  <a16:creationId xmlns:a16="http://schemas.microsoft.com/office/drawing/2014/main" id="{5AEEAE65-CEA4-2C31-2AA3-1AD5A88B4DDA}"/>
                </a:ext>
              </a:extLst>
            </p:cNvPr>
            <p:cNvSpPr/>
            <p:nvPr/>
          </p:nvSpPr>
          <p:spPr>
            <a:xfrm>
              <a:off x="499526" y="1660381"/>
              <a:ext cx="787013" cy="865913"/>
            </a:xfrm>
            <a:custGeom>
              <a:avLst/>
              <a:gdLst>
                <a:gd name="csX0" fmla="*/ 0 w 743868"/>
                <a:gd name="csY0" fmla="*/ 0 h 520707"/>
                <a:gd name="csX1" fmla="*/ 483515 w 743868"/>
                <a:gd name="csY1" fmla="*/ 0 h 520707"/>
                <a:gd name="csX2" fmla="*/ 743868 w 743868"/>
                <a:gd name="csY2" fmla="*/ 260354 h 520707"/>
                <a:gd name="csX3" fmla="*/ 483515 w 743868"/>
                <a:gd name="csY3" fmla="*/ 520707 h 520707"/>
                <a:gd name="csX4" fmla="*/ 0 w 743868"/>
                <a:gd name="csY4" fmla="*/ 520707 h 520707"/>
                <a:gd name="csX5" fmla="*/ 260354 w 743868"/>
                <a:gd name="csY5" fmla="*/ 260354 h 520707"/>
                <a:gd name="csX6" fmla="*/ 0 w 743868"/>
                <a:gd name="csY6" fmla="*/ 0 h 52070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743868" h="520707">
                  <a:moveTo>
                    <a:pt x="743867" y="0"/>
                  </a:moveTo>
                  <a:lnTo>
                    <a:pt x="743867" y="338460"/>
                  </a:lnTo>
                  <a:lnTo>
                    <a:pt x="371933" y="520707"/>
                  </a:lnTo>
                  <a:lnTo>
                    <a:pt x="1" y="338460"/>
                  </a:lnTo>
                  <a:lnTo>
                    <a:pt x="1" y="0"/>
                  </a:lnTo>
                  <a:lnTo>
                    <a:pt x="371933" y="182248"/>
                  </a:lnTo>
                  <a:lnTo>
                    <a:pt x="743867" y="0"/>
                  </a:lnTo>
                  <a:close/>
                </a:path>
              </a:pathLst>
            </a:custGeom>
            <a:solidFill>
              <a:srgbClr val="90489A"/>
            </a:solid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4446" tIns="396000" rIns="4445" bIns="264798" numCol="1" spcCol="1270" anchor="ctr" anchorCtr="0">
              <a:noAutofit/>
            </a:bodyPr>
            <a:lstStyle/>
            <a:p>
              <a:pPr marL="0" lvl="0" indent="0" algn="ctr" defTabSz="311150">
                <a:lnSpc>
                  <a:spcPct val="90000"/>
                </a:lnSpc>
                <a:spcBef>
                  <a:spcPct val="0"/>
                </a:spcBef>
                <a:spcAft>
                  <a:spcPct val="35000"/>
                </a:spcAft>
                <a:buNone/>
              </a:pPr>
              <a:r>
                <a:rPr lang="en-AU" sz="700" b="1" kern="1200" dirty="0"/>
                <a:t>NDDA Co-Governance Phase</a:t>
              </a:r>
            </a:p>
          </p:txBody>
        </p:sp>
        <p:sp>
          <p:nvSpPr>
            <p:cNvPr id="10" name="Free-form: Shape 9">
              <a:extLst>
                <a:ext uri="{FF2B5EF4-FFF2-40B4-BE49-F238E27FC236}">
                  <a16:creationId xmlns:a16="http://schemas.microsoft.com/office/drawing/2014/main" id="{DC568823-CFC1-3B0D-4104-272506C2DBCE}"/>
                </a:ext>
              </a:extLst>
            </p:cNvPr>
            <p:cNvSpPr/>
            <p:nvPr/>
          </p:nvSpPr>
          <p:spPr>
            <a:xfrm>
              <a:off x="1295129" y="1649749"/>
              <a:ext cx="6700555" cy="611053"/>
            </a:xfrm>
            <a:custGeom>
              <a:avLst/>
              <a:gdLst>
                <a:gd name="csX0" fmla="*/ 80630 w 483768"/>
                <a:gd name="csY0" fmla="*/ 0 h 6705592"/>
                <a:gd name="csX1" fmla="*/ 403138 w 483768"/>
                <a:gd name="csY1" fmla="*/ 0 h 6705592"/>
                <a:gd name="csX2" fmla="*/ 483768 w 483768"/>
                <a:gd name="csY2" fmla="*/ 80630 h 6705592"/>
                <a:gd name="csX3" fmla="*/ 483768 w 483768"/>
                <a:gd name="csY3" fmla="*/ 6705592 h 6705592"/>
                <a:gd name="csX4" fmla="*/ 483768 w 483768"/>
                <a:gd name="csY4" fmla="*/ 6705592 h 6705592"/>
                <a:gd name="csX5" fmla="*/ 0 w 483768"/>
                <a:gd name="csY5" fmla="*/ 6705592 h 6705592"/>
                <a:gd name="csX6" fmla="*/ 0 w 483768"/>
                <a:gd name="csY6" fmla="*/ 6705592 h 6705592"/>
                <a:gd name="csX7" fmla="*/ 0 w 483768"/>
                <a:gd name="csY7" fmla="*/ 80630 h 6705592"/>
                <a:gd name="csX8" fmla="*/ 80630 w 483768"/>
                <a:gd name="csY8" fmla="*/ 0 h 67055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483768" h="6705592">
                  <a:moveTo>
                    <a:pt x="483768" y="1117631"/>
                  </a:moveTo>
                  <a:lnTo>
                    <a:pt x="483768" y="5587961"/>
                  </a:lnTo>
                  <a:cubicBezTo>
                    <a:pt x="483768" y="6205212"/>
                    <a:pt x="481164" y="6705585"/>
                    <a:pt x="477951" y="6705585"/>
                  </a:cubicBezTo>
                  <a:lnTo>
                    <a:pt x="0" y="6705585"/>
                  </a:lnTo>
                  <a:lnTo>
                    <a:pt x="0" y="6705585"/>
                  </a:lnTo>
                  <a:lnTo>
                    <a:pt x="0" y="7"/>
                  </a:lnTo>
                  <a:lnTo>
                    <a:pt x="0" y="7"/>
                  </a:lnTo>
                  <a:lnTo>
                    <a:pt x="477951" y="7"/>
                  </a:lnTo>
                  <a:cubicBezTo>
                    <a:pt x="481164" y="7"/>
                    <a:pt x="483768" y="500380"/>
                    <a:pt x="483768" y="1117631"/>
                  </a:cubicBezTo>
                  <a:close/>
                </a:path>
              </a:pathLst>
            </a:custGeom>
            <a:solidFill>
              <a:srgbClr val="EACFE4"/>
            </a:solidFill>
            <a:ln>
              <a:noFill/>
            </a:ln>
          </p:spPr>
          <p:style>
            <a:lnRef idx="2">
              <a:scrgbClr r="0" g="0" b="0"/>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6896" tIns="28696" rIns="28696" bIns="28697" numCol="1" spcCol="1270" anchor="ctr" anchorCtr="0">
              <a:noAutofit/>
            </a:bodyPr>
            <a:lstStyle/>
            <a:p>
              <a:pPr marL="57150" lvl="1" indent="-57150" algn="l" defTabSz="355600">
                <a:lnSpc>
                  <a:spcPct val="90000"/>
                </a:lnSpc>
                <a:spcBef>
                  <a:spcPct val="0"/>
                </a:spcBef>
                <a:spcAft>
                  <a:spcPct val="15000"/>
                </a:spcAft>
                <a:buChar char="•"/>
              </a:pPr>
              <a:r>
                <a:rPr lang="en-AU" sz="1050" kern="1200" dirty="0"/>
                <a:t>Project proposal is reviewed by the Panel</a:t>
              </a:r>
            </a:p>
            <a:p>
              <a:pPr marL="57150" lvl="1" indent="-57150" algn="l" defTabSz="355600">
                <a:lnSpc>
                  <a:spcPct val="90000"/>
                </a:lnSpc>
                <a:spcBef>
                  <a:spcPct val="0"/>
                </a:spcBef>
                <a:spcAft>
                  <a:spcPct val="15000"/>
                </a:spcAft>
                <a:buChar char="•"/>
              </a:pPr>
              <a:r>
                <a:rPr lang="en-AU" sz="1050" kern="1200" dirty="0"/>
                <a:t>The Panel makes a recommendation that the project is approved</a:t>
              </a:r>
            </a:p>
          </p:txBody>
        </p:sp>
        <p:sp>
          <p:nvSpPr>
            <p:cNvPr id="11" name="Free-form: Shape 10">
              <a:extLst>
                <a:ext uri="{FF2B5EF4-FFF2-40B4-BE49-F238E27FC236}">
                  <a16:creationId xmlns:a16="http://schemas.microsoft.com/office/drawing/2014/main" id="{2F81699D-D3DE-41F5-56AE-1E9AFDC4D61D}"/>
                </a:ext>
              </a:extLst>
            </p:cNvPr>
            <p:cNvSpPr/>
            <p:nvPr/>
          </p:nvSpPr>
          <p:spPr>
            <a:xfrm>
              <a:off x="499526" y="2331083"/>
              <a:ext cx="787013" cy="865913"/>
            </a:xfrm>
            <a:custGeom>
              <a:avLst/>
              <a:gdLst>
                <a:gd name="csX0" fmla="*/ 0 w 743868"/>
                <a:gd name="csY0" fmla="*/ 0 h 520707"/>
                <a:gd name="csX1" fmla="*/ 483515 w 743868"/>
                <a:gd name="csY1" fmla="*/ 0 h 520707"/>
                <a:gd name="csX2" fmla="*/ 743868 w 743868"/>
                <a:gd name="csY2" fmla="*/ 260354 h 520707"/>
                <a:gd name="csX3" fmla="*/ 483515 w 743868"/>
                <a:gd name="csY3" fmla="*/ 520707 h 520707"/>
                <a:gd name="csX4" fmla="*/ 0 w 743868"/>
                <a:gd name="csY4" fmla="*/ 520707 h 520707"/>
                <a:gd name="csX5" fmla="*/ 260354 w 743868"/>
                <a:gd name="csY5" fmla="*/ 260354 h 520707"/>
                <a:gd name="csX6" fmla="*/ 0 w 743868"/>
                <a:gd name="csY6" fmla="*/ 0 h 52070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743868" h="520707">
                  <a:moveTo>
                    <a:pt x="743867" y="0"/>
                  </a:moveTo>
                  <a:lnTo>
                    <a:pt x="743867" y="338460"/>
                  </a:lnTo>
                  <a:lnTo>
                    <a:pt x="371933" y="520707"/>
                  </a:lnTo>
                  <a:lnTo>
                    <a:pt x="1" y="338460"/>
                  </a:lnTo>
                  <a:lnTo>
                    <a:pt x="1" y="0"/>
                  </a:lnTo>
                  <a:lnTo>
                    <a:pt x="371933" y="182248"/>
                  </a:lnTo>
                  <a:lnTo>
                    <a:pt x="743867" y="0"/>
                  </a:lnTo>
                  <a:close/>
                </a:path>
              </a:pathLst>
            </a:custGeom>
            <a:solidFill>
              <a:srgbClr val="7B469C"/>
            </a:solid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4446" tIns="396000" rIns="4445" bIns="264798" numCol="1" spcCol="1270" anchor="ctr" anchorCtr="0">
              <a:noAutofit/>
            </a:bodyPr>
            <a:lstStyle/>
            <a:p>
              <a:pPr marL="0" lvl="0" indent="0" algn="ctr" defTabSz="311150">
                <a:lnSpc>
                  <a:spcPct val="90000"/>
                </a:lnSpc>
                <a:spcBef>
                  <a:spcPct val="0"/>
                </a:spcBef>
                <a:spcAft>
                  <a:spcPct val="35000"/>
                </a:spcAft>
                <a:buNone/>
              </a:pPr>
              <a:r>
                <a:rPr lang="en-AU" sz="700" b="1" kern="1200" dirty="0"/>
                <a:t>Approvals Phase</a:t>
              </a:r>
            </a:p>
          </p:txBody>
        </p:sp>
        <p:sp>
          <p:nvSpPr>
            <p:cNvPr id="12" name="Free-form: Shape 11">
              <a:extLst>
                <a:ext uri="{FF2B5EF4-FFF2-40B4-BE49-F238E27FC236}">
                  <a16:creationId xmlns:a16="http://schemas.microsoft.com/office/drawing/2014/main" id="{1C648621-D685-1524-3BEB-B3E12C27856F}"/>
                </a:ext>
              </a:extLst>
            </p:cNvPr>
            <p:cNvSpPr/>
            <p:nvPr/>
          </p:nvSpPr>
          <p:spPr>
            <a:xfrm>
              <a:off x="1295129" y="2320451"/>
              <a:ext cx="6700555" cy="610732"/>
            </a:xfrm>
            <a:custGeom>
              <a:avLst/>
              <a:gdLst>
                <a:gd name="csX0" fmla="*/ 80587 w 483514"/>
                <a:gd name="csY0" fmla="*/ 0 h 6705592"/>
                <a:gd name="csX1" fmla="*/ 402927 w 483514"/>
                <a:gd name="csY1" fmla="*/ 0 h 6705592"/>
                <a:gd name="csX2" fmla="*/ 483514 w 483514"/>
                <a:gd name="csY2" fmla="*/ 80587 h 6705592"/>
                <a:gd name="csX3" fmla="*/ 483514 w 483514"/>
                <a:gd name="csY3" fmla="*/ 6705592 h 6705592"/>
                <a:gd name="csX4" fmla="*/ 483514 w 483514"/>
                <a:gd name="csY4" fmla="*/ 6705592 h 6705592"/>
                <a:gd name="csX5" fmla="*/ 0 w 483514"/>
                <a:gd name="csY5" fmla="*/ 6705592 h 6705592"/>
                <a:gd name="csX6" fmla="*/ 0 w 483514"/>
                <a:gd name="csY6" fmla="*/ 6705592 h 6705592"/>
                <a:gd name="csX7" fmla="*/ 0 w 483514"/>
                <a:gd name="csY7" fmla="*/ 80587 h 6705592"/>
                <a:gd name="csX8" fmla="*/ 80587 w 483514"/>
                <a:gd name="csY8" fmla="*/ 0 h 67055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483514" h="6705592">
                  <a:moveTo>
                    <a:pt x="483514" y="1117622"/>
                  </a:moveTo>
                  <a:lnTo>
                    <a:pt x="483514" y="5587970"/>
                  </a:lnTo>
                  <a:cubicBezTo>
                    <a:pt x="483514" y="6205212"/>
                    <a:pt x="480912" y="6705585"/>
                    <a:pt x="477703" y="6705585"/>
                  </a:cubicBezTo>
                  <a:lnTo>
                    <a:pt x="0" y="6705585"/>
                  </a:lnTo>
                  <a:lnTo>
                    <a:pt x="0" y="6705585"/>
                  </a:lnTo>
                  <a:lnTo>
                    <a:pt x="0" y="7"/>
                  </a:lnTo>
                  <a:lnTo>
                    <a:pt x="0" y="7"/>
                  </a:lnTo>
                  <a:lnTo>
                    <a:pt x="477703" y="7"/>
                  </a:lnTo>
                  <a:cubicBezTo>
                    <a:pt x="480912" y="7"/>
                    <a:pt x="483514" y="500380"/>
                    <a:pt x="483514" y="1117622"/>
                  </a:cubicBezTo>
                  <a:close/>
                </a:path>
              </a:pathLst>
            </a:custGeom>
            <a:solidFill>
              <a:srgbClr val="EACEEC"/>
            </a:solidFill>
            <a:ln>
              <a:noFill/>
            </a:ln>
          </p:spPr>
          <p:style>
            <a:lnRef idx="2">
              <a:scrgbClr r="0" g="0" b="0"/>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6897" tIns="28682" rIns="28682" bIns="28685" numCol="1" spcCol="1270" anchor="ctr" anchorCtr="0">
              <a:noAutofit/>
            </a:bodyPr>
            <a:lstStyle/>
            <a:p>
              <a:pPr marL="57150" lvl="1" indent="-57150" algn="l" defTabSz="355600">
                <a:lnSpc>
                  <a:spcPct val="90000"/>
                </a:lnSpc>
                <a:spcBef>
                  <a:spcPct val="0"/>
                </a:spcBef>
                <a:spcAft>
                  <a:spcPct val="15000"/>
                </a:spcAft>
                <a:buChar char="•"/>
              </a:pPr>
              <a:r>
                <a:rPr lang="en-AU" sz="1050" kern="1200"/>
                <a:t>Project proposal is reviewed for compliance to the NHDH Governance Protocols</a:t>
              </a:r>
              <a:endParaRPr lang="en-AU" sz="1050" kern="1200" dirty="0"/>
            </a:p>
            <a:p>
              <a:pPr marL="57150" lvl="1" indent="-57150" algn="l" defTabSz="355600">
                <a:lnSpc>
                  <a:spcPct val="90000"/>
                </a:lnSpc>
                <a:spcBef>
                  <a:spcPct val="0"/>
                </a:spcBef>
                <a:spcAft>
                  <a:spcPct val="15000"/>
                </a:spcAft>
                <a:buChar char="•"/>
              </a:pPr>
              <a:r>
                <a:rPr lang="en-AU" sz="1050" kern="1200" dirty="0"/>
                <a:t>Project is approved by relevant data custodians and NHDH Advisory Committee</a:t>
              </a:r>
            </a:p>
          </p:txBody>
        </p:sp>
        <p:sp>
          <p:nvSpPr>
            <p:cNvPr id="13" name="Free-form: Shape 12">
              <a:extLst>
                <a:ext uri="{FF2B5EF4-FFF2-40B4-BE49-F238E27FC236}">
                  <a16:creationId xmlns:a16="http://schemas.microsoft.com/office/drawing/2014/main" id="{B4FA3129-21B6-81D2-6B0B-2628C1DD0681}"/>
                </a:ext>
              </a:extLst>
            </p:cNvPr>
            <p:cNvSpPr/>
            <p:nvPr/>
          </p:nvSpPr>
          <p:spPr>
            <a:xfrm>
              <a:off x="499526" y="3001785"/>
              <a:ext cx="787013" cy="865913"/>
            </a:xfrm>
            <a:custGeom>
              <a:avLst/>
              <a:gdLst>
                <a:gd name="csX0" fmla="*/ 0 w 743868"/>
                <a:gd name="csY0" fmla="*/ 0 h 520707"/>
                <a:gd name="csX1" fmla="*/ 483515 w 743868"/>
                <a:gd name="csY1" fmla="*/ 0 h 520707"/>
                <a:gd name="csX2" fmla="*/ 743868 w 743868"/>
                <a:gd name="csY2" fmla="*/ 260354 h 520707"/>
                <a:gd name="csX3" fmla="*/ 483515 w 743868"/>
                <a:gd name="csY3" fmla="*/ 520707 h 520707"/>
                <a:gd name="csX4" fmla="*/ 0 w 743868"/>
                <a:gd name="csY4" fmla="*/ 520707 h 520707"/>
                <a:gd name="csX5" fmla="*/ 260354 w 743868"/>
                <a:gd name="csY5" fmla="*/ 260354 h 520707"/>
                <a:gd name="csX6" fmla="*/ 0 w 743868"/>
                <a:gd name="csY6" fmla="*/ 0 h 52070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743868" h="520707">
                  <a:moveTo>
                    <a:pt x="743867" y="0"/>
                  </a:moveTo>
                  <a:lnTo>
                    <a:pt x="743867" y="338460"/>
                  </a:lnTo>
                  <a:lnTo>
                    <a:pt x="371933" y="520707"/>
                  </a:lnTo>
                  <a:lnTo>
                    <a:pt x="1" y="338460"/>
                  </a:lnTo>
                  <a:lnTo>
                    <a:pt x="1" y="0"/>
                  </a:lnTo>
                  <a:lnTo>
                    <a:pt x="371933" y="182248"/>
                  </a:lnTo>
                  <a:lnTo>
                    <a:pt x="743867" y="0"/>
                  </a:lnTo>
                  <a:close/>
                </a:path>
              </a:pathLst>
            </a:custGeom>
            <a:solidFill>
              <a:srgbClr val="605CA9"/>
            </a:solid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4446" tIns="396000" rIns="4445" bIns="264798" numCol="1" spcCol="1270" anchor="ctr" anchorCtr="0">
              <a:noAutofit/>
            </a:bodyPr>
            <a:lstStyle/>
            <a:p>
              <a:pPr marL="0" lvl="0" indent="0" algn="ctr" defTabSz="311150">
                <a:lnSpc>
                  <a:spcPct val="90000"/>
                </a:lnSpc>
                <a:spcBef>
                  <a:spcPct val="0"/>
                </a:spcBef>
                <a:spcAft>
                  <a:spcPct val="35000"/>
                </a:spcAft>
                <a:buNone/>
              </a:pPr>
              <a:r>
                <a:rPr lang="en-AU" sz="700" b="1" kern="1200" dirty="0"/>
                <a:t>Onboarding and Training</a:t>
              </a:r>
            </a:p>
          </p:txBody>
        </p:sp>
        <p:sp>
          <p:nvSpPr>
            <p:cNvPr id="14" name="Free-form: Shape 13">
              <a:extLst>
                <a:ext uri="{FF2B5EF4-FFF2-40B4-BE49-F238E27FC236}">
                  <a16:creationId xmlns:a16="http://schemas.microsoft.com/office/drawing/2014/main" id="{9C643BDB-D6E4-9CA0-3A11-5A97583985B9}"/>
                </a:ext>
              </a:extLst>
            </p:cNvPr>
            <p:cNvSpPr/>
            <p:nvPr/>
          </p:nvSpPr>
          <p:spPr>
            <a:xfrm>
              <a:off x="1295129" y="2991153"/>
              <a:ext cx="6700555" cy="610732"/>
            </a:xfrm>
            <a:custGeom>
              <a:avLst/>
              <a:gdLst>
                <a:gd name="csX0" fmla="*/ 80587 w 483514"/>
                <a:gd name="csY0" fmla="*/ 0 h 6705592"/>
                <a:gd name="csX1" fmla="*/ 402927 w 483514"/>
                <a:gd name="csY1" fmla="*/ 0 h 6705592"/>
                <a:gd name="csX2" fmla="*/ 483514 w 483514"/>
                <a:gd name="csY2" fmla="*/ 80587 h 6705592"/>
                <a:gd name="csX3" fmla="*/ 483514 w 483514"/>
                <a:gd name="csY3" fmla="*/ 6705592 h 6705592"/>
                <a:gd name="csX4" fmla="*/ 483514 w 483514"/>
                <a:gd name="csY4" fmla="*/ 6705592 h 6705592"/>
                <a:gd name="csX5" fmla="*/ 0 w 483514"/>
                <a:gd name="csY5" fmla="*/ 6705592 h 6705592"/>
                <a:gd name="csX6" fmla="*/ 0 w 483514"/>
                <a:gd name="csY6" fmla="*/ 6705592 h 6705592"/>
                <a:gd name="csX7" fmla="*/ 0 w 483514"/>
                <a:gd name="csY7" fmla="*/ 80587 h 6705592"/>
                <a:gd name="csX8" fmla="*/ 80587 w 483514"/>
                <a:gd name="csY8" fmla="*/ 0 h 67055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483514" h="6705592">
                  <a:moveTo>
                    <a:pt x="483514" y="1117622"/>
                  </a:moveTo>
                  <a:lnTo>
                    <a:pt x="483514" y="5587970"/>
                  </a:lnTo>
                  <a:cubicBezTo>
                    <a:pt x="483514" y="6205212"/>
                    <a:pt x="480912" y="6705585"/>
                    <a:pt x="477703" y="6705585"/>
                  </a:cubicBezTo>
                  <a:lnTo>
                    <a:pt x="0" y="6705585"/>
                  </a:lnTo>
                  <a:lnTo>
                    <a:pt x="0" y="6705585"/>
                  </a:lnTo>
                  <a:lnTo>
                    <a:pt x="0" y="7"/>
                  </a:lnTo>
                  <a:lnTo>
                    <a:pt x="0" y="7"/>
                  </a:lnTo>
                  <a:lnTo>
                    <a:pt x="477703" y="7"/>
                  </a:lnTo>
                  <a:cubicBezTo>
                    <a:pt x="480912" y="7"/>
                    <a:pt x="483514" y="500380"/>
                    <a:pt x="483514" y="1117622"/>
                  </a:cubicBezTo>
                  <a:close/>
                </a:path>
              </a:pathLst>
            </a:custGeom>
            <a:solidFill>
              <a:srgbClr val="CAC8E4">
                <a:alpha val="89804"/>
              </a:srgbClr>
            </a:solidFill>
            <a:ln>
              <a:noFill/>
            </a:ln>
          </p:spPr>
          <p:style>
            <a:lnRef idx="2">
              <a:scrgbClr r="0" g="0" b="0"/>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6897" tIns="28682" rIns="28682" bIns="28685" numCol="1" spcCol="1270" anchor="ctr" anchorCtr="0">
              <a:noAutofit/>
            </a:bodyPr>
            <a:lstStyle/>
            <a:p>
              <a:pPr marL="57150" lvl="1" indent="-57150" algn="l" defTabSz="355600">
                <a:lnSpc>
                  <a:spcPct val="90000"/>
                </a:lnSpc>
                <a:spcBef>
                  <a:spcPct val="0"/>
                </a:spcBef>
                <a:spcAft>
                  <a:spcPct val="15000"/>
                </a:spcAft>
                <a:buChar char="•"/>
              </a:pPr>
              <a:r>
                <a:rPr lang="en-AU" sz="1050" kern="1200"/>
                <a:t>Researcher accepts their quote, provides access forms and signs an s.29</a:t>
              </a:r>
              <a:endParaRPr lang="en-AU" sz="1050" kern="1200" dirty="0"/>
            </a:p>
            <a:p>
              <a:pPr marL="57150" lvl="1" indent="-57150" algn="l" defTabSz="355600">
                <a:lnSpc>
                  <a:spcPct val="90000"/>
                </a:lnSpc>
                <a:spcBef>
                  <a:spcPct val="0"/>
                </a:spcBef>
                <a:spcAft>
                  <a:spcPct val="15000"/>
                </a:spcAft>
                <a:buChar char="•"/>
              </a:pPr>
              <a:r>
                <a:rPr lang="en-AU" sz="1050" kern="1200"/>
                <a:t>Researcher attends onboarding training</a:t>
              </a:r>
              <a:endParaRPr lang="en-AU" sz="1050" kern="1200" dirty="0"/>
            </a:p>
          </p:txBody>
        </p:sp>
        <p:sp>
          <p:nvSpPr>
            <p:cNvPr id="15" name="Free-form: Shape 14">
              <a:extLst>
                <a:ext uri="{FF2B5EF4-FFF2-40B4-BE49-F238E27FC236}">
                  <a16:creationId xmlns:a16="http://schemas.microsoft.com/office/drawing/2014/main" id="{B51316E5-1923-4D01-01CE-BBC42E1F4BDC}"/>
                </a:ext>
              </a:extLst>
            </p:cNvPr>
            <p:cNvSpPr/>
            <p:nvPr/>
          </p:nvSpPr>
          <p:spPr>
            <a:xfrm>
              <a:off x="499526" y="3672487"/>
              <a:ext cx="787013" cy="865913"/>
            </a:xfrm>
            <a:custGeom>
              <a:avLst/>
              <a:gdLst>
                <a:gd name="csX0" fmla="*/ 0 w 743868"/>
                <a:gd name="csY0" fmla="*/ 0 h 520707"/>
                <a:gd name="csX1" fmla="*/ 483515 w 743868"/>
                <a:gd name="csY1" fmla="*/ 0 h 520707"/>
                <a:gd name="csX2" fmla="*/ 743868 w 743868"/>
                <a:gd name="csY2" fmla="*/ 260354 h 520707"/>
                <a:gd name="csX3" fmla="*/ 483515 w 743868"/>
                <a:gd name="csY3" fmla="*/ 520707 h 520707"/>
                <a:gd name="csX4" fmla="*/ 0 w 743868"/>
                <a:gd name="csY4" fmla="*/ 520707 h 520707"/>
                <a:gd name="csX5" fmla="*/ 260354 w 743868"/>
                <a:gd name="csY5" fmla="*/ 260354 h 520707"/>
                <a:gd name="csX6" fmla="*/ 0 w 743868"/>
                <a:gd name="csY6" fmla="*/ 0 h 52070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743868" h="520707">
                  <a:moveTo>
                    <a:pt x="743867" y="0"/>
                  </a:moveTo>
                  <a:lnTo>
                    <a:pt x="743867" y="338460"/>
                  </a:lnTo>
                  <a:lnTo>
                    <a:pt x="371933" y="520707"/>
                  </a:lnTo>
                  <a:lnTo>
                    <a:pt x="1" y="338460"/>
                  </a:lnTo>
                  <a:lnTo>
                    <a:pt x="1" y="0"/>
                  </a:lnTo>
                  <a:lnTo>
                    <a:pt x="371933" y="182248"/>
                  </a:lnTo>
                  <a:lnTo>
                    <a:pt x="743867" y="0"/>
                  </a:lnTo>
                  <a:close/>
                </a:path>
              </a:pathLst>
            </a:custGeom>
            <a:solidFill>
              <a:srgbClr val="42A2D8"/>
            </a:solid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4446" tIns="396000" rIns="4445" bIns="264798" numCol="1" spcCol="1270" anchor="ctr" anchorCtr="0">
              <a:noAutofit/>
            </a:bodyPr>
            <a:lstStyle/>
            <a:p>
              <a:pPr marL="0" lvl="0" indent="0" algn="ctr" defTabSz="311150">
                <a:lnSpc>
                  <a:spcPct val="90000"/>
                </a:lnSpc>
                <a:spcBef>
                  <a:spcPct val="0"/>
                </a:spcBef>
                <a:spcAft>
                  <a:spcPct val="35000"/>
                </a:spcAft>
                <a:buNone/>
              </a:pPr>
              <a:r>
                <a:rPr lang="en-AU" sz="700" b="1" kern="1200" dirty="0"/>
                <a:t>Secure Access Setup</a:t>
              </a:r>
            </a:p>
          </p:txBody>
        </p:sp>
        <p:sp>
          <p:nvSpPr>
            <p:cNvPr id="16" name="Free-form: Shape 15">
              <a:extLst>
                <a:ext uri="{FF2B5EF4-FFF2-40B4-BE49-F238E27FC236}">
                  <a16:creationId xmlns:a16="http://schemas.microsoft.com/office/drawing/2014/main" id="{F126708D-2562-2D3A-40C9-CB81219F0592}"/>
                </a:ext>
              </a:extLst>
            </p:cNvPr>
            <p:cNvSpPr/>
            <p:nvPr/>
          </p:nvSpPr>
          <p:spPr>
            <a:xfrm>
              <a:off x="1295129" y="3661854"/>
              <a:ext cx="6700555" cy="610732"/>
            </a:xfrm>
            <a:custGeom>
              <a:avLst/>
              <a:gdLst>
                <a:gd name="csX0" fmla="*/ 80587 w 483514"/>
                <a:gd name="csY0" fmla="*/ 0 h 6705592"/>
                <a:gd name="csX1" fmla="*/ 402927 w 483514"/>
                <a:gd name="csY1" fmla="*/ 0 h 6705592"/>
                <a:gd name="csX2" fmla="*/ 483514 w 483514"/>
                <a:gd name="csY2" fmla="*/ 80587 h 6705592"/>
                <a:gd name="csX3" fmla="*/ 483514 w 483514"/>
                <a:gd name="csY3" fmla="*/ 6705592 h 6705592"/>
                <a:gd name="csX4" fmla="*/ 483514 w 483514"/>
                <a:gd name="csY4" fmla="*/ 6705592 h 6705592"/>
                <a:gd name="csX5" fmla="*/ 0 w 483514"/>
                <a:gd name="csY5" fmla="*/ 6705592 h 6705592"/>
                <a:gd name="csX6" fmla="*/ 0 w 483514"/>
                <a:gd name="csY6" fmla="*/ 6705592 h 6705592"/>
                <a:gd name="csX7" fmla="*/ 0 w 483514"/>
                <a:gd name="csY7" fmla="*/ 80587 h 6705592"/>
                <a:gd name="csX8" fmla="*/ 80587 w 483514"/>
                <a:gd name="csY8" fmla="*/ 0 h 67055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483514" h="6705592">
                  <a:moveTo>
                    <a:pt x="483514" y="1117622"/>
                  </a:moveTo>
                  <a:lnTo>
                    <a:pt x="483514" y="5587970"/>
                  </a:lnTo>
                  <a:cubicBezTo>
                    <a:pt x="483514" y="6205212"/>
                    <a:pt x="480912" y="6705585"/>
                    <a:pt x="477703" y="6705585"/>
                  </a:cubicBezTo>
                  <a:lnTo>
                    <a:pt x="0" y="6705585"/>
                  </a:lnTo>
                  <a:lnTo>
                    <a:pt x="0" y="6705585"/>
                  </a:lnTo>
                  <a:lnTo>
                    <a:pt x="0" y="7"/>
                  </a:lnTo>
                  <a:lnTo>
                    <a:pt x="0" y="7"/>
                  </a:lnTo>
                  <a:lnTo>
                    <a:pt x="477703" y="7"/>
                  </a:lnTo>
                  <a:cubicBezTo>
                    <a:pt x="480912" y="7"/>
                    <a:pt x="483514" y="500380"/>
                    <a:pt x="483514" y="1117622"/>
                  </a:cubicBezTo>
                  <a:close/>
                </a:path>
              </a:pathLst>
            </a:custGeom>
            <a:solidFill>
              <a:srgbClr val="CCEAF9">
                <a:alpha val="90000"/>
              </a:srgbClr>
            </a:solidFill>
            <a:ln>
              <a:noFill/>
            </a:ln>
          </p:spPr>
          <p:style>
            <a:lnRef idx="2">
              <a:schemeClr val="accent1">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6897" tIns="28683" rIns="28682" bIns="28684" numCol="1" spcCol="1270" anchor="ctr" anchorCtr="0">
              <a:noAutofit/>
            </a:bodyPr>
            <a:lstStyle/>
            <a:p>
              <a:pPr marL="57150" lvl="1" indent="-57150" algn="l" defTabSz="355600">
                <a:lnSpc>
                  <a:spcPct val="90000"/>
                </a:lnSpc>
                <a:spcBef>
                  <a:spcPct val="0"/>
                </a:spcBef>
                <a:spcAft>
                  <a:spcPct val="15000"/>
                </a:spcAft>
                <a:buChar char="•"/>
              </a:pPr>
              <a:r>
                <a:rPr lang="en-AU" sz="1050" kern="1200" dirty="0"/>
                <a:t>Project is created in a Secure Access Environment (SAE) and researcher is provide access to their project work space</a:t>
              </a:r>
            </a:p>
          </p:txBody>
        </p:sp>
        <p:sp>
          <p:nvSpPr>
            <p:cNvPr id="17" name="Free-form: Shape 16">
              <a:extLst>
                <a:ext uri="{FF2B5EF4-FFF2-40B4-BE49-F238E27FC236}">
                  <a16:creationId xmlns:a16="http://schemas.microsoft.com/office/drawing/2014/main" id="{71BA53B8-54D0-4FA7-8AD1-E902C691F341}"/>
                </a:ext>
              </a:extLst>
            </p:cNvPr>
            <p:cNvSpPr/>
            <p:nvPr/>
          </p:nvSpPr>
          <p:spPr>
            <a:xfrm>
              <a:off x="499526" y="4343190"/>
              <a:ext cx="787013" cy="865913"/>
            </a:xfrm>
            <a:custGeom>
              <a:avLst/>
              <a:gdLst>
                <a:gd name="csX0" fmla="*/ 0 w 743868"/>
                <a:gd name="csY0" fmla="*/ 0 h 520707"/>
                <a:gd name="csX1" fmla="*/ 483515 w 743868"/>
                <a:gd name="csY1" fmla="*/ 0 h 520707"/>
                <a:gd name="csX2" fmla="*/ 743868 w 743868"/>
                <a:gd name="csY2" fmla="*/ 260354 h 520707"/>
                <a:gd name="csX3" fmla="*/ 483515 w 743868"/>
                <a:gd name="csY3" fmla="*/ 520707 h 520707"/>
                <a:gd name="csX4" fmla="*/ 0 w 743868"/>
                <a:gd name="csY4" fmla="*/ 520707 h 520707"/>
                <a:gd name="csX5" fmla="*/ 260354 w 743868"/>
                <a:gd name="csY5" fmla="*/ 260354 h 520707"/>
                <a:gd name="csX6" fmla="*/ 0 w 743868"/>
                <a:gd name="csY6" fmla="*/ 0 h 52070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743868" h="520707">
                  <a:moveTo>
                    <a:pt x="743867" y="0"/>
                  </a:moveTo>
                  <a:lnTo>
                    <a:pt x="743867" y="338460"/>
                  </a:lnTo>
                  <a:lnTo>
                    <a:pt x="371933" y="520707"/>
                  </a:lnTo>
                  <a:lnTo>
                    <a:pt x="1" y="338460"/>
                  </a:lnTo>
                  <a:lnTo>
                    <a:pt x="1" y="0"/>
                  </a:lnTo>
                  <a:lnTo>
                    <a:pt x="371933" y="182248"/>
                  </a:lnTo>
                  <a:lnTo>
                    <a:pt x="743867" y="0"/>
                  </a:lnTo>
                  <a:close/>
                </a:path>
              </a:pathLst>
            </a:custGeom>
            <a:solidFill>
              <a:srgbClr val="1761AE"/>
            </a:solid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4446" tIns="396000" rIns="4445" bIns="264798" numCol="1" spcCol="1270" anchor="ctr" anchorCtr="0">
              <a:noAutofit/>
            </a:bodyPr>
            <a:lstStyle/>
            <a:p>
              <a:pPr marL="0" lvl="0" indent="0" algn="ctr" defTabSz="311150">
                <a:lnSpc>
                  <a:spcPct val="90000"/>
                </a:lnSpc>
                <a:spcBef>
                  <a:spcPct val="0"/>
                </a:spcBef>
                <a:spcAft>
                  <a:spcPct val="35000"/>
                </a:spcAft>
                <a:buNone/>
              </a:pPr>
              <a:r>
                <a:rPr lang="en-AU" sz="700" b="1" kern="1200" dirty="0"/>
                <a:t>Output Data Release</a:t>
              </a:r>
            </a:p>
          </p:txBody>
        </p:sp>
        <p:sp>
          <p:nvSpPr>
            <p:cNvPr id="18" name="Free-form: Shape 17">
              <a:extLst>
                <a:ext uri="{FF2B5EF4-FFF2-40B4-BE49-F238E27FC236}">
                  <a16:creationId xmlns:a16="http://schemas.microsoft.com/office/drawing/2014/main" id="{239E553B-03E4-38C3-1FD4-E41BC52A2DC5}"/>
                </a:ext>
              </a:extLst>
            </p:cNvPr>
            <p:cNvSpPr/>
            <p:nvPr/>
          </p:nvSpPr>
          <p:spPr>
            <a:xfrm>
              <a:off x="1295129" y="4332555"/>
              <a:ext cx="6700555" cy="610732"/>
            </a:xfrm>
            <a:custGeom>
              <a:avLst/>
              <a:gdLst>
                <a:gd name="csX0" fmla="*/ 80587 w 483514"/>
                <a:gd name="csY0" fmla="*/ 0 h 6705592"/>
                <a:gd name="csX1" fmla="*/ 402927 w 483514"/>
                <a:gd name="csY1" fmla="*/ 0 h 6705592"/>
                <a:gd name="csX2" fmla="*/ 483514 w 483514"/>
                <a:gd name="csY2" fmla="*/ 80587 h 6705592"/>
                <a:gd name="csX3" fmla="*/ 483514 w 483514"/>
                <a:gd name="csY3" fmla="*/ 6705592 h 6705592"/>
                <a:gd name="csX4" fmla="*/ 483514 w 483514"/>
                <a:gd name="csY4" fmla="*/ 6705592 h 6705592"/>
                <a:gd name="csX5" fmla="*/ 0 w 483514"/>
                <a:gd name="csY5" fmla="*/ 6705592 h 6705592"/>
                <a:gd name="csX6" fmla="*/ 0 w 483514"/>
                <a:gd name="csY6" fmla="*/ 6705592 h 6705592"/>
                <a:gd name="csX7" fmla="*/ 0 w 483514"/>
                <a:gd name="csY7" fmla="*/ 80587 h 6705592"/>
                <a:gd name="csX8" fmla="*/ 80587 w 483514"/>
                <a:gd name="csY8" fmla="*/ 0 h 67055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483514" h="6705592">
                  <a:moveTo>
                    <a:pt x="483514" y="1117622"/>
                  </a:moveTo>
                  <a:lnTo>
                    <a:pt x="483514" y="5587970"/>
                  </a:lnTo>
                  <a:cubicBezTo>
                    <a:pt x="483514" y="6205212"/>
                    <a:pt x="480912" y="6705585"/>
                    <a:pt x="477703" y="6705585"/>
                  </a:cubicBezTo>
                  <a:lnTo>
                    <a:pt x="0" y="6705585"/>
                  </a:lnTo>
                  <a:lnTo>
                    <a:pt x="0" y="6705585"/>
                  </a:lnTo>
                  <a:lnTo>
                    <a:pt x="0" y="7"/>
                  </a:lnTo>
                  <a:lnTo>
                    <a:pt x="0" y="7"/>
                  </a:lnTo>
                  <a:lnTo>
                    <a:pt x="477703" y="7"/>
                  </a:lnTo>
                  <a:cubicBezTo>
                    <a:pt x="480912" y="7"/>
                    <a:pt x="483514" y="500380"/>
                    <a:pt x="483514" y="1117622"/>
                  </a:cubicBezTo>
                  <a:close/>
                </a:path>
              </a:pathLst>
            </a:custGeom>
            <a:solidFill>
              <a:srgbClr val="A4CBDF">
                <a:alpha val="89804"/>
              </a:srgbClr>
            </a:solidFill>
            <a:ln>
              <a:noFill/>
            </a:ln>
          </p:spPr>
          <p:style>
            <a:lnRef idx="2">
              <a:scrgbClr r="0" g="0" b="0"/>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6897" tIns="28684" rIns="28682" bIns="28683" numCol="1" spcCol="1270" anchor="ctr" anchorCtr="0">
              <a:noAutofit/>
            </a:bodyPr>
            <a:lstStyle/>
            <a:p>
              <a:pPr marL="57150" lvl="1" indent="-57150" algn="l" defTabSz="355600">
                <a:lnSpc>
                  <a:spcPct val="90000"/>
                </a:lnSpc>
                <a:spcBef>
                  <a:spcPct val="0"/>
                </a:spcBef>
                <a:spcAft>
                  <a:spcPct val="15000"/>
                </a:spcAft>
                <a:buChar char="•"/>
              </a:pPr>
              <a:r>
                <a:rPr lang="en-AU" sz="1050" kern="1200" dirty="0"/>
                <a:t>User requests egress and third-party release and seeks approval to publicise data</a:t>
              </a:r>
            </a:p>
          </p:txBody>
        </p:sp>
        <p:sp>
          <p:nvSpPr>
            <p:cNvPr id="19" name="Free-form: Shape 18">
              <a:extLst>
                <a:ext uri="{FF2B5EF4-FFF2-40B4-BE49-F238E27FC236}">
                  <a16:creationId xmlns:a16="http://schemas.microsoft.com/office/drawing/2014/main" id="{404B1854-AD13-36B8-94D0-1FD0F6C21AB4}"/>
                </a:ext>
              </a:extLst>
            </p:cNvPr>
            <p:cNvSpPr/>
            <p:nvPr/>
          </p:nvSpPr>
          <p:spPr>
            <a:xfrm>
              <a:off x="499526" y="5013892"/>
              <a:ext cx="787013" cy="865913"/>
            </a:xfrm>
            <a:custGeom>
              <a:avLst/>
              <a:gdLst>
                <a:gd name="csX0" fmla="*/ 0 w 743868"/>
                <a:gd name="csY0" fmla="*/ 0 h 520707"/>
                <a:gd name="csX1" fmla="*/ 483515 w 743868"/>
                <a:gd name="csY1" fmla="*/ 0 h 520707"/>
                <a:gd name="csX2" fmla="*/ 743868 w 743868"/>
                <a:gd name="csY2" fmla="*/ 260354 h 520707"/>
                <a:gd name="csX3" fmla="*/ 483515 w 743868"/>
                <a:gd name="csY3" fmla="*/ 520707 h 520707"/>
                <a:gd name="csX4" fmla="*/ 0 w 743868"/>
                <a:gd name="csY4" fmla="*/ 520707 h 520707"/>
                <a:gd name="csX5" fmla="*/ 260354 w 743868"/>
                <a:gd name="csY5" fmla="*/ 260354 h 520707"/>
                <a:gd name="csX6" fmla="*/ 0 w 743868"/>
                <a:gd name="csY6" fmla="*/ 0 h 52070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743868" h="520707">
                  <a:moveTo>
                    <a:pt x="743867" y="0"/>
                  </a:moveTo>
                  <a:lnTo>
                    <a:pt x="743867" y="338460"/>
                  </a:lnTo>
                  <a:lnTo>
                    <a:pt x="371933" y="520707"/>
                  </a:lnTo>
                  <a:lnTo>
                    <a:pt x="1" y="338460"/>
                  </a:lnTo>
                  <a:lnTo>
                    <a:pt x="1" y="0"/>
                  </a:lnTo>
                  <a:lnTo>
                    <a:pt x="371933" y="182248"/>
                  </a:lnTo>
                  <a:lnTo>
                    <a:pt x="743867" y="0"/>
                  </a:lnTo>
                  <a:close/>
                </a:path>
              </a:pathLst>
            </a:custGeom>
            <a:solidFill>
              <a:srgbClr val="5C686E"/>
            </a:solid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4446" tIns="396000" rIns="4445" bIns="264798" numCol="1" spcCol="1270" anchor="ctr" anchorCtr="0">
              <a:noAutofit/>
            </a:bodyPr>
            <a:lstStyle/>
            <a:p>
              <a:pPr marL="0" lvl="0" indent="0" algn="ctr" defTabSz="311150">
                <a:lnSpc>
                  <a:spcPct val="90000"/>
                </a:lnSpc>
                <a:spcBef>
                  <a:spcPct val="0"/>
                </a:spcBef>
                <a:spcAft>
                  <a:spcPct val="35000"/>
                </a:spcAft>
                <a:buNone/>
              </a:pPr>
              <a:r>
                <a:rPr lang="en-AU" sz="700" b="1" kern="1200" dirty="0"/>
                <a:t>Project Closure</a:t>
              </a:r>
            </a:p>
          </p:txBody>
        </p:sp>
        <p:sp>
          <p:nvSpPr>
            <p:cNvPr id="20" name="Free-form: Shape 19">
              <a:extLst>
                <a:ext uri="{FF2B5EF4-FFF2-40B4-BE49-F238E27FC236}">
                  <a16:creationId xmlns:a16="http://schemas.microsoft.com/office/drawing/2014/main" id="{7506CE93-E114-D473-8A15-E120890FCA67}"/>
                </a:ext>
              </a:extLst>
            </p:cNvPr>
            <p:cNvSpPr/>
            <p:nvPr/>
          </p:nvSpPr>
          <p:spPr>
            <a:xfrm>
              <a:off x="1295129" y="4992959"/>
              <a:ext cx="6700555" cy="610731"/>
            </a:xfrm>
            <a:custGeom>
              <a:avLst/>
              <a:gdLst>
                <a:gd name="csX0" fmla="*/ 80587 w 483514"/>
                <a:gd name="csY0" fmla="*/ 0 h 6705592"/>
                <a:gd name="csX1" fmla="*/ 402927 w 483514"/>
                <a:gd name="csY1" fmla="*/ 0 h 6705592"/>
                <a:gd name="csX2" fmla="*/ 483514 w 483514"/>
                <a:gd name="csY2" fmla="*/ 80587 h 6705592"/>
                <a:gd name="csX3" fmla="*/ 483514 w 483514"/>
                <a:gd name="csY3" fmla="*/ 6705592 h 6705592"/>
                <a:gd name="csX4" fmla="*/ 483514 w 483514"/>
                <a:gd name="csY4" fmla="*/ 6705592 h 6705592"/>
                <a:gd name="csX5" fmla="*/ 0 w 483514"/>
                <a:gd name="csY5" fmla="*/ 6705592 h 6705592"/>
                <a:gd name="csX6" fmla="*/ 0 w 483514"/>
                <a:gd name="csY6" fmla="*/ 6705592 h 6705592"/>
                <a:gd name="csX7" fmla="*/ 0 w 483514"/>
                <a:gd name="csY7" fmla="*/ 80587 h 6705592"/>
                <a:gd name="csX8" fmla="*/ 80587 w 483514"/>
                <a:gd name="csY8" fmla="*/ 0 h 67055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483514" h="6705592">
                  <a:moveTo>
                    <a:pt x="483514" y="1117622"/>
                  </a:moveTo>
                  <a:lnTo>
                    <a:pt x="483514" y="5587970"/>
                  </a:lnTo>
                  <a:cubicBezTo>
                    <a:pt x="483514" y="6205212"/>
                    <a:pt x="480912" y="6705585"/>
                    <a:pt x="477703" y="6705585"/>
                  </a:cubicBezTo>
                  <a:lnTo>
                    <a:pt x="0" y="6705585"/>
                  </a:lnTo>
                  <a:lnTo>
                    <a:pt x="0" y="6705585"/>
                  </a:lnTo>
                  <a:lnTo>
                    <a:pt x="0" y="7"/>
                  </a:lnTo>
                  <a:lnTo>
                    <a:pt x="0" y="7"/>
                  </a:lnTo>
                  <a:lnTo>
                    <a:pt x="477703" y="7"/>
                  </a:lnTo>
                  <a:cubicBezTo>
                    <a:pt x="480912" y="7"/>
                    <a:pt x="483514" y="500380"/>
                    <a:pt x="483514" y="1117622"/>
                  </a:cubicBezTo>
                  <a:close/>
                </a:path>
              </a:pathLst>
            </a:custGeom>
            <a:solidFill>
              <a:srgbClr val="CBD0D2">
                <a:alpha val="89804"/>
              </a:srgbClr>
            </a:solidFill>
            <a:ln>
              <a:noFill/>
            </a:ln>
          </p:spPr>
          <p:style>
            <a:lnRef idx="2">
              <a:scrgbClr r="0" g="0" b="0"/>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6897" tIns="28683" rIns="28682" bIns="28683" numCol="1" spcCol="1270" anchor="ctr" anchorCtr="0">
              <a:noAutofit/>
            </a:bodyPr>
            <a:lstStyle/>
            <a:p>
              <a:pPr marL="57150" lvl="1" indent="-57150" algn="l" defTabSz="355600">
                <a:lnSpc>
                  <a:spcPct val="90000"/>
                </a:lnSpc>
                <a:spcBef>
                  <a:spcPct val="0"/>
                </a:spcBef>
                <a:spcAft>
                  <a:spcPct val="15000"/>
                </a:spcAft>
                <a:buChar char="•"/>
              </a:pPr>
              <a:r>
                <a:rPr lang="en-AU" sz="1050" kern="1200" dirty="0"/>
                <a:t>NHDH deactivates user account and data as per requirements</a:t>
              </a:r>
            </a:p>
          </p:txBody>
        </p:sp>
      </p:grpSp>
      <p:sp>
        <p:nvSpPr>
          <p:cNvPr id="2" name="Slide Number Placeholder 1">
            <a:extLst>
              <a:ext uri="{FF2B5EF4-FFF2-40B4-BE49-F238E27FC236}">
                <a16:creationId xmlns:a16="http://schemas.microsoft.com/office/drawing/2014/main" id="{5470C2BB-3920-EDF4-DAB3-526579EF3499}"/>
              </a:ext>
            </a:extLst>
          </p:cNvPr>
          <p:cNvSpPr>
            <a:spLocks noGrp="1"/>
          </p:cNvSpPr>
          <p:nvPr>
            <p:ph type="sldNum" sz="quarter" idx="11"/>
          </p:nvPr>
        </p:nvSpPr>
        <p:spPr/>
        <p:txBody>
          <a:bodyPr/>
          <a:lstStyle/>
          <a:p>
            <a:fld id="{FC4CDC87-5F1E-4E4A-9337-55492A3952C6}" type="slidenum">
              <a:rPr lang="en-AU" smtClean="0"/>
              <a:pPr/>
              <a:t>32</a:t>
            </a:fld>
            <a:endParaRPr lang="en-AU"/>
          </a:p>
        </p:txBody>
      </p:sp>
      <p:sp>
        <p:nvSpPr>
          <p:cNvPr id="22" name="TextBox 21">
            <a:extLst>
              <a:ext uri="{FF2B5EF4-FFF2-40B4-BE49-F238E27FC236}">
                <a16:creationId xmlns:a16="http://schemas.microsoft.com/office/drawing/2014/main" id="{710E0BB6-E5A4-FB2A-7F83-CD8A8CAE1B9F}"/>
              </a:ext>
            </a:extLst>
          </p:cNvPr>
          <p:cNvSpPr txBox="1"/>
          <p:nvPr/>
        </p:nvSpPr>
        <p:spPr>
          <a:xfrm>
            <a:off x="295054" y="184457"/>
            <a:ext cx="8887088" cy="830997"/>
          </a:xfrm>
          <a:prstGeom prst="rect">
            <a:avLst/>
          </a:prstGeom>
          <a:noFill/>
        </p:spPr>
        <p:txBody>
          <a:bodyPr wrap="square">
            <a:spAutoFit/>
          </a:bodyPr>
          <a:lstStyle/>
          <a:p>
            <a:r>
              <a:rPr lang="en-AU" sz="2400" b="1" dirty="0">
                <a:solidFill>
                  <a:schemeClr val="accent1">
                    <a:lumMod val="75000"/>
                  </a:schemeClr>
                </a:solidFill>
                <a:latin typeface="Montserrat SemiBold" pitchFamily="2" charset="0"/>
                <a:ea typeface="+mj-ea"/>
                <a:cs typeface="+mj-cs"/>
              </a:rPr>
              <a:t>Disability focused project approval flow chart (NHDH example)</a:t>
            </a:r>
          </a:p>
        </p:txBody>
      </p:sp>
      <p:sp>
        <p:nvSpPr>
          <p:cNvPr id="23" name="Arrow: Curved Up 22">
            <a:extLst>
              <a:ext uri="{FF2B5EF4-FFF2-40B4-BE49-F238E27FC236}">
                <a16:creationId xmlns:a16="http://schemas.microsoft.com/office/drawing/2014/main" id="{0D82C384-0673-3386-7CE6-13C4C600A621}"/>
              </a:ext>
            </a:extLst>
          </p:cNvPr>
          <p:cNvSpPr/>
          <p:nvPr/>
        </p:nvSpPr>
        <p:spPr>
          <a:xfrm>
            <a:off x="9694823" y="2600359"/>
            <a:ext cx="754912" cy="365125"/>
          </a:xfrm>
          <a:prstGeom prst="curvedUpArrow">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solidFill>
                <a:schemeClr val="tx1"/>
              </a:solidFill>
            </a:endParaRPr>
          </a:p>
        </p:txBody>
      </p:sp>
      <p:sp>
        <p:nvSpPr>
          <p:cNvPr id="24" name="Arrow: Curved Up 23">
            <a:extLst>
              <a:ext uri="{FF2B5EF4-FFF2-40B4-BE49-F238E27FC236}">
                <a16:creationId xmlns:a16="http://schemas.microsoft.com/office/drawing/2014/main" id="{2F61189D-715B-5C56-4780-7466C2742A4D}"/>
              </a:ext>
            </a:extLst>
          </p:cNvPr>
          <p:cNvSpPr/>
          <p:nvPr/>
        </p:nvSpPr>
        <p:spPr>
          <a:xfrm rot="10800000">
            <a:off x="9665740" y="1975317"/>
            <a:ext cx="754912" cy="365125"/>
          </a:xfrm>
          <a:prstGeom prst="curvedUpArrow">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solidFill>
                <a:schemeClr val="tx1"/>
              </a:solidFill>
            </a:endParaRPr>
          </a:p>
        </p:txBody>
      </p:sp>
      <p:sp>
        <p:nvSpPr>
          <p:cNvPr id="25" name="TextBox 24">
            <a:extLst>
              <a:ext uri="{FF2B5EF4-FFF2-40B4-BE49-F238E27FC236}">
                <a16:creationId xmlns:a16="http://schemas.microsoft.com/office/drawing/2014/main" id="{F85D3C8C-3E23-BB07-E611-FEA2769F8B2F}"/>
              </a:ext>
            </a:extLst>
          </p:cNvPr>
          <p:cNvSpPr txBox="1"/>
          <p:nvPr/>
        </p:nvSpPr>
        <p:spPr>
          <a:xfrm>
            <a:off x="10420652" y="2172071"/>
            <a:ext cx="1850638" cy="553998"/>
          </a:xfrm>
          <a:prstGeom prst="rect">
            <a:avLst/>
          </a:prstGeom>
          <a:noFill/>
        </p:spPr>
        <p:txBody>
          <a:bodyPr wrap="square" rtlCol="0">
            <a:spAutoFit/>
          </a:bodyPr>
          <a:lstStyle/>
          <a:p>
            <a:r>
              <a:rPr lang="en-AU" sz="1000" dirty="0"/>
              <a:t>Iterative process to provide feedback and refine Project Proposal</a:t>
            </a:r>
          </a:p>
        </p:txBody>
      </p:sp>
    </p:spTree>
    <p:extLst>
      <p:ext uri="{BB962C8B-B14F-4D97-AF65-F5344CB8AC3E}">
        <p14:creationId xmlns:p14="http://schemas.microsoft.com/office/powerpoint/2010/main" val="19348205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C905FAB-E50E-39EE-0754-0A1DE3789EBB}"/>
              </a:ext>
            </a:extLst>
          </p:cNvPr>
          <p:cNvSpPr>
            <a:spLocks noGrp="1"/>
          </p:cNvSpPr>
          <p:nvPr>
            <p:ph type="subTitle" idx="1"/>
          </p:nvPr>
        </p:nvSpPr>
        <p:spPr/>
        <p:txBody>
          <a:bodyPr/>
          <a:lstStyle/>
          <a:p>
            <a:r>
              <a:rPr lang="en-AU" sz="3200" dirty="0"/>
              <a:t>What data is available</a:t>
            </a:r>
            <a:endParaRPr lang="en-AU" sz="3200" strike="sngStrike" dirty="0"/>
          </a:p>
        </p:txBody>
      </p:sp>
      <p:sp>
        <p:nvSpPr>
          <p:cNvPr id="4" name="Slide Number Placeholder 3">
            <a:extLst>
              <a:ext uri="{FF2B5EF4-FFF2-40B4-BE49-F238E27FC236}">
                <a16:creationId xmlns:a16="http://schemas.microsoft.com/office/drawing/2014/main" id="{7A3EA488-87E4-648D-1A1D-839FEE1A6374}"/>
              </a:ext>
            </a:extLst>
          </p:cNvPr>
          <p:cNvSpPr>
            <a:spLocks noGrp="1"/>
          </p:cNvSpPr>
          <p:nvPr>
            <p:ph type="sldNum" sz="quarter" idx="11"/>
          </p:nvPr>
        </p:nvSpPr>
        <p:spPr/>
        <p:txBody>
          <a:bodyPr/>
          <a:lstStyle/>
          <a:p>
            <a:fld id="{FC4CDC87-5F1E-4E4A-9337-55492A3952C6}" type="slidenum">
              <a:rPr lang="en-AU" smtClean="0"/>
              <a:pPr/>
              <a:t>33</a:t>
            </a:fld>
            <a:endParaRPr lang="en-AU"/>
          </a:p>
        </p:txBody>
      </p:sp>
    </p:spTree>
    <p:extLst>
      <p:ext uri="{BB962C8B-B14F-4D97-AF65-F5344CB8AC3E}">
        <p14:creationId xmlns:p14="http://schemas.microsoft.com/office/powerpoint/2010/main" val="12049522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690B744-3C01-A17D-0129-8E11FEED96D5}"/>
              </a:ext>
            </a:extLst>
          </p:cNvPr>
          <p:cNvSpPr>
            <a:spLocks noGrp="1"/>
          </p:cNvSpPr>
          <p:nvPr>
            <p:ph type="sldNum" sz="quarter" idx="11"/>
          </p:nvPr>
        </p:nvSpPr>
        <p:spPr/>
        <p:txBody>
          <a:bodyPr/>
          <a:lstStyle/>
          <a:p>
            <a:fld id="{FC4CDC87-5F1E-4E4A-9337-55492A3952C6}" type="slidenum">
              <a:rPr lang="en-AU" smtClean="0"/>
              <a:pPr/>
              <a:t>34</a:t>
            </a:fld>
            <a:endParaRPr lang="en-AU"/>
          </a:p>
        </p:txBody>
      </p:sp>
      <p:pic>
        <p:nvPicPr>
          <p:cNvPr id="6" name="Picture 5">
            <a:extLst>
              <a:ext uri="{FF2B5EF4-FFF2-40B4-BE49-F238E27FC236}">
                <a16:creationId xmlns:a16="http://schemas.microsoft.com/office/drawing/2014/main" id="{0FB7545B-AB9A-DBFF-BC1C-64DB55949D2E}"/>
              </a:ext>
            </a:extLst>
          </p:cNvPr>
          <p:cNvPicPr>
            <a:picLocks noChangeAspect="1"/>
          </p:cNvPicPr>
          <p:nvPr/>
        </p:nvPicPr>
        <p:blipFill>
          <a:blip r:embed="rId2"/>
          <a:stretch>
            <a:fillRect/>
          </a:stretch>
        </p:blipFill>
        <p:spPr>
          <a:xfrm>
            <a:off x="2541983" y="467833"/>
            <a:ext cx="6284405" cy="6157151"/>
          </a:xfrm>
          <a:prstGeom prst="rect">
            <a:avLst/>
          </a:prstGeom>
        </p:spPr>
      </p:pic>
      <p:sp>
        <p:nvSpPr>
          <p:cNvPr id="7" name="TextBox 6">
            <a:extLst>
              <a:ext uri="{FF2B5EF4-FFF2-40B4-BE49-F238E27FC236}">
                <a16:creationId xmlns:a16="http://schemas.microsoft.com/office/drawing/2014/main" id="{36F80F20-7601-EAA0-47E6-42A0B7473550}"/>
              </a:ext>
            </a:extLst>
          </p:cNvPr>
          <p:cNvSpPr txBox="1"/>
          <p:nvPr/>
        </p:nvSpPr>
        <p:spPr>
          <a:xfrm>
            <a:off x="8953500" y="5394884"/>
            <a:ext cx="2743201" cy="570487"/>
          </a:xfrm>
          <a:prstGeom prst="rect">
            <a:avLst/>
          </a:prstGeom>
          <a:noFill/>
        </p:spPr>
        <p:txBody>
          <a:bodyPr wrap="square" rtlCol="0">
            <a:spAutoFit/>
          </a:bodyPr>
          <a:lstStyle/>
          <a:p>
            <a:r>
              <a:rPr lang="en-AU" sz="1000" dirty="0"/>
              <a:t>For more detailed information go to: </a:t>
            </a:r>
            <a:r>
              <a:rPr lang="en-AU" sz="1000" dirty="0">
                <a:hlinkClick r:id="rId3"/>
              </a:rPr>
              <a:t>Data &amp; data items - Australian Institute of Health and Welfare</a:t>
            </a:r>
            <a:endParaRPr lang="en-AU" sz="1000" dirty="0"/>
          </a:p>
        </p:txBody>
      </p:sp>
      <p:sp>
        <p:nvSpPr>
          <p:cNvPr id="9" name="TextBox 8">
            <a:extLst>
              <a:ext uri="{FF2B5EF4-FFF2-40B4-BE49-F238E27FC236}">
                <a16:creationId xmlns:a16="http://schemas.microsoft.com/office/drawing/2014/main" id="{3C8ADA68-00F4-0283-F13E-ADB0A6E68CCB}"/>
              </a:ext>
            </a:extLst>
          </p:cNvPr>
          <p:cNvSpPr txBox="1"/>
          <p:nvPr/>
        </p:nvSpPr>
        <p:spPr>
          <a:xfrm>
            <a:off x="1966137" y="233016"/>
            <a:ext cx="3201286" cy="369332"/>
          </a:xfrm>
          <a:prstGeom prst="rect">
            <a:avLst/>
          </a:prstGeom>
          <a:noFill/>
        </p:spPr>
        <p:txBody>
          <a:bodyPr wrap="square">
            <a:spAutoFit/>
          </a:bodyPr>
          <a:lstStyle/>
          <a:p>
            <a:r>
              <a:rPr lang="en-AU" sz="1800" b="1" dirty="0">
                <a:solidFill>
                  <a:schemeClr val="accent1">
                    <a:lumMod val="75000"/>
                  </a:schemeClr>
                </a:solidFill>
                <a:latin typeface="Montserrat SemiBold" pitchFamily="2" charset="0"/>
                <a:ea typeface="+mj-ea"/>
                <a:cs typeface="+mj-cs"/>
              </a:rPr>
              <a:t>Data available in NHDH</a:t>
            </a:r>
          </a:p>
        </p:txBody>
      </p:sp>
    </p:spTree>
    <p:extLst>
      <p:ext uri="{BB962C8B-B14F-4D97-AF65-F5344CB8AC3E}">
        <p14:creationId xmlns:p14="http://schemas.microsoft.com/office/powerpoint/2010/main" val="42484502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0" name="Graphic 189">
            <a:extLst>
              <a:ext uri="{FF2B5EF4-FFF2-40B4-BE49-F238E27FC236}">
                <a16:creationId xmlns:a16="http://schemas.microsoft.com/office/drawing/2014/main" id="{3D79337F-1B79-86D0-7E86-0AD08659C5B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6680993">
            <a:off x="8487541" y="3803791"/>
            <a:ext cx="185139" cy="700051"/>
          </a:xfrm>
          <a:prstGeom prst="rect">
            <a:avLst/>
          </a:prstGeom>
        </p:spPr>
      </p:pic>
      <p:graphicFrame>
        <p:nvGraphicFramePr>
          <p:cNvPr id="19" name="Chart 18">
            <a:extLst>
              <a:ext uri="{FF2B5EF4-FFF2-40B4-BE49-F238E27FC236}">
                <a16:creationId xmlns:a16="http://schemas.microsoft.com/office/drawing/2014/main" id="{1E14F883-072C-FC4B-DD31-51AD1D616C83}"/>
              </a:ext>
            </a:extLst>
          </p:cNvPr>
          <p:cNvGraphicFramePr/>
          <p:nvPr>
            <p:extLst>
              <p:ext uri="{D42A27DB-BD31-4B8C-83A1-F6EECF244321}">
                <p14:modId xmlns:p14="http://schemas.microsoft.com/office/powerpoint/2010/main" val="1972925658"/>
              </p:ext>
            </p:extLst>
          </p:nvPr>
        </p:nvGraphicFramePr>
        <p:xfrm>
          <a:off x="4803181" y="1737985"/>
          <a:ext cx="4954911" cy="3103191"/>
        </p:xfrm>
        <a:graphic>
          <a:graphicData uri="http://schemas.openxmlformats.org/drawingml/2006/chart">
            <c:chart xmlns:c="http://schemas.openxmlformats.org/drawingml/2006/chart" xmlns:r="http://schemas.openxmlformats.org/officeDocument/2006/relationships" r:id="rId4"/>
          </a:graphicData>
        </a:graphic>
      </p:graphicFrame>
      <p:grpSp>
        <p:nvGrpSpPr>
          <p:cNvPr id="43" name="Group 42">
            <a:extLst>
              <a:ext uri="{FF2B5EF4-FFF2-40B4-BE49-F238E27FC236}">
                <a16:creationId xmlns:a16="http://schemas.microsoft.com/office/drawing/2014/main" id="{3E606DAD-1F2E-0056-79FB-2C3482075A2A}"/>
              </a:ext>
            </a:extLst>
          </p:cNvPr>
          <p:cNvGrpSpPr/>
          <p:nvPr/>
        </p:nvGrpSpPr>
        <p:grpSpPr>
          <a:xfrm>
            <a:off x="3822749" y="5126528"/>
            <a:ext cx="3177635" cy="917693"/>
            <a:chOff x="3698597" y="4055618"/>
            <a:chExt cx="2383226" cy="688270"/>
          </a:xfrm>
        </p:grpSpPr>
        <p:grpSp>
          <p:nvGrpSpPr>
            <p:cNvPr id="176" name="Group 175">
              <a:extLst>
                <a:ext uri="{FF2B5EF4-FFF2-40B4-BE49-F238E27FC236}">
                  <a16:creationId xmlns:a16="http://schemas.microsoft.com/office/drawing/2014/main" id="{616C32EA-5A68-EA06-8FE1-F161C88DE104}"/>
                </a:ext>
              </a:extLst>
            </p:cNvPr>
            <p:cNvGrpSpPr/>
            <p:nvPr/>
          </p:nvGrpSpPr>
          <p:grpSpPr>
            <a:xfrm>
              <a:off x="4895622" y="4055618"/>
              <a:ext cx="1186201" cy="346249"/>
              <a:chOff x="840530" y="3871529"/>
              <a:chExt cx="1517103" cy="346249"/>
            </a:xfrm>
            <a:solidFill>
              <a:srgbClr val="ECCBCA"/>
            </a:solidFill>
          </p:grpSpPr>
          <p:pic>
            <p:nvPicPr>
              <p:cNvPr id="119" name="Graphic 118">
                <a:extLst>
                  <a:ext uri="{FF2B5EF4-FFF2-40B4-BE49-F238E27FC236}">
                    <a16:creationId xmlns:a16="http://schemas.microsoft.com/office/drawing/2014/main" id="{EBA72ACD-9ED2-4D7D-3CB3-E0CDB93EB368}"/>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40530" y="3881650"/>
                <a:ext cx="1517103" cy="326006"/>
              </a:xfrm>
              <a:prstGeom prst="rect">
                <a:avLst/>
              </a:prstGeom>
            </p:spPr>
          </p:pic>
          <p:sp>
            <p:nvSpPr>
              <p:cNvPr id="39" name="TextBox 38">
                <a:extLst>
                  <a:ext uri="{FF2B5EF4-FFF2-40B4-BE49-F238E27FC236}">
                    <a16:creationId xmlns:a16="http://schemas.microsoft.com/office/drawing/2014/main" id="{D62E4E43-92FC-A915-264E-5F1336223722}"/>
                  </a:ext>
                </a:extLst>
              </p:cNvPr>
              <p:cNvSpPr txBox="1"/>
              <p:nvPr/>
            </p:nvSpPr>
            <p:spPr>
              <a:xfrm>
                <a:off x="1032521" y="3871529"/>
                <a:ext cx="1133120" cy="346249"/>
              </a:xfrm>
              <a:prstGeom prst="rect">
                <a:avLst/>
              </a:prstGeom>
              <a:grpFill/>
            </p:spPr>
            <p:txBody>
              <a:bodyPr wrap="square" lIns="0" tIns="0" rIns="0" bIns="0" rtlCol="0" anchor="ctr">
                <a:spAutoFit/>
              </a:bodyPr>
              <a:lstStyle>
                <a:defPPr>
                  <a:defRPr lang="en-US"/>
                </a:defPPr>
                <a:lvl1pPr algn="ctr">
                  <a:defRPr sz="1250" spc="-50"/>
                </a:lvl1pPr>
              </a:lstStyle>
              <a:p>
                <a:pPr defTabSz="1219170">
                  <a:defRPr/>
                </a:pPr>
                <a:r>
                  <a:rPr lang="en-AU" sz="1000" spc="0">
                    <a:solidFill>
                      <a:prstClr val="black"/>
                    </a:solidFill>
                    <a:latin typeface="Montserrat" panose="00000500000000000000" pitchFamily="2" charset="0"/>
                    <a:cs typeface="Calibri Light" panose="020F0302020204030204" pitchFamily="34" charset="0"/>
                  </a:rPr>
                  <a:t>Australian Early Development Census</a:t>
                </a:r>
              </a:p>
            </p:txBody>
          </p:sp>
        </p:grpSp>
        <p:grpSp>
          <p:nvGrpSpPr>
            <p:cNvPr id="177" name="Group 176">
              <a:extLst>
                <a:ext uri="{FF2B5EF4-FFF2-40B4-BE49-F238E27FC236}">
                  <a16:creationId xmlns:a16="http://schemas.microsoft.com/office/drawing/2014/main" id="{8C6AD9CF-EE98-D906-3498-8ACADFFD6378}"/>
                </a:ext>
              </a:extLst>
            </p:cNvPr>
            <p:cNvGrpSpPr/>
            <p:nvPr/>
          </p:nvGrpSpPr>
          <p:grpSpPr>
            <a:xfrm>
              <a:off x="4899944" y="4417882"/>
              <a:ext cx="1181879" cy="326006"/>
              <a:chOff x="840530" y="4225492"/>
              <a:chExt cx="1517103" cy="326006"/>
            </a:xfrm>
          </p:grpSpPr>
          <p:pic>
            <p:nvPicPr>
              <p:cNvPr id="120" name="Graphic 119">
                <a:extLst>
                  <a:ext uri="{FF2B5EF4-FFF2-40B4-BE49-F238E27FC236}">
                    <a16:creationId xmlns:a16="http://schemas.microsoft.com/office/drawing/2014/main" id="{870671DB-B728-1F6F-80C8-F4477F2CAD81}"/>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40530" y="4225492"/>
                <a:ext cx="1517103" cy="326006"/>
              </a:xfrm>
              <a:prstGeom prst="rect">
                <a:avLst/>
              </a:prstGeom>
            </p:spPr>
          </p:pic>
          <p:sp>
            <p:nvSpPr>
              <p:cNvPr id="40" name="TextBox 39">
                <a:extLst>
                  <a:ext uri="{FF2B5EF4-FFF2-40B4-BE49-F238E27FC236}">
                    <a16:creationId xmlns:a16="http://schemas.microsoft.com/office/drawing/2014/main" id="{7FC1BB62-67D1-48FC-D588-6F651FC5DB95}"/>
                  </a:ext>
                </a:extLst>
              </p:cNvPr>
              <p:cNvSpPr txBox="1"/>
              <p:nvPr/>
            </p:nvSpPr>
            <p:spPr>
              <a:xfrm>
                <a:off x="925421" y="4330787"/>
                <a:ext cx="1321429" cy="115416"/>
              </a:xfrm>
              <a:prstGeom prst="rect">
                <a:avLst/>
              </a:prstGeom>
              <a:noFill/>
            </p:spPr>
            <p:txBody>
              <a:bodyPr wrap="square" lIns="0" tIns="0" rIns="0" bIns="0" rtlCol="0" anchor="ctr">
                <a:spAutoFit/>
              </a:bodyPr>
              <a:lstStyle/>
              <a:p>
                <a:pPr algn="ctr" defTabSz="1219170">
                  <a:defRPr/>
                </a:pPr>
                <a:r>
                  <a:rPr lang="en-AU" sz="1000">
                    <a:solidFill>
                      <a:prstClr val="black"/>
                    </a:solidFill>
                    <a:latin typeface="Montserrat" panose="00000500000000000000" pitchFamily="2" charset="0"/>
                    <a:cs typeface="Calibri Light" panose="020F0302020204030204" pitchFamily="34" charset="0"/>
                  </a:rPr>
                  <a:t>Higher Education</a:t>
                </a:r>
              </a:p>
            </p:txBody>
          </p:sp>
        </p:grpSp>
        <p:grpSp>
          <p:nvGrpSpPr>
            <p:cNvPr id="173" name="Group 172">
              <a:extLst>
                <a:ext uri="{FF2B5EF4-FFF2-40B4-BE49-F238E27FC236}">
                  <a16:creationId xmlns:a16="http://schemas.microsoft.com/office/drawing/2014/main" id="{D13ADDA7-26D3-D2D3-02CF-1C049FAD5B71}"/>
                </a:ext>
              </a:extLst>
            </p:cNvPr>
            <p:cNvGrpSpPr/>
            <p:nvPr/>
          </p:nvGrpSpPr>
          <p:grpSpPr>
            <a:xfrm>
              <a:off x="3702377" y="4059186"/>
              <a:ext cx="1174322" cy="326006"/>
              <a:chOff x="827584" y="3197735"/>
              <a:chExt cx="1517103" cy="326006"/>
            </a:xfrm>
            <a:solidFill>
              <a:srgbClr val="ECCBCA"/>
            </a:solidFill>
          </p:grpSpPr>
          <p:pic>
            <p:nvPicPr>
              <p:cNvPr id="122" name="Graphic 121">
                <a:extLst>
                  <a:ext uri="{FF2B5EF4-FFF2-40B4-BE49-F238E27FC236}">
                    <a16:creationId xmlns:a16="http://schemas.microsoft.com/office/drawing/2014/main" id="{C47161F6-4813-A451-8AB7-36226A0FFFDD}"/>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27584" y="3197735"/>
                <a:ext cx="1517103" cy="326006"/>
              </a:xfrm>
              <a:prstGeom prst="rect">
                <a:avLst/>
              </a:prstGeom>
            </p:spPr>
          </p:pic>
          <p:sp>
            <p:nvSpPr>
              <p:cNvPr id="41" name="TextBox 40">
                <a:extLst>
                  <a:ext uri="{FF2B5EF4-FFF2-40B4-BE49-F238E27FC236}">
                    <a16:creationId xmlns:a16="http://schemas.microsoft.com/office/drawing/2014/main" id="{FFAEBEF7-6C75-ADAF-2B5A-EB8B6ADD9D43}"/>
                  </a:ext>
                </a:extLst>
              </p:cNvPr>
              <p:cNvSpPr txBox="1"/>
              <p:nvPr/>
            </p:nvSpPr>
            <p:spPr>
              <a:xfrm>
                <a:off x="925421" y="3303030"/>
                <a:ext cx="1321428" cy="115416"/>
              </a:xfrm>
              <a:prstGeom prst="rect">
                <a:avLst/>
              </a:prstGeom>
              <a:grpFill/>
            </p:spPr>
            <p:txBody>
              <a:bodyPr wrap="square" lIns="0" tIns="0" rIns="0" bIns="0" rtlCol="0" anchor="ctr">
                <a:spAutoFit/>
              </a:bodyPr>
              <a:lstStyle>
                <a:defPPr>
                  <a:defRPr lang="en-US"/>
                </a:defPPr>
                <a:lvl1pPr algn="ctr">
                  <a:defRPr sz="1250" spc="-50"/>
                </a:lvl1pPr>
              </a:lstStyle>
              <a:p>
                <a:pPr defTabSz="1219170">
                  <a:defRPr/>
                </a:pPr>
                <a:r>
                  <a:rPr lang="en-AU" sz="1000" spc="0">
                    <a:solidFill>
                      <a:prstClr val="black"/>
                    </a:solidFill>
                    <a:latin typeface="Montserrat" panose="00000500000000000000" pitchFamily="2" charset="0"/>
                    <a:cs typeface="Calibri Light" panose="020F0302020204030204" pitchFamily="34" charset="0"/>
                  </a:rPr>
                  <a:t>Apprentice &amp; Trainee</a:t>
                </a:r>
              </a:p>
            </p:txBody>
          </p:sp>
        </p:grpSp>
        <p:grpSp>
          <p:nvGrpSpPr>
            <p:cNvPr id="38" name="Group 37">
              <a:extLst>
                <a:ext uri="{FF2B5EF4-FFF2-40B4-BE49-F238E27FC236}">
                  <a16:creationId xmlns:a16="http://schemas.microsoft.com/office/drawing/2014/main" id="{C2AD043F-5F58-3113-9EDD-457CA220D0AA}"/>
                </a:ext>
              </a:extLst>
            </p:cNvPr>
            <p:cNvGrpSpPr/>
            <p:nvPr/>
          </p:nvGrpSpPr>
          <p:grpSpPr>
            <a:xfrm>
              <a:off x="3698597" y="4407507"/>
              <a:ext cx="1181879" cy="326006"/>
              <a:chOff x="3339639" y="3675476"/>
              <a:chExt cx="1517103" cy="326006"/>
            </a:xfrm>
          </p:grpSpPr>
          <p:pic>
            <p:nvPicPr>
              <p:cNvPr id="121" name="Graphic 120">
                <a:extLst>
                  <a:ext uri="{FF2B5EF4-FFF2-40B4-BE49-F238E27FC236}">
                    <a16:creationId xmlns:a16="http://schemas.microsoft.com/office/drawing/2014/main" id="{113C644C-74E5-5DBB-EB93-875CB89D41FF}"/>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339639" y="3675476"/>
                <a:ext cx="1517103" cy="326006"/>
              </a:xfrm>
              <a:prstGeom prst="rect">
                <a:avLst/>
              </a:prstGeom>
            </p:spPr>
          </p:pic>
          <p:sp>
            <p:nvSpPr>
              <p:cNvPr id="46" name="TextBox 45">
                <a:extLst>
                  <a:ext uri="{FF2B5EF4-FFF2-40B4-BE49-F238E27FC236}">
                    <a16:creationId xmlns:a16="http://schemas.microsoft.com/office/drawing/2014/main" id="{6F862504-BA8F-CBB9-B7B0-5F8B96DFAD0F}"/>
                  </a:ext>
                </a:extLst>
              </p:cNvPr>
              <p:cNvSpPr txBox="1"/>
              <p:nvPr/>
            </p:nvSpPr>
            <p:spPr>
              <a:xfrm>
                <a:off x="3531630" y="3780771"/>
                <a:ext cx="1133120" cy="115416"/>
              </a:xfrm>
              <a:prstGeom prst="rect">
                <a:avLst/>
              </a:prstGeom>
              <a:noFill/>
            </p:spPr>
            <p:txBody>
              <a:bodyPr wrap="square" lIns="0" tIns="0" rIns="0" bIns="0" rtlCol="0" anchor="ctr">
                <a:spAutoFit/>
              </a:bodyPr>
              <a:lstStyle>
                <a:defPPr>
                  <a:defRPr lang="en-US"/>
                </a:defPPr>
                <a:lvl1pPr algn="ctr">
                  <a:defRPr sz="1250" spc="-50"/>
                </a:lvl1pPr>
              </a:lstStyle>
              <a:p>
                <a:pPr defTabSz="1219170">
                  <a:defRPr/>
                </a:pPr>
                <a:r>
                  <a:rPr lang="en-AU" sz="1000" spc="0">
                    <a:solidFill>
                      <a:prstClr val="black"/>
                    </a:solidFill>
                    <a:latin typeface="Montserrat" panose="00000500000000000000" pitchFamily="2" charset="0"/>
                    <a:cs typeface="Calibri Light" panose="020F0302020204030204" pitchFamily="34" charset="0"/>
                  </a:rPr>
                  <a:t>Total VET activity</a:t>
                </a:r>
              </a:p>
            </p:txBody>
          </p:sp>
        </p:grpSp>
      </p:grpSp>
      <p:sp>
        <p:nvSpPr>
          <p:cNvPr id="20" name="TextBox 19">
            <a:extLst>
              <a:ext uri="{FF2B5EF4-FFF2-40B4-BE49-F238E27FC236}">
                <a16:creationId xmlns:a16="http://schemas.microsoft.com/office/drawing/2014/main" id="{C63CF4DB-1A77-4DC7-003B-316D615F00E2}"/>
              </a:ext>
            </a:extLst>
          </p:cNvPr>
          <p:cNvSpPr txBox="1"/>
          <p:nvPr/>
        </p:nvSpPr>
        <p:spPr>
          <a:xfrm>
            <a:off x="7400294" y="2453024"/>
            <a:ext cx="1295303" cy="153888"/>
          </a:xfrm>
          <a:prstGeom prst="rect">
            <a:avLst/>
          </a:prstGeom>
          <a:noFill/>
        </p:spPr>
        <p:txBody>
          <a:bodyPr wrap="square" lIns="0" tIns="0" rIns="0" bIns="0" rtlCol="0" anchor="ctr">
            <a:spAutoFit/>
          </a:bodyPr>
          <a:lstStyle/>
          <a:p>
            <a:pPr algn="ctr" defTabSz="1219170">
              <a:defRPr/>
            </a:pPr>
            <a:r>
              <a:rPr lang="en-AU" sz="1000" b="1">
                <a:solidFill>
                  <a:prstClr val="black"/>
                </a:solidFill>
                <a:latin typeface="Montserrat" panose="00000500000000000000" pitchFamily="2" charset="0"/>
                <a:cs typeface="Calibri Light" panose="020F0302020204030204" pitchFamily="34" charset="0"/>
              </a:rPr>
              <a:t>MIGRANTS</a:t>
            </a:r>
          </a:p>
        </p:txBody>
      </p:sp>
      <p:sp>
        <p:nvSpPr>
          <p:cNvPr id="21" name="TextBox 20">
            <a:extLst>
              <a:ext uri="{FF2B5EF4-FFF2-40B4-BE49-F238E27FC236}">
                <a16:creationId xmlns:a16="http://schemas.microsoft.com/office/drawing/2014/main" id="{99536F66-B7DB-FFB4-C5BB-928F31A4922B}"/>
              </a:ext>
            </a:extLst>
          </p:cNvPr>
          <p:cNvSpPr txBox="1"/>
          <p:nvPr/>
        </p:nvSpPr>
        <p:spPr>
          <a:xfrm>
            <a:off x="7455470" y="3854157"/>
            <a:ext cx="1291879" cy="153888"/>
          </a:xfrm>
          <a:prstGeom prst="rect">
            <a:avLst/>
          </a:prstGeom>
          <a:noFill/>
        </p:spPr>
        <p:txBody>
          <a:bodyPr wrap="square" lIns="0" tIns="0" rIns="0" bIns="0" rtlCol="0" anchor="ctr">
            <a:spAutoFit/>
          </a:bodyPr>
          <a:lstStyle/>
          <a:p>
            <a:pPr algn="ctr" defTabSz="1219170">
              <a:defRPr/>
            </a:pPr>
            <a:r>
              <a:rPr lang="en-AU" sz="1000" b="1">
                <a:solidFill>
                  <a:prstClr val="black"/>
                </a:solidFill>
                <a:latin typeface="Montserrat" panose="00000500000000000000" pitchFamily="2" charset="0"/>
                <a:cs typeface="Calibri Light" panose="020F0302020204030204" pitchFamily="34" charset="0"/>
              </a:rPr>
              <a:t>HEALTH</a:t>
            </a:r>
          </a:p>
        </p:txBody>
      </p:sp>
      <p:sp>
        <p:nvSpPr>
          <p:cNvPr id="22" name="TextBox 21">
            <a:extLst>
              <a:ext uri="{FF2B5EF4-FFF2-40B4-BE49-F238E27FC236}">
                <a16:creationId xmlns:a16="http://schemas.microsoft.com/office/drawing/2014/main" id="{18CDB3DF-0390-39AD-642B-C70748EFAAAE}"/>
              </a:ext>
            </a:extLst>
          </p:cNvPr>
          <p:cNvSpPr txBox="1"/>
          <p:nvPr/>
        </p:nvSpPr>
        <p:spPr>
          <a:xfrm>
            <a:off x="6246398" y="4229654"/>
            <a:ext cx="1291879" cy="153888"/>
          </a:xfrm>
          <a:prstGeom prst="rect">
            <a:avLst/>
          </a:prstGeom>
          <a:noFill/>
        </p:spPr>
        <p:txBody>
          <a:bodyPr wrap="square" lIns="0" tIns="0" rIns="0" bIns="0" rtlCol="0" anchor="ctr">
            <a:spAutoFit/>
          </a:bodyPr>
          <a:lstStyle/>
          <a:p>
            <a:pPr algn="ctr" defTabSz="1219170">
              <a:defRPr/>
            </a:pPr>
            <a:r>
              <a:rPr lang="en-AU" sz="1000" b="1">
                <a:solidFill>
                  <a:prstClr val="black"/>
                </a:solidFill>
                <a:latin typeface="Montserrat" panose="00000500000000000000" pitchFamily="2" charset="0"/>
                <a:cs typeface="Calibri Light" panose="020F0302020204030204" pitchFamily="34" charset="0"/>
              </a:rPr>
              <a:t>EDUCATION</a:t>
            </a:r>
          </a:p>
        </p:txBody>
      </p:sp>
      <p:sp>
        <p:nvSpPr>
          <p:cNvPr id="23" name="TextBox 22">
            <a:extLst>
              <a:ext uri="{FF2B5EF4-FFF2-40B4-BE49-F238E27FC236}">
                <a16:creationId xmlns:a16="http://schemas.microsoft.com/office/drawing/2014/main" id="{CC957DD2-DDF4-D2CA-5B0A-5B9BF3D5E171}"/>
              </a:ext>
            </a:extLst>
          </p:cNvPr>
          <p:cNvSpPr txBox="1"/>
          <p:nvPr/>
        </p:nvSpPr>
        <p:spPr>
          <a:xfrm>
            <a:off x="6730548" y="2011980"/>
            <a:ext cx="791155" cy="461665"/>
          </a:xfrm>
          <a:prstGeom prst="rect">
            <a:avLst/>
          </a:prstGeom>
          <a:noFill/>
        </p:spPr>
        <p:txBody>
          <a:bodyPr wrap="square" lIns="0" tIns="0" rIns="0" bIns="0" rtlCol="0" anchor="ctr">
            <a:spAutoFit/>
          </a:bodyPr>
          <a:lstStyle/>
          <a:p>
            <a:pPr algn="ctr" defTabSz="1219170">
              <a:defRPr/>
            </a:pPr>
            <a:r>
              <a:rPr lang="en-AU" sz="1000" b="1">
                <a:solidFill>
                  <a:prstClr val="black"/>
                </a:solidFill>
                <a:latin typeface="Montserrat" panose="00000500000000000000" pitchFamily="2" charset="0"/>
                <a:cs typeface="Calibri Light" panose="020F0302020204030204" pitchFamily="34" charset="0"/>
              </a:rPr>
              <a:t>FAMILIES &amp; HOUSEHOLDS</a:t>
            </a:r>
          </a:p>
        </p:txBody>
      </p:sp>
      <p:sp>
        <p:nvSpPr>
          <p:cNvPr id="24" name="TextBox 23">
            <a:extLst>
              <a:ext uri="{FF2B5EF4-FFF2-40B4-BE49-F238E27FC236}">
                <a16:creationId xmlns:a16="http://schemas.microsoft.com/office/drawing/2014/main" id="{84C4B999-BA53-319B-88DE-77CA90A3E1D1}"/>
              </a:ext>
            </a:extLst>
          </p:cNvPr>
          <p:cNvSpPr txBox="1"/>
          <p:nvPr/>
        </p:nvSpPr>
        <p:spPr>
          <a:xfrm>
            <a:off x="5910786" y="3219700"/>
            <a:ext cx="791941" cy="307777"/>
          </a:xfrm>
          <a:prstGeom prst="rect">
            <a:avLst/>
          </a:prstGeom>
          <a:noFill/>
        </p:spPr>
        <p:txBody>
          <a:bodyPr wrap="square" lIns="0" tIns="0" rIns="0" bIns="0" rtlCol="0" anchor="ctr">
            <a:spAutoFit/>
          </a:bodyPr>
          <a:lstStyle/>
          <a:p>
            <a:pPr algn="ctr" defTabSz="1219170">
              <a:defRPr/>
            </a:pPr>
            <a:r>
              <a:rPr lang="en-AU" sz="1000" b="1">
                <a:solidFill>
                  <a:prstClr val="black"/>
                </a:solidFill>
                <a:latin typeface="Montserrat" panose="00000500000000000000" pitchFamily="2" charset="0"/>
                <a:cs typeface="Calibri Light" panose="020F0302020204030204" pitchFamily="34" charset="0"/>
              </a:rPr>
              <a:t>INCOME &amp;</a:t>
            </a:r>
            <a:br>
              <a:rPr lang="en-AU" sz="1000" b="1">
                <a:solidFill>
                  <a:prstClr val="black"/>
                </a:solidFill>
                <a:latin typeface="Montserrat" panose="00000500000000000000" pitchFamily="2" charset="0"/>
                <a:cs typeface="Calibri Light" panose="020F0302020204030204" pitchFamily="34" charset="0"/>
              </a:rPr>
            </a:br>
            <a:r>
              <a:rPr lang="en-AU" sz="1000" b="1">
                <a:solidFill>
                  <a:prstClr val="black"/>
                </a:solidFill>
                <a:latin typeface="Montserrat" panose="00000500000000000000" pitchFamily="2" charset="0"/>
                <a:cs typeface="Calibri Light" panose="020F0302020204030204" pitchFamily="34" charset="0"/>
              </a:rPr>
              <a:t>TAXATION</a:t>
            </a:r>
          </a:p>
        </p:txBody>
      </p:sp>
      <p:sp>
        <p:nvSpPr>
          <p:cNvPr id="25" name="TextBox 24">
            <a:extLst>
              <a:ext uri="{FF2B5EF4-FFF2-40B4-BE49-F238E27FC236}">
                <a16:creationId xmlns:a16="http://schemas.microsoft.com/office/drawing/2014/main" id="{0E45CEAE-FE88-4C52-4ADE-18ADF8E21107}"/>
              </a:ext>
            </a:extLst>
          </p:cNvPr>
          <p:cNvSpPr txBox="1"/>
          <p:nvPr/>
        </p:nvSpPr>
        <p:spPr>
          <a:xfrm>
            <a:off x="6137309" y="2397392"/>
            <a:ext cx="791155" cy="307777"/>
          </a:xfrm>
          <a:prstGeom prst="rect">
            <a:avLst/>
          </a:prstGeom>
          <a:noFill/>
        </p:spPr>
        <p:txBody>
          <a:bodyPr wrap="square" lIns="0" tIns="0" rIns="0" bIns="0" rtlCol="0" anchor="ctr">
            <a:spAutoFit/>
          </a:bodyPr>
          <a:lstStyle/>
          <a:p>
            <a:pPr algn="ctr" defTabSz="1219170">
              <a:defRPr/>
            </a:pPr>
            <a:r>
              <a:rPr lang="en-AU" sz="1000" b="1">
                <a:solidFill>
                  <a:prstClr val="black"/>
                </a:solidFill>
                <a:latin typeface="Montserrat" panose="00000500000000000000" pitchFamily="2" charset="0"/>
                <a:cs typeface="Calibri Light" panose="020F0302020204030204" pitchFamily="34" charset="0"/>
              </a:rPr>
              <a:t>SOCIAL SUPPORT</a:t>
            </a:r>
          </a:p>
        </p:txBody>
      </p:sp>
      <p:sp>
        <p:nvSpPr>
          <p:cNvPr id="42" name="Oval 41">
            <a:extLst>
              <a:ext uri="{FF2B5EF4-FFF2-40B4-BE49-F238E27FC236}">
                <a16:creationId xmlns:a16="http://schemas.microsoft.com/office/drawing/2014/main" id="{4FFD3C01-ACBD-C9DE-B864-9F630C35F91C}"/>
              </a:ext>
            </a:extLst>
          </p:cNvPr>
          <p:cNvSpPr/>
          <p:nvPr/>
        </p:nvSpPr>
        <p:spPr>
          <a:xfrm>
            <a:off x="6685038" y="2728256"/>
            <a:ext cx="1153020" cy="1195024"/>
          </a:xfrm>
          <a:prstGeom prst="ellipse">
            <a:avLst/>
          </a:prstGeom>
          <a:solidFill>
            <a:schemeClr val="bg1">
              <a:lumMod val="95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defTabSz="1219170">
              <a:defRPr/>
            </a:pPr>
            <a:r>
              <a:rPr lang="en-AU" b="1">
                <a:solidFill>
                  <a:prstClr val="black"/>
                </a:solidFill>
                <a:latin typeface="Montserrat" panose="00000500000000000000" pitchFamily="2" charset="0"/>
                <a:cs typeface="Calibri Light" panose="020F0302020204030204" pitchFamily="34" charset="0"/>
              </a:rPr>
              <a:t>PMP</a:t>
            </a:r>
            <a:endParaRPr lang="en-AU" sz="1100" b="1">
              <a:solidFill>
                <a:prstClr val="black"/>
              </a:solidFill>
              <a:latin typeface="Montserrat" panose="00000500000000000000" pitchFamily="2" charset="0"/>
              <a:cs typeface="Calibri Light" panose="020F0302020204030204" pitchFamily="34" charset="0"/>
            </a:endParaRPr>
          </a:p>
        </p:txBody>
      </p:sp>
      <p:sp>
        <p:nvSpPr>
          <p:cNvPr id="47" name="TextBox 46">
            <a:extLst>
              <a:ext uri="{FF2B5EF4-FFF2-40B4-BE49-F238E27FC236}">
                <a16:creationId xmlns:a16="http://schemas.microsoft.com/office/drawing/2014/main" id="{4DE156E3-7383-E74F-7181-E5CD9E4AFB1C}"/>
              </a:ext>
            </a:extLst>
          </p:cNvPr>
          <p:cNvSpPr txBox="1"/>
          <p:nvPr/>
        </p:nvSpPr>
        <p:spPr>
          <a:xfrm>
            <a:off x="7565949" y="2925944"/>
            <a:ext cx="1364060" cy="153888"/>
          </a:xfrm>
          <a:prstGeom prst="rect">
            <a:avLst/>
          </a:prstGeom>
          <a:noFill/>
        </p:spPr>
        <p:txBody>
          <a:bodyPr wrap="square" lIns="0" tIns="0" rIns="0" bIns="0" rtlCol="0" anchor="ctr">
            <a:spAutoFit/>
          </a:bodyPr>
          <a:lstStyle/>
          <a:p>
            <a:pPr algn="ctr" defTabSz="1219170">
              <a:defRPr/>
            </a:pPr>
            <a:r>
              <a:rPr lang="en-AU" sz="1000" b="1">
                <a:solidFill>
                  <a:prstClr val="black"/>
                </a:solidFill>
                <a:latin typeface="Montserrat" panose="00000500000000000000" pitchFamily="2" charset="0"/>
                <a:cs typeface="Calibri Light" panose="020F0302020204030204" pitchFamily="34" charset="0"/>
              </a:rPr>
              <a:t>DISABILITY</a:t>
            </a:r>
          </a:p>
        </p:txBody>
      </p:sp>
      <p:grpSp>
        <p:nvGrpSpPr>
          <p:cNvPr id="147" name="Group 146">
            <a:extLst>
              <a:ext uri="{FF2B5EF4-FFF2-40B4-BE49-F238E27FC236}">
                <a16:creationId xmlns:a16="http://schemas.microsoft.com/office/drawing/2014/main" id="{0684A079-369B-86C0-E889-F13742135694}"/>
              </a:ext>
            </a:extLst>
          </p:cNvPr>
          <p:cNvGrpSpPr/>
          <p:nvPr/>
        </p:nvGrpSpPr>
        <p:grpSpPr>
          <a:xfrm>
            <a:off x="4193204" y="1589856"/>
            <a:ext cx="1651296" cy="871687"/>
            <a:chOff x="3117320" y="949203"/>
            <a:chExt cx="1565165" cy="860872"/>
          </a:xfrm>
          <a:solidFill>
            <a:srgbClr val="C3D69B"/>
          </a:solidFill>
        </p:grpSpPr>
        <p:pic>
          <p:nvPicPr>
            <p:cNvPr id="149" name="Graphic 148">
              <a:extLst>
                <a:ext uri="{FF2B5EF4-FFF2-40B4-BE49-F238E27FC236}">
                  <a16:creationId xmlns:a16="http://schemas.microsoft.com/office/drawing/2014/main" id="{2F24E92D-C278-A708-851F-EA26E5CC47E8}"/>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119453" y="1394506"/>
              <a:ext cx="1563032" cy="415569"/>
            </a:xfrm>
            <a:prstGeom prst="rect">
              <a:avLst/>
            </a:prstGeom>
          </p:spPr>
        </p:pic>
        <p:pic>
          <p:nvPicPr>
            <p:cNvPr id="150" name="Graphic 149">
              <a:extLst>
                <a:ext uri="{FF2B5EF4-FFF2-40B4-BE49-F238E27FC236}">
                  <a16:creationId xmlns:a16="http://schemas.microsoft.com/office/drawing/2014/main" id="{6E9116CF-5A87-E3E7-2849-8230FFA3E4E6}"/>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117320" y="949203"/>
              <a:ext cx="1563032" cy="415569"/>
            </a:xfrm>
            <a:prstGeom prst="rect">
              <a:avLst/>
            </a:prstGeom>
          </p:spPr>
        </p:pic>
        <p:sp>
          <p:nvSpPr>
            <p:cNvPr id="152" name="TextBox 151">
              <a:extLst>
                <a:ext uri="{FF2B5EF4-FFF2-40B4-BE49-F238E27FC236}">
                  <a16:creationId xmlns:a16="http://schemas.microsoft.com/office/drawing/2014/main" id="{D8CA8626-38C9-1E5B-17DD-0A8C6383579F}"/>
                </a:ext>
              </a:extLst>
            </p:cNvPr>
            <p:cNvSpPr txBox="1"/>
            <p:nvPr/>
          </p:nvSpPr>
          <p:spPr>
            <a:xfrm>
              <a:off x="3134926" y="1005009"/>
              <a:ext cx="1508196" cy="303958"/>
            </a:xfrm>
            <a:prstGeom prst="rect">
              <a:avLst/>
            </a:prstGeom>
            <a:noFill/>
          </p:spPr>
          <p:txBody>
            <a:bodyPr wrap="square" lIns="0" tIns="0" rIns="0" bIns="0" rtlCol="0" anchor="ctr">
              <a:spAutoFit/>
            </a:bodyPr>
            <a:lstStyle/>
            <a:p>
              <a:pPr algn="ctr">
                <a:defRPr/>
              </a:pPr>
              <a:r>
                <a:rPr lang="en-US" sz="1000">
                  <a:solidFill>
                    <a:prstClr val="black"/>
                  </a:solidFill>
                  <a:latin typeface="Montserrat" panose="00000500000000000000" pitchFamily="2" charset="0"/>
                  <a:cs typeface="Calibri Light" panose="020F0302020204030204" pitchFamily="34" charset="0"/>
                </a:rPr>
                <a:t>D</a:t>
              </a:r>
              <a:r>
                <a:rPr lang="en-AU" sz="1000">
                  <a:solidFill>
                    <a:prstClr val="black"/>
                  </a:solidFill>
                  <a:latin typeface="Montserrat" panose="00000500000000000000" pitchFamily="2" charset="0"/>
                  <a:cs typeface="Calibri Light" panose="020F0302020204030204" pitchFamily="34" charset="0"/>
                </a:rPr>
                <a:t>OMINO Centrelink </a:t>
              </a:r>
              <a:br>
                <a:rPr lang="en-AU" sz="1000">
                  <a:solidFill>
                    <a:prstClr val="black"/>
                  </a:solidFill>
                  <a:latin typeface="Montserrat" panose="00000500000000000000" pitchFamily="2" charset="0"/>
                  <a:cs typeface="Calibri Light" panose="020F0302020204030204" pitchFamily="34" charset="0"/>
                </a:rPr>
              </a:br>
              <a:r>
                <a:rPr lang="en-AU" sz="1000">
                  <a:solidFill>
                    <a:prstClr val="black"/>
                  </a:solidFill>
                  <a:latin typeface="Montserrat" panose="00000500000000000000" pitchFamily="2" charset="0"/>
                  <a:cs typeface="Calibri Light" panose="020F0302020204030204" pitchFamily="34" charset="0"/>
                </a:rPr>
                <a:t>Administrative Data</a:t>
              </a:r>
            </a:p>
          </p:txBody>
        </p:sp>
        <p:sp>
          <p:nvSpPr>
            <p:cNvPr id="153" name="TextBox 152">
              <a:extLst>
                <a:ext uri="{FF2B5EF4-FFF2-40B4-BE49-F238E27FC236}">
                  <a16:creationId xmlns:a16="http://schemas.microsoft.com/office/drawing/2014/main" id="{690E5BE2-0E7E-FC73-72C8-F0000F3FD66E}"/>
                </a:ext>
              </a:extLst>
            </p:cNvPr>
            <p:cNvSpPr txBox="1"/>
            <p:nvPr/>
          </p:nvSpPr>
          <p:spPr>
            <a:xfrm>
              <a:off x="3119453" y="1526302"/>
              <a:ext cx="1563032" cy="151979"/>
            </a:xfrm>
            <a:prstGeom prst="rect">
              <a:avLst/>
            </a:prstGeom>
            <a:noFill/>
          </p:spPr>
          <p:txBody>
            <a:bodyPr wrap="square" lIns="0" tIns="0" rIns="0" bIns="0" rtlCol="0" anchor="ctr">
              <a:spAutoFit/>
            </a:bodyPr>
            <a:lstStyle/>
            <a:p>
              <a:pPr algn="ctr">
                <a:defRPr/>
              </a:pPr>
              <a:r>
                <a:rPr lang="en-AU" sz="1000">
                  <a:solidFill>
                    <a:prstClr val="black"/>
                  </a:solidFill>
                  <a:latin typeface="Montserrat" panose="00000500000000000000" pitchFamily="2" charset="0"/>
                  <a:cs typeface="Calibri Light" panose="020F0302020204030204" pitchFamily="34" charset="0"/>
                </a:rPr>
                <a:t>Data Exchange</a:t>
              </a:r>
            </a:p>
          </p:txBody>
        </p:sp>
      </p:grpSp>
      <p:grpSp>
        <p:nvGrpSpPr>
          <p:cNvPr id="159" name="Group 158">
            <a:extLst>
              <a:ext uri="{FF2B5EF4-FFF2-40B4-BE49-F238E27FC236}">
                <a16:creationId xmlns:a16="http://schemas.microsoft.com/office/drawing/2014/main" id="{30ED20A1-265D-BB89-793E-34F4BA89BBE4}"/>
              </a:ext>
            </a:extLst>
          </p:cNvPr>
          <p:cNvGrpSpPr/>
          <p:nvPr/>
        </p:nvGrpSpPr>
        <p:grpSpPr>
          <a:xfrm>
            <a:off x="9427100" y="2124694"/>
            <a:ext cx="2034523" cy="898122"/>
            <a:chOff x="3110398" y="903588"/>
            <a:chExt cx="1572087" cy="853549"/>
          </a:xfrm>
          <a:solidFill>
            <a:srgbClr val="C3D69B"/>
          </a:solidFill>
        </p:grpSpPr>
        <p:pic>
          <p:nvPicPr>
            <p:cNvPr id="160" name="Graphic 159">
              <a:extLst>
                <a:ext uri="{FF2B5EF4-FFF2-40B4-BE49-F238E27FC236}">
                  <a16:creationId xmlns:a16="http://schemas.microsoft.com/office/drawing/2014/main" id="{F5F9948E-FA5C-58E6-31F1-13EDF8B25ADF}"/>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119453" y="1341567"/>
              <a:ext cx="1563032" cy="415570"/>
            </a:xfrm>
            <a:prstGeom prst="rect">
              <a:avLst/>
            </a:prstGeom>
          </p:spPr>
        </p:pic>
        <p:pic>
          <p:nvPicPr>
            <p:cNvPr id="161" name="Graphic 160">
              <a:extLst>
                <a:ext uri="{FF2B5EF4-FFF2-40B4-BE49-F238E27FC236}">
                  <a16:creationId xmlns:a16="http://schemas.microsoft.com/office/drawing/2014/main" id="{610D70B8-AB5D-3AE6-9991-8B7D6D66C9F0}"/>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110398" y="903588"/>
              <a:ext cx="1563032" cy="415570"/>
            </a:xfrm>
            <a:prstGeom prst="rect">
              <a:avLst/>
            </a:prstGeom>
          </p:spPr>
        </p:pic>
        <p:sp>
          <p:nvSpPr>
            <p:cNvPr id="162" name="TextBox 161">
              <a:extLst>
                <a:ext uri="{FF2B5EF4-FFF2-40B4-BE49-F238E27FC236}">
                  <a16:creationId xmlns:a16="http://schemas.microsoft.com/office/drawing/2014/main" id="{754A9174-5CE6-F69D-412F-750BD6CA105F}"/>
                </a:ext>
              </a:extLst>
            </p:cNvPr>
            <p:cNvSpPr txBox="1"/>
            <p:nvPr/>
          </p:nvSpPr>
          <p:spPr>
            <a:xfrm>
              <a:off x="3134926" y="965121"/>
              <a:ext cx="1508196" cy="292502"/>
            </a:xfrm>
            <a:prstGeom prst="rect">
              <a:avLst/>
            </a:prstGeom>
            <a:noFill/>
          </p:spPr>
          <p:txBody>
            <a:bodyPr wrap="square" lIns="0" tIns="0" rIns="0" bIns="0" rtlCol="0" anchor="ctr">
              <a:spAutoFit/>
            </a:bodyPr>
            <a:lstStyle/>
            <a:p>
              <a:pPr algn="ctr" defTabSz="1219170">
                <a:defRPr/>
              </a:pPr>
              <a:r>
                <a:rPr lang="en-AU" sz="1000">
                  <a:solidFill>
                    <a:prstClr val="black"/>
                  </a:solidFill>
                  <a:latin typeface="Montserrat" panose="00000500000000000000" pitchFamily="2" charset="0"/>
                  <a:cs typeface="Calibri Light" panose="020F0302020204030204" pitchFamily="34" charset="0"/>
                </a:rPr>
                <a:t>National Disability </a:t>
              </a:r>
              <a:br>
                <a:rPr lang="en-AU" sz="1000">
                  <a:solidFill>
                    <a:prstClr val="black"/>
                  </a:solidFill>
                  <a:latin typeface="Montserrat" panose="00000500000000000000" pitchFamily="2" charset="0"/>
                  <a:cs typeface="Calibri Light" panose="020F0302020204030204" pitchFamily="34" charset="0"/>
                </a:rPr>
              </a:br>
              <a:r>
                <a:rPr lang="en-AU" sz="1000">
                  <a:solidFill>
                    <a:prstClr val="black"/>
                  </a:solidFill>
                  <a:latin typeface="Montserrat" panose="00000500000000000000" pitchFamily="2" charset="0"/>
                  <a:cs typeface="Calibri Light" panose="020F0302020204030204" pitchFamily="34" charset="0"/>
                </a:rPr>
                <a:t>Insurance Scheme</a:t>
              </a:r>
            </a:p>
          </p:txBody>
        </p:sp>
        <p:sp>
          <p:nvSpPr>
            <p:cNvPr id="163" name="TextBox 162">
              <a:extLst>
                <a:ext uri="{FF2B5EF4-FFF2-40B4-BE49-F238E27FC236}">
                  <a16:creationId xmlns:a16="http://schemas.microsoft.com/office/drawing/2014/main" id="{C45895AA-D7ED-DF07-D467-477668CE5186}"/>
                </a:ext>
              </a:extLst>
            </p:cNvPr>
            <p:cNvSpPr txBox="1"/>
            <p:nvPr/>
          </p:nvSpPr>
          <p:spPr>
            <a:xfrm>
              <a:off x="3228438" y="1403101"/>
              <a:ext cx="1345348" cy="292502"/>
            </a:xfrm>
            <a:prstGeom prst="rect">
              <a:avLst/>
            </a:prstGeom>
            <a:noFill/>
          </p:spPr>
          <p:txBody>
            <a:bodyPr wrap="square" lIns="0" tIns="0" rIns="0" bIns="0" rtlCol="0" anchor="ctr">
              <a:spAutoFit/>
            </a:bodyPr>
            <a:lstStyle/>
            <a:p>
              <a:pPr algn="ctr">
                <a:defRPr/>
              </a:pPr>
              <a:r>
                <a:rPr lang="en-AU" sz="1000">
                  <a:solidFill>
                    <a:prstClr val="black"/>
                  </a:solidFill>
                  <a:latin typeface="Montserrat" panose="00000500000000000000" pitchFamily="2" charset="0"/>
                  <a:cs typeface="Calibri Light" panose="020F0302020204030204" pitchFamily="34" charset="0"/>
                </a:rPr>
                <a:t>Survey of Disability, </a:t>
              </a:r>
              <a:br>
                <a:rPr lang="en-AU" sz="1000">
                  <a:solidFill>
                    <a:prstClr val="black"/>
                  </a:solidFill>
                  <a:latin typeface="Montserrat" panose="00000500000000000000" pitchFamily="2" charset="0"/>
                  <a:cs typeface="Calibri Light" panose="020F0302020204030204" pitchFamily="34" charset="0"/>
                </a:rPr>
              </a:br>
              <a:r>
                <a:rPr lang="en-AU" sz="1000">
                  <a:solidFill>
                    <a:prstClr val="black"/>
                  </a:solidFill>
                  <a:latin typeface="Montserrat" panose="00000500000000000000" pitchFamily="2" charset="0"/>
                  <a:cs typeface="Calibri Light" panose="020F0302020204030204" pitchFamily="34" charset="0"/>
                </a:rPr>
                <a:t>Ageing, and Carers</a:t>
              </a:r>
            </a:p>
          </p:txBody>
        </p:sp>
      </p:grpSp>
      <p:pic>
        <p:nvPicPr>
          <p:cNvPr id="183" name="Graphic 182">
            <a:extLst>
              <a:ext uri="{FF2B5EF4-FFF2-40B4-BE49-F238E27FC236}">
                <a16:creationId xmlns:a16="http://schemas.microsoft.com/office/drawing/2014/main" id="{5BC6776F-4CDA-FEF2-E569-94D7CFB2722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rot="12788764">
            <a:off x="6549746" y="4415360"/>
            <a:ext cx="186093" cy="703659"/>
          </a:xfrm>
          <a:prstGeom prst="rect">
            <a:avLst/>
          </a:prstGeom>
        </p:spPr>
      </p:pic>
      <p:pic>
        <p:nvPicPr>
          <p:cNvPr id="186" name="Graphic 185">
            <a:extLst>
              <a:ext uri="{FF2B5EF4-FFF2-40B4-BE49-F238E27FC236}">
                <a16:creationId xmlns:a16="http://schemas.microsoft.com/office/drawing/2014/main" id="{80BDD0B6-586F-693A-9D5C-6AE48B07D754}"/>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18612846">
            <a:off x="6054800" y="1839689"/>
            <a:ext cx="165019" cy="623969"/>
          </a:xfrm>
          <a:prstGeom prst="rect">
            <a:avLst/>
          </a:prstGeom>
        </p:spPr>
      </p:pic>
      <p:pic>
        <p:nvPicPr>
          <p:cNvPr id="188" name="Graphic 187">
            <a:extLst>
              <a:ext uri="{FF2B5EF4-FFF2-40B4-BE49-F238E27FC236}">
                <a16:creationId xmlns:a16="http://schemas.microsoft.com/office/drawing/2014/main" id="{D4F1C73F-24CA-5D88-4C21-3D68CA6A96B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rot="2996105">
            <a:off x="8421449" y="1904244"/>
            <a:ext cx="185139" cy="700051"/>
          </a:xfrm>
          <a:prstGeom prst="rect">
            <a:avLst/>
          </a:prstGeom>
        </p:spPr>
      </p:pic>
      <p:pic>
        <p:nvPicPr>
          <p:cNvPr id="189" name="Graphic 188">
            <a:extLst>
              <a:ext uri="{FF2B5EF4-FFF2-40B4-BE49-F238E27FC236}">
                <a16:creationId xmlns:a16="http://schemas.microsoft.com/office/drawing/2014/main" id="{EDA13AD0-BC0C-D068-8FAB-00244399662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rot="4451949">
            <a:off x="8769021" y="2455011"/>
            <a:ext cx="185139" cy="700051"/>
          </a:xfrm>
          <a:prstGeom prst="rect">
            <a:avLst/>
          </a:prstGeom>
        </p:spPr>
      </p:pic>
      <p:pic>
        <p:nvPicPr>
          <p:cNvPr id="2" name="Graphic 1">
            <a:extLst>
              <a:ext uri="{FF2B5EF4-FFF2-40B4-BE49-F238E27FC236}">
                <a16:creationId xmlns:a16="http://schemas.microsoft.com/office/drawing/2014/main" id="{DBBE6518-0577-6A05-AD30-296A914DA04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rot="16200000">
            <a:off x="5574268" y="3090664"/>
            <a:ext cx="186093" cy="703659"/>
          </a:xfrm>
          <a:prstGeom prst="rect">
            <a:avLst/>
          </a:prstGeom>
        </p:spPr>
      </p:pic>
      <p:sp>
        <p:nvSpPr>
          <p:cNvPr id="8" name="Title 2">
            <a:extLst>
              <a:ext uri="{FF2B5EF4-FFF2-40B4-BE49-F238E27FC236}">
                <a16:creationId xmlns:a16="http://schemas.microsoft.com/office/drawing/2014/main" id="{4ECD0617-0301-F0B4-9647-BF76738FB901}"/>
              </a:ext>
            </a:extLst>
          </p:cNvPr>
          <p:cNvSpPr txBox="1">
            <a:spLocks/>
          </p:cNvSpPr>
          <p:nvPr/>
        </p:nvSpPr>
        <p:spPr>
          <a:xfrm>
            <a:off x="310073" y="1502600"/>
            <a:ext cx="3879588" cy="960107"/>
          </a:xfrm>
          <a:prstGeom prst="rect">
            <a:avLst/>
          </a:prstGeom>
        </p:spPr>
        <p:txBody>
          <a:bodyPr vert="horz" lIns="121920" tIns="60960" rIns="121920" bIns="60960" rtlCol="0" anchor="ctr">
            <a:normAutofit fontScale="92500" lnSpcReduction="10000"/>
          </a:bodyPr>
          <a:lstStyle>
            <a:lvl1pPr algn="l" defTabSz="914400" rtl="0" eaLnBrk="1" latinLnBrk="0" hangingPunct="1">
              <a:spcBef>
                <a:spcPct val="0"/>
              </a:spcBef>
              <a:buNone/>
              <a:defRPr sz="2400" b="1" kern="1200">
                <a:solidFill>
                  <a:srgbClr val="346195"/>
                </a:solidFill>
                <a:latin typeface="+mj-lt"/>
                <a:ea typeface="+mj-ea"/>
                <a:cs typeface="+mj-cs"/>
              </a:defRPr>
            </a:lvl1pPr>
          </a:lstStyle>
          <a:p>
            <a:r>
              <a:rPr lang="en-AU" sz="3200" dirty="0">
                <a:latin typeface="Montserrat SemiBold" panose="00000700000000000000" pitchFamily="2" charset="0"/>
              </a:rPr>
              <a:t>PLIDA Modular Product Datasets</a:t>
            </a:r>
          </a:p>
        </p:txBody>
      </p:sp>
      <p:pic>
        <p:nvPicPr>
          <p:cNvPr id="187" name="Graphic 186">
            <a:extLst>
              <a:ext uri="{FF2B5EF4-FFF2-40B4-BE49-F238E27FC236}">
                <a16:creationId xmlns:a16="http://schemas.microsoft.com/office/drawing/2014/main" id="{6109C2DB-BE0D-6DEF-FF78-DA6E429D293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rot="20833834">
            <a:off x="6926447" y="1402295"/>
            <a:ext cx="186093" cy="703659"/>
          </a:xfrm>
          <a:prstGeom prst="rect">
            <a:avLst/>
          </a:prstGeom>
        </p:spPr>
      </p:pic>
      <p:sp>
        <p:nvSpPr>
          <p:cNvPr id="3" name="TextBox 2">
            <a:extLst>
              <a:ext uri="{FF2B5EF4-FFF2-40B4-BE49-F238E27FC236}">
                <a16:creationId xmlns:a16="http://schemas.microsoft.com/office/drawing/2014/main" id="{4129BF72-3109-0B0F-618D-2AAE75F21637}"/>
              </a:ext>
            </a:extLst>
          </p:cNvPr>
          <p:cNvSpPr txBox="1"/>
          <p:nvPr/>
        </p:nvSpPr>
        <p:spPr>
          <a:xfrm>
            <a:off x="348594" y="4926632"/>
            <a:ext cx="3178899" cy="1251946"/>
          </a:xfrm>
          <a:prstGeom prst="rect">
            <a:avLst/>
          </a:prstGeom>
          <a:noFill/>
        </p:spPr>
        <p:txBody>
          <a:bodyPr wrap="square" lIns="121920" tIns="60960" rIns="121920" bIns="60960" rtlCol="0" anchor="t">
            <a:spAutoFit/>
          </a:bodyPr>
          <a:lstStyle/>
          <a:p>
            <a:r>
              <a:rPr lang="en-AU" sz="1467" dirty="0">
                <a:latin typeface="Montserrat" panose="00000500000000000000" pitchFamily="2" charset="0"/>
                <a:cs typeface="Calibri Light"/>
              </a:rPr>
              <a:t>For more information on the datasets in the PMP, please see the Data Item List which can be downloaded on the </a:t>
            </a:r>
            <a:r>
              <a:rPr lang="en-AU" sz="1467" dirty="0">
                <a:latin typeface="Montserrat" panose="00000500000000000000" pitchFamily="2" charset="0"/>
                <a:cs typeface="Calibri Light"/>
                <a:hlinkClick r:id="rId14"/>
              </a:rPr>
              <a:t>ABS website</a:t>
            </a:r>
            <a:r>
              <a:rPr lang="en-AU" sz="1467" dirty="0">
                <a:latin typeface="Montserrat" panose="00000500000000000000" pitchFamily="2" charset="0"/>
                <a:cs typeface="Calibri Light"/>
              </a:rPr>
              <a:t>  </a:t>
            </a:r>
            <a:endParaRPr lang="en-AU" sz="1467" dirty="0">
              <a:latin typeface="Montserrat" panose="00000500000000000000" pitchFamily="2" charset="0"/>
              <a:cs typeface="Calibri Light" panose="020F0302020204030204" pitchFamily="34" charset="0"/>
            </a:endParaRPr>
          </a:p>
        </p:txBody>
      </p:sp>
      <p:grpSp>
        <p:nvGrpSpPr>
          <p:cNvPr id="15" name="Group 14">
            <a:extLst>
              <a:ext uri="{FF2B5EF4-FFF2-40B4-BE49-F238E27FC236}">
                <a16:creationId xmlns:a16="http://schemas.microsoft.com/office/drawing/2014/main" id="{F6306304-B19A-D244-1851-0042B385425C}"/>
              </a:ext>
            </a:extLst>
          </p:cNvPr>
          <p:cNvGrpSpPr/>
          <p:nvPr/>
        </p:nvGrpSpPr>
        <p:grpSpPr>
          <a:xfrm>
            <a:off x="3841723" y="2745471"/>
            <a:ext cx="1401485" cy="1683323"/>
            <a:chOff x="2618825" y="1760065"/>
            <a:chExt cx="1523173" cy="1262492"/>
          </a:xfrm>
        </p:grpSpPr>
        <p:grpSp>
          <p:nvGrpSpPr>
            <p:cNvPr id="180" name="Group 179">
              <a:extLst>
                <a:ext uri="{FF2B5EF4-FFF2-40B4-BE49-F238E27FC236}">
                  <a16:creationId xmlns:a16="http://schemas.microsoft.com/office/drawing/2014/main" id="{387ECD89-B5BF-2716-5766-23324CDF6875}"/>
                </a:ext>
              </a:extLst>
            </p:cNvPr>
            <p:cNvGrpSpPr/>
            <p:nvPr/>
          </p:nvGrpSpPr>
          <p:grpSpPr>
            <a:xfrm>
              <a:off x="2618825" y="1760065"/>
              <a:ext cx="1517103" cy="941391"/>
              <a:chOff x="1359780" y="2235323"/>
              <a:chExt cx="1517103" cy="941391"/>
            </a:xfrm>
          </p:grpSpPr>
          <p:grpSp>
            <p:nvGrpSpPr>
              <p:cNvPr id="170" name="Group 169">
                <a:extLst>
                  <a:ext uri="{FF2B5EF4-FFF2-40B4-BE49-F238E27FC236}">
                    <a16:creationId xmlns:a16="http://schemas.microsoft.com/office/drawing/2014/main" id="{0724A537-06A0-05C5-76AA-682219F0D65E}"/>
                  </a:ext>
                </a:extLst>
              </p:cNvPr>
              <p:cNvGrpSpPr/>
              <p:nvPr/>
            </p:nvGrpSpPr>
            <p:grpSpPr>
              <a:xfrm>
                <a:off x="1359780" y="2875459"/>
                <a:ext cx="1517103" cy="301255"/>
                <a:chOff x="1475214" y="2614634"/>
                <a:chExt cx="1517103" cy="301255"/>
              </a:xfrm>
            </p:grpSpPr>
            <p:pic>
              <p:nvPicPr>
                <p:cNvPr id="123" name="Graphic 122">
                  <a:extLst>
                    <a:ext uri="{FF2B5EF4-FFF2-40B4-BE49-F238E27FC236}">
                      <a16:creationId xmlns:a16="http://schemas.microsoft.com/office/drawing/2014/main" id="{EE6947CE-B64E-76F2-6583-B5F93B09175C}"/>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1475214" y="2614634"/>
                  <a:ext cx="1517103" cy="301255"/>
                </a:xfrm>
                <a:prstGeom prst="rect">
                  <a:avLst/>
                </a:prstGeom>
              </p:spPr>
            </p:pic>
            <p:sp>
              <p:nvSpPr>
                <p:cNvPr id="27" name="TextBox 26">
                  <a:extLst>
                    <a:ext uri="{FF2B5EF4-FFF2-40B4-BE49-F238E27FC236}">
                      <a16:creationId xmlns:a16="http://schemas.microsoft.com/office/drawing/2014/main" id="{CD65563F-BA3B-C217-EE79-DE1FE39089CB}"/>
                    </a:ext>
                  </a:extLst>
                </p:cNvPr>
                <p:cNvSpPr txBox="1"/>
                <p:nvPr/>
              </p:nvSpPr>
              <p:spPr>
                <a:xfrm>
                  <a:off x="1581659" y="2649844"/>
                  <a:ext cx="1304211" cy="230833"/>
                </a:xfrm>
                <a:prstGeom prst="rect">
                  <a:avLst/>
                </a:prstGeom>
                <a:noFill/>
              </p:spPr>
              <p:txBody>
                <a:bodyPr wrap="square" lIns="0" tIns="0" rIns="0" bIns="0" rtlCol="0" anchor="ctr">
                  <a:spAutoFit/>
                </a:bodyPr>
                <a:lstStyle/>
                <a:p>
                  <a:pPr algn="ctr" defTabSz="1219170">
                    <a:defRPr/>
                  </a:pPr>
                  <a:r>
                    <a:rPr lang="en-AU" sz="1000">
                      <a:solidFill>
                        <a:prstClr val="black"/>
                      </a:solidFill>
                      <a:latin typeface="Montserrat" panose="00000500000000000000" pitchFamily="2" charset="0"/>
                      <a:cs typeface="Calibri Light" panose="020F0302020204030204" pitchFamily="34" charset="0"/>
                    </a:rPr>
                    <a:t>Income Tax Return</a:t>
                  </a:r>
                </a:p>
              </p:txBody>
            </p:sp>
          </p:grpSp>
          <p:grpSp>
            <p:nvGrpSpPr>
              <p:cNvPr id="171" name="Group 170">
                <a:extLst>
                  <a:ext uri="{FF2B5EF4-FFF2-40B4-BE49-F238E27FC236}">
                    <a16:creationId xmlns:a16="http://schemas.microsoft.com/office/drawing/2014/main" id="{12264316-31CE-F3C9-C767-16F76AE551A0}"/>
                  </a:ext>
                </a:extLst>
              </p:cNvPr>
              <p:cNvGrpSpPr/>
              <p:nvPr/>
            </p:nvGrpSpPr>
            <p:grpSpPr>
              <a:xfrm>
                <a:off x="1359780" y="2235323"/>
                <a:ext cx="1517103" cy="301255"/>
                <a:chOff x="1424547" y="1974498"/>
                <a:chExt cx="1517103" cy="301255"/>
              </a:xfrm>
            </p:grpSpPr>
            <p:pic>
              <p:nvPicPr>
                <p:cNvPr id="125" name="Graphic 124">
                  <a:extLst>
                    <a:ext uri="{FF2B5EF4-FFF2-40B4-BE49-F238E27FC236}">
                      <a16:creationId xmlns:a16="http://schemas.microsoft.com/office/drawing/2014/main" id="{4C496EFB-75BC-809C-6D7A-1604801664BF}"/>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1424547" y="1974498"/>
                  <a:ext cx="1517103" cy="301255"/>
                </a:xfrm>
                <a:prstGeom prst="rect">
                  <a:avLst/>
                </a:prstGeom>
              </p:spPr>
            </p:pic>
            <p:sp>
              <p:nvSpPr>
                <p:cNvPr id="44" name="TextBox 43">
                  <a:extLst>
                    <a:ext uri="{FF2B5EF4-FFF2-40B4-BE49-F238E27FC236}">
                      <a16:creationId xmlns:a16="http://schemas.microsoft.com/office/drawing/2014/main" id="{1A437073-7753-0EDE-FCBF-24571BC94E58}"/>
                    </a:ext>
                  </a:extLst>
                </p:cNvPr>
                <p:cNvSpPr txBox="1"/>
                <p:nvPr/>
              </p:nvSpPr>
              <p:spPr>
                <a:xfrm>
                  <a:off x="1444766" y="2069211"/>
                  <a:ext cx="1472465" cy="115416"/>
                </a:xfrm>
                <a:prstGeom prst="rect">
                  <a:avLst/>
                </a:prstGeom>
                <a:noFill/>
              </p:spPr>
              <p:txBody>
                <a:bodyPr wrap="square" lIns="0" tIns="0" rIns="0" bIns="0" rtlCol="0" anchor="ctr">
                  <a:spAutoFit/>
                </a:bodyPr>
                <a:lstStyle/>
                <a:p>
                  <a:pPr algn="ctr" defTabSz="1219170">
                    <a:defRPr/>
                  </a:pPr>
                  <a:r>
                    <a:rPr lang="en-AU" sz="1000">
                      <a:solidFill>
                        <a:prstClr val="black"/>
                      </a:solidFill>
                      <a:latin typeface="Montserrat" panose="00000500000000000000" pitchFamily="2" charset="0"/>
                      <a:cs typeface="Calibri Light" panose="020F0302020204030204" pitchFamily="34" charset="0"/>
                    </a:rPr>
                    <a:t>Payment Summaries</a:t>
                  </a:r>
                </a:p>
              </p:txBody>
            </p:sp>
          </p:grpSp>
          <p:grpSp>
            <p:nvGrpSpPr>
              <p:cNvPr id="172" name="Group 171">
                <a:extLst>
                  <a:ext uri="{FF2B5EF4-FFF2-40B4-BE49-F238E27FC236}">
                    <a16:creationId xmlns:a16="http://schemas.microsoft.com/office/drawing/2014/main" id="{04776879-6DF7-9265-B272-943227C307C4}"/>
                  </a:ext>
                </a:extLst>
              </p:cNvPr>
              <p:cNvGrpSpPr/>
              <p:nvPr/>
            </p:nvGrpSpPr>
            <p:grpSpPr>
              <a:xfrm>
                <a:off x="1359780" y="2555391"/>
                <a:ext cx="1517103" cy="301255"/>
                <a:chOff x="1440451" y="2293957"/>
                <a:chExt cx="1517103" cy="301255"/>
              </a:xfrm>
            </p:grpSpPr>
            <p:pic>
              <p:nvPicPr>
                <p:cNvPr id="124" name="Graphic 123">
                  <a:extLst>
                    <a:ext uri="{FF2B5EF4-FFF2-40B4-BE49-F238E27FC236}">
                      <a16:creationId xmlns:a16="http://schemas.microsoft.com/office/drawing/2014/main" id="{0BF9EBF7-04A6-F920-6EAC-A32AB7D2ECA8}"/>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1440451" y="2293957"/>
                  <a:ext cx="1517103" cy="301255"/>
                </a:xfrm>
                <a:prstGeom prst="rect">
                  <a:avLst/>
                </a:prstGeom>
              </p:spPr>
            </p:pic>
            <p:sp>
              <p:nvSpPr>
                <p:cNvPr id="45" name="TextBox 44">
                  <a:extLst>
                    <a:ext uri="{FF2B5EF4-FFF2-40B4-BE49-F238E27FC236}">
                      <a16:creationId xmlns:a16="http://schemas.microsoft.com/office/drawing/2014/main" id="{128F6EB7-F9FC-0064-B50C-EB8A2282F24A}"/>
                    </a:ext>
                  </a:extLst>
                </p:cNvPr>
                <p:cNvSpPr txBox="1"/>
                <p:nvPr/>
              </p:nvSpPr>
              <p:spPr>
                <a:xfrm>
                  <a:off x="1739191" y="2329167"/>
                  <a:ext cx="919622" cy="230833"/>
                </a:xfrm>
                <a:prstGeom prst="rect">
                  <a:avLst/>
                </a:prstGeom>
                <a:noFill/>
              </p:spPr>
              <p:txBody>
                <a:bodyPr wrap="square" lIns="0" tIns="0" rIns="0" bIns="0" rtlCol="0" anchor="ctr">
                  <a:spAutoFit/>
                </a:bodyPr>
                <a:lstStyle/>
                <a:p>
                  <a:pPr algn="ctr" defTabSz="1219170">
                    <a:defRPr/>
                  </a:pPr>
                  <a:r>
                    <a:rPr lang="en-AU" sz="1000">
                      <a:solidFill>
                        <a:prstClr val="black"/>
                      </a:solidFill>
                      <a:latin typeface="Montserrat" panose="00000500000000000000" pitchFamily="2" charset="0"/>
                      <a:cs typeface="Calibri Light" panose="020F0302020204030204" pitchFamily="34" charset="0"/>
                    </a:rPr>
                    <a:t>ATO Client Register</a:t>
                  </a:r>
                </a:p>
              </p:txBody>
            </p:sp>
          </p:grpSp>
        </p:grpSp>
        <p:pic>
          <p:nvPicPr>
            <p:cNvPr id="6" name="Graphic 5">
              <a:extLst>
                <a:ext uri="{FF2B5EF4-FFF2-40B4-BE49-F238E27FC236}">
                  <a16:creationId xmlns:a16="http://schemas.microsoft.com/office/drawing/2014/main" id="{BB182261-159B-18D2-172E-7BAE55FB2B97}"/>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2624895" y="2718880"/>
              <a:ext cx="1517103" cy="301255"/>
            </a:xfrm>
            <a:prstGeom prst="rect">
              <a:avLst/>
            </a:prstGeom>
          </p:spPr>
        </p:pic>
        <p:sp>
          <p:nvSpPr>
            <p:cNvPr id="11" name="TextBox 10">
              <a:extLst>
                <a:ext uri="{FF2B5EF4-FFF2-40B4-BE49-F238E27FC236}">
                  <a16:creationId xmlns:a16="http://schemas.microsoft.com/office/drawing/2014/main" id="{3FED4366-7A5E-5B9B-065F-00EBAC32135B}"/>
                </a:ext>
              </a:extLst>
            </p:cNvPr>
            <p:cNvSpPr txBox="1"/>
            <p:nvPr/>
          </p:nvSpPr>
          <p:spPr>
            <a:xfrm>
              <a:off x="2673951" y="2722475"/>
              <a:ext cx="1403327" cy="300082"/>
            </a:xfrm>
            <a:prstGeom prst="rect">
              <a:avLst/>
            </a:prstGeom>
            <a:noFill/>
          </p:spPr>
          <p:txBody>
            <a:bodyPr wrap="square">
              <a:spAutoFit/>
            </a:bodyPr>
            <a:lstStyle/>
            <a:p>
              <a:pPr algn="ctr" defTabSz="1219170">
                <a:defRPr/>
              </a:pPr>
              <a:r>
                <a:rPr lang="en-AU" sz="1000" dirty="0">
                  <a:solidFill>
                    <a:prstClr val="black"/>
                  </a:solidFill>
                  <a:latin typeface="Montserrat" panose="00000500000000000000" pitchFamily="2" charset="0"/>
                  <a:cs typeface="Calibri Light" panose="020F0302020204030204" pitchFamily="34" charset="0"/>
                </a:rPr>
                <a:t>Single Touch Payroll</a:t>
              </a:r>
            </a:p>
          </p:txBody>
        </p:sp>
      </p:grpSp>
      <p:grpSp>
        <p:nvGrpSpPr>
          <p:cNvPr id="26" name="Group 25">
            <a:extLst>
              <a:ext uri="{FF2B5EF4-FFF2-40B4-BE49-F238E27FC236}">
                <a16:creationId xmlns:a16="http://schemas.microsoft.com/office/drawing/2014/main" id="{B363BADB-55FC-6B8D-0CB4-F4BA301E2232}"/>
              </a:ext>
            </a:extLst>
          </p:cNvPr>
          <p:cNvGrpSpPr/>
          <p:nvPr/>
        </p:nvGrpSpPr>
        <p:grpSpPr>
          <a:xfrm>
            <a:off x="2418559" y="3586294"/>
            <a:ext cx="1395900" cy="401673"/>
            <a:chOff x="2618827" y="2976649"/>
            <a:chExt cx="1517103" cy="301255"/>
          </a:xfrm>
        </p:grpSpPr>
        <p:pic>
          <p:nvPicPr>
            <p:cNvPr id="16" name="Graphic 15">
              <a:extLst>
                <a:ext uri="{FF2B5EF4-FFF2-40B4-BE49-F238E27FC236}">
                  <a16:creationId xmlns:a16="http://schemas.microsoft.com/office/drawing/2014/main" id="{B68C949E-E28B-A977-D8E6-2932C998A625}"/>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2618827" y="2976649"/>
              <a:ext cx="1517103" cy="301255"/>
            </a:xfrm>
            <a:prstGeom prst="rect">
              <a:avLst/>
            </a:prstGeom>
          </p:spPr>
        </p:pic>
        <p:sp>
          <p:nvSpPr>
            <p:cNvPr id="17" name="TextBox 16">
              <a:extLst>
                <a:ext uri="{FF2B5EF4-FFF2-40B4-BE49-F238E27FC236}">
                  <a16:creationId xmlns:a16="http://schemas.microsoft.com/office/drawing/2014/main" id="{2ACDF485-0F6F-8249-FC3B-BA0FBE8BFA00}"/>
                </a:ext>
              </a:extLst>
            </p:cNvPr>
            <p:cNvSpPr txBox="1"/>
            <p:nvPr/>
          </p:nvSpPr>
          <p:spPr>
            <a:xfrm>
              <a:off x="2740517" y="3006648"/>
              <a:ext cx="1304211" cy="230833"/>
            </a:xfrm>
            <a:prstGeom prst="rect">
              <a:avLst/>
            </a:prstGeom>
            <a:noFill/>
          </p:spPr>
          <p:txBody>
            <a:bodyPr wrap="square" lIns="0" tIns="0" rIns="0" bIns="0" rtlCol="0" anchor="ctr">
              <a:spAutoFit/>
            </a:bodyPr>
            <a:lstStyle/>
            <a:p>
              <a:pPr algn="ctr" defTabSz="1219170">
                <a:defRPr/>
              </a:pPr>
              <a:r>
                <a:rPr lang="en-AU" sz="1000">
                  <a:solidFill>
                    <a:prstClr val="black"/>
                  </a:solidFill>
                  <a:latin typeface="Montserrat" panose="00000500000000000000" pitchFamily="2" charset="0"/>
                  <a:cs typeface="Calibri Light" panose="020F0302020204030204" pitchFamily="34" charset="0"/>
                </a:rPr>
                <a:t>Business Ownership</a:t>
              </a:r>
            </a:p>
          </p:txBody>
        </p:sp>
      </p:grpSp>
      <p:pic>
        <p:nvPicPr>
          <p:cNvPr id="10" name="Graphic 9">
            <a:extLst>
              <a:ext uri="{FF2B5EF4-FFF2-40B4-BE49-F238E27FC236}">
                <a16:creationId xmlns:a16="http://schemas.microsoft.com/office/drawing/2014/main" id="{830BBCEC-F04C-5E6A-B7AF-7865783AF16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rot="1578229">
            <a:off x="7758811" y="1522300"/>
            <a:ext cx="186093" cy="703659"/>
          </a:xfrm>
          <a:prstGeom prst="rect">
            <a:avLst/>
          </a:prstGeom>
        </p:spPr>
      </p:pic>
      <p:sp>
        <p:nvSpPr>
          <p:cNvPr id="34" name="TextBox 33">
            <a:extLst>
              <a:ext uri="{FF2B5EF4-FFF2-40B4-BE49-F238E27FC236}">
                <a16:creationId xmlns:a16="http://schemas.microsoft.com/office/drawing/2014/main" id="{CA74FD3D-D831-B8BA-A251-B4B4B12B318F}"/>
              </a:ext>
            </a:extLst>
          </p:cNvPr>
          <p:cNvSpPr txBox="1"/>
          <p:nvPr/>
        </p:nvSpPr>
        <p:spPr>
          <a:xfrm>
            <a:off x="7073695" y="2103972"/>
            <a:ext cx="1295303" cy="153888"/>
          </a:xfrm>
          <a:prstGeom prst="rect">
            <a:avLst/>
          </a:prstGeom>
          <a:noFill/>
        </p:spPr>
        <p:txBody>
          <a:bodyPr wrap="square" lIns="0" tIns="0" rIns="0" bIns="0" rtlCol="0" anchor="ctr">
            <a:spAutoFit/>
          </a:bodyPr>
          <a:lstStyle/>
          <a:p>
            <a:pPr algn="ctr" defTabSz="1219170">
              <a:defRPr/>
            </a:pPr>
            <a:r>
              <a:rPr lang="en-AU" sz="1000" b="1">
                <a:solidFill>
                  <a:prstClr val="black"/>
                </a:solidFill>
                <a:latin typeface="Montserrat" panose="00000500000000000000" pitchFamily="2" charset="0"/>
                <a:cs typeface="Calibri Light" panose="020F0302020204030204" pitchFamily="34" charset="0"/>
              </a:rPr>
              <a:t>CORE</a:t>
            </a:r>
          </a:p>
        </p:txBody>
      </p:sp>
      <p:grpSp>
        <p:nvGrpSpPr>
          <p:cNvPr id="7" name="Group 6">
            <a:extLst>
              <a:ext uri="{FF2B5EF4-FFF2-40B4-BE49-F238E27FC236}">
                <a16:creationId xmlns:a16="http://schemas.microsoft.com/office/drawing/2014/main" id="{9FE70E70-F611-274F-6249-9A857455DE24}"/>
              </a:ext>
            </a:extLst>
          </p:cNvPr>
          <p:cNvGrpSpPr/>
          <p:nvPr/>
        </p:nvGrpSpPr>
        <p:grpSpPr>
          <a:xfrm>
            <a:off x="7681705" y="955321"/>
            <a:ext cx="1458839" cy="428467"/>
            <a:chOff x="6069806" y="1120402"/>
            <a:chExt cx="1094129" cy="321350"/>
          </a:xfrm>
        </p:grpSpPr>
        <p:sp>
          <p:nvSpPr>
            <p:cNvPr id="52" name="Rectangle: Rounded Corners 51">
              <a:extLst>
                <a:ext uri="{FF2B5EF4-FFF2-40B4-BE49-F238E27FC236}">
                  <a16:creationId xmlns:a16="http://schemas.microsoft.com/office/drawing/2014/main" id="{F593665F-ADAA-9D07-53E6-F868F86B347A}"/>
                </a:ext>
              </a:extLst>
            </p:cNvPr>
            <p:cNvSpPr/>
            <p:nvPr/>
          </p:nvSpPr>
          <p:spPr>
            <a:xfrm>
              <a:off x="6069806" y="1120402"/>
              <a:ext cx="1094129" cy="321350"/>
            </a:xfrm>
            <a:prstGeom prst="roundRect">
              <a:avLst>
                <a:gd name="adj" fmla="val 50000"/>
              </a:avLst>
            </a:prstGeom>
            <a:solidFill>
              <a:srgbClr val="C3DCDA"/>
            </a:solidFill>
            <a:ln w="6505" cap="flat">
              <a:noFill/>
              <a:prstDash val="solid"/>
              <a:miter/>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Montserrat" panose="00000500000000000000" pitchFamily="2" charset="0"/>
              </a:endParaRPr>
            </a:p>
          </p:txBody>
        </p:sp>
        <p:sp>
          <p:nvSpPr>
            <p:cNvPr id="48" name="TextBox 47">
              <a:extLst>
                <a:ext uri="{FF2B5EF4-FFF2-40B4-BE49-F238E27FC236}">
                  <a16:creationId xmlns:a16="http://schemas.microsoft.com/office/drawing/2014/main" id="{2CC4E66F-2ABA-915A-C10E-3828E6402F69}"/>
                </a:ext>
              </a:extLst>
            </p:cNvPr>
            <p:cNvSpPr txBox="1"/>
            <p:nvPr/>
          </p:nvSpPr>
          <p:spPr>
            <a:xfrm>
              <a:off x="6117543" y="1223909"/>
              <a:ext cx="988284" cy="115416"/>
            </a:xfrm>
            <a:prstGeom prst="rect">
              <a:avLst/>
            </a:prstGeom>
            <a:solidFill>
              <a:srgbClr val="C3DCDA"/>
            </a:solidFill>
            <a:ln>
              <a:noFill/>
            </a:ln>
          </p:spPr>
          <p:txBody>
            <a:bodyPr wrap="square" lIns="0" tIns="0" rIns="0" bIns="0" rtlCol="0" anchor="ctr">
              <a:spAutoFit/>
            </a:bodyPr>
            <a:lstStyle/>
            <a:p>
              <a:pPr algn="ctr" defTabSz="1219170">
                <a:defRPr/>
              </a:pPr>
              <a:r>
                <a:rPr lang="en-AU" sz="1000">
                  <a:solidFill>
                    <a:prstClr val="black"/>
                  </a:solidFill>
                  <a:latin typeface="Montserrat" panose="00000500000000000000" pitchFamily="2" charset="0"/>
                  <a:cs typeface="Calibri Light" panose="020F0302020204030204" pitchFamily="34" charset="0"/>
                </a:rPr>
                <a:t>Core Modules</a:t>
              </a:r>
            </a:p>
          </p:txBody>
        </p:sp>
      </p:grpSp>
      <p:sp>
        <p:nvSpPr>
          <p:cNvPr id="9" name="Date Placeholder 8">
            <a:extLst>
              <a:ext uri="{FF2B5EF4-FFF2-40B4-BE49-F238E27FC236}">
                <a16:creationId xmlns:a16="http://schemas.microsoft.com/office/drawing/2014/main" id="{8B8D24A2-94D6-A517-46C3-3081CD5135DF}"/>
              </a:ext>
            </a:extLst>
          </p:cNvPr>
          <p:cNvSpPr>
            <a:spLocks noGrp="1"/>
          </p:cNvSpPr>
          <p:nvPr>
            <p:ph type="dt" sz="half" idx="2"/>
          </p:nvPr>
        </p:nvSpPr>
        <p:spPr>
          <a:xfrm>
            <a:off x="9732640" y="6411717"/>
            <a:ext cx="2172725" cy="384043"/>
          </a:xfrm>
        </p:spPr>
        <p:txBody>
          <a:bodyPr/>
          <a:lstStyle/>
          <a:p>
            <a:fld id="{4E4E37A4-ECBA-4C14-A263-CA848AC36DD7}" type="datetime1">
              <a:rPr lang="en-AU" sz="1100" smtClean="0">
                <a:latin typeface="Montserrat" panose="00000500000000000000" pitchFamily="2" charset="0"/>
              </a:rPr>
              <a:t>20/05/2026</a:t>
            </a:fld>
            <a:endParaRPr lang="en-AU" sz="1100">
              <a:latin typeface="Montserrat" panose="00000500000000000000" pitchFamily="2" charset="0"/>
            </a:endParaRPr>
          </a:p>
        </p:txBody>
      </p:sp>
      <p:sp>
        <p:nvSpPr>
          <p:cNvPr id="37" name="Slide Number Placeholder 36">
            <a:extLst>
              <a:ext uri="{FF2B5EF4-FFF2-40B4-BE49-F238E27FC236}">
                <a16:creationId xmlns:a16="http://schemas.microsoft.com/office/drawing/2014/main" id="{C9881BEE-CA49-6B69-3794-E087F9320B18}"/>
              </a:ext>
            </a:extLst>
          </p:cNvPr>
          <p:cNvSpPr>
            <a:spLocks noGrp="1"/>
          </p:cNvSpPr>
          <p:nvPr>
            <p:ph type="sldNum" sz="quarter" idx="4"/>
          </p:nvPr>
        </p:nvSpPr>
        <p:spPr/>
        <p:txBody>
          <a:bodyPr/>
          <a:lstStyle/>
          <a:p>
            <a:fld id="{919823AD-95EC-44A3-9EE2-07FA7B06177D}" type="slidenum">
              <a:rPr lang="en-AU" sz="1100" smtClean="0">
                <a:latin typeface="Montserrat" panose="00000500000000000000" pitchFamily="2" charset="0"/>
              </a:rPr>
              <a:pPr/>
              <a:t>35</a:t>
            </a:fld>
            <a:r>
              <a:rPr lang="en-AU" sz="1100">
                <a:latin typeface="Montserrat" panose="00000500000000000000" pitchFamily="2" charset="0"/>
              </a:rPr>
              <a:t>  Person Level Integrated Data Asset (PLIDA)</a:t>
            </a:r>
          </a:p>
        </p:txBody>
      </p:sp>
      <p:grpSp>
        <p:nvGrpSpPr>
          <p:cNvPr id="57" name="Group 56">
            <a:extLst>
              <a:ext uri="{FF2B5EF4-FFF2-40B4-BE49-F238E27FC236}">
                <a16:creationId xmlns:a16="http://schemas.microsoft.com/office/drawing/2014/main" id="{35496EB6-8ADB-8F58-0783-3F151A0E5DA5}"/>
              </a:ext>
            </a:extLst>
          </p:cNvPr>
          <p:cNvGrpSpPr/>
          <p:nvPr/>
        </p:nvGrpSpPr>
        <p:grpSpPr>
          <a:xfrm>
            <a:off x="4599880" y="338314"/>
            <a:ext cx="2984473" cy="889284"/>
            <a:chOff x="3646937" y="445712"/>
            <a:chExt cx="2238355" cy="666963"/>
          </a:xfrm>
        </p:grpSpPr>
        <p:grpSp>
          <p:nvGrpSpPr>
            <p:cNvPr id="53" name="Group 52">
              <a:extLst>
                <a:ext uri="{FF2B5EF4-FFF2-40B4-BE49-F238E27FC236}">
                  <a16:creationId xmlns:a16="http://schemas.microsoft.com/office/drawing/2014/main" id="{A4A3681D-55F5-FF2D-ED6B-53888AE247FC}"/>
                </a:ext>
              </a:extLst>
            </p:cNvPr>
            <p:cNvGrpSpPr/>
            <p:nvPr/>
          </p:nvGrpSpPr>
          <p:grpSpPr>
            <a:xfrm>
              <a:off x="4791274" y="798962"/>
              <a:ext cx="1083922" cy="313713"/>
              <a:chOff x="4490735" y="815510"/>
              <a:chExt cx="1517103" cy="313713"/>
            </a:xfrm>
          </p:grpSpPr>
          <p:pic>
            <p:nvPicPr>
              <p:cNvPr id="141" name="Graphic 140">
                <a:extLst>
                  <a:ext uri="{FF2B5EF4-FFF2-40B4-BE49-F238E27FC236}">
                    <a16:creationId xmlns:a16="http://schemas.microsoft.com/office/drawing/2014/main" id="{0BCDF9BC-9DAB-A202-6425-621888C8B4CD}"/>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4490735" y="815510"/>
                <a:ext cx="1517103" cy="313713"/>
              </a:xfrm>
              <a:prstGeom prst="rect">
                <a:avLst/>
              </a:prstGeom>
            </p:spPr>
          </p:pic>
          <p:sp>
            <p:nvSpPr>
              <p:cNvPr id="144" name="TextBox 143">
                <a:extLst>
                  <a:ext uri="{FF2B5EF4-FFF2-40B4-BE49-F238E27FC236}">
                    <a16:creationId xmlns:a16="http://schemas.microsoft.com/office/drawing/2014/main" id="{F4D3945C-13CE-9BF8-6392-643BEC49AADA}"/>
                  </a:ext>
                </a:extLst>
              </p:cNvPr>
              <p:cNvSpPr txBox="1"/>
              <p:nvPr/>
            </p:nvSpPr>
            <p:spPr>
              <a:xfrm>
                <a:off x="4800497" y="856950"/>
                <a:ext cx="940436" cy="230833"/>
              </a:xfrm>
              <a:prstGeom prst="rect">
                <a:avLst/>
              </a:prstGeom>
              <a:noFill/>
            </p:spPr>
            <p:txBody>
              <a:bodyPr wrap="square" lIns="0" tIns="0" rIns="0" bIns="0" rtlCol="0" anchor="ctr">
                <a:spAutoFit/>
              </a:bodyPr>
              <a:lstStyle/>
              <a:p>
                <a:pPr algn="ctr">
                  <a:defRPr/>
                </a:pPr>
                <a:r>
                  <a:rPr lang="en-AU" sz="1000">
                    <a:solidFill>
                      <a:prstClr val="black"/>
                    </a:solidFill>
                    <a:latin typeface="Montserrat" panose="00000500000000000000" pitchFamily="2" charset="0"/>
                    <a:cs typeface="Calibri Light" panose="020F0302020204030204" pitchFamily="34" charset="0"/>
                  </a:rPr>
                  <a:t>Death Registrations</a:t>
                </a:r>
              </a:p>
            </p:txBody>
          </p:sp>
        </p:grpSp>
        <p:grpSp>
          <p:nvGrpSpPr>
            <p:cNvPr id="51" name="Group 50">
              <a:extLst>
                <a:ext uri="{FF2B5EF4-FFF2-40B4-BE49-F238E27FC236}">
                  <a16:creationId xmlns:a16="http://schemas.microsoft.com/office/drawing/2014/main" id="{A49C5228-B595-C48A-83F4-B1F42BDC5637}"/>
                </a:ext>
              </a:extLst>
            </p:cNvPr>
            <p:cNvGrpSpPr/>
            <p:nvPr/>
          </p:nvGrpSpPr>
          <p:grpSpPr>
            <a:xfrm>
              <a:off x="3646937" y="447063"/>
              <a:ext cx="1096609" cy="313713"/>
              <a:chOff x="4489694" y="143536"/>
              <a:chExt cx="1517103" cy="313713"/>
            </a:xfrm>
          </p:grpSpPr>
          <p:pic>
            <p:nvPicPr>
              <p:cNvPr id="143" name="Graphic 142">
                <a:extLst>
                  <a:ext uri="{FF2B5EF4-FFF2-40B4-BE49-F238E27FC236}">
                    <a16:creationId xmlns:a16="http://schemas.microsoft.com/office/drawing/2014/main" id="{3736E3FF-F401-E414-E0CA-A805334F4175}"/>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4489694" y="143536"/>
                <a:ext cx="1517103" cy="313713"/>
              </a:xfrm>
              <a:prstGeom prst="rect">
                <a:avLst/>
              </a:prstGeom>
            </p:spPr>
          </p:pic>
          <p:sp>
            <p:nvSpPr>
              <p:cNvPr id="145" name="TextBox 144">
                <a:extLst>
                  <a:ext uri="{FF2B5EF4-FFF2-40B4-BE49-F238E27FC236}">
                    <a16:creationId xmlns:a16="http://schemas.microsoft.com/office/drawing/2014/main" id="{CAF93400-A29F-2AF9-C1F3-8F1E99A75177}"/>
                  </a:ext>
                </a:extLst>
              </p:cNvPr>
              <p:cNvSpPr txBox="1"/>
              <p:nvPr/>
            </p:nvSpPr>
            <p:spPr>
              <a:xfrm>
                <a:off x="4561151" y="184976"/>
                <a:ext cx="1418655" cy="230833"/>
              </a:xfrm>
              <a:prstGeom prst="rect">
                <a:avLst/>
              </a:prstGeom>
              <a:noFill/>
            </p:spPr>
            <p:txBody>
              <a:bodyPr wrap="square" lIns="0" tIns="0" rIns="0" bIns="0" rtlCol="0" anchor="ctr">
                <a:spAutoFit/>
              </a:bodyPr>
              <a:lstStyle/>
              <a:p>
                <a:pPr algn="ctr" defTabSz="1219170">
                  <a:defRPr/>
                </a:pPr>
                <a:r>
                  <a:rPr lang="en-AU" sz="1000">
                    <a:solidFill>
                      <a:prstClr val="black"/>
                    </a:solidFill>
                    <a:latin typeface="Montserrat" panose="00000500000000000000" pitchFamily="2" charset="0"/>
                    <a:cs typeface="Calibri Light" panose="020F0302020204030204" pitchFamily="34" charset="0"/>
                  </a:rPr>
                  <a:t>Census of Population </a:t>
                </a:r>
                <a:br>
                  <a:rPr lang="en-AU" sz="1000">
                    <a:solidFill>
                      <a:prstClr val="black"/>
                    </a:solidFill>
                    <a:latin typeface="Montserrat" panose="00000500000000000000" pitchFamily="2" charset="0"/>
                    <a:cs typeface="Calibri Light" panose="020F0302020204030204" pitchFamily="34" charset="0"/>
                  </a:rPr>
                </a:br>
                <a:r>
                  <a:rPr lang="en-AU" sz="1000">
                    <a:solidFill>
                      <a:prstClr val="black"/>
                    </a:solidFill>
                    <a:latin typeface="Montserrat" panose="00000500000000000000" pitchFamily="2" charset="0"/>
                    <a:cs typeface="Calibri Light" panose="020F0302020204030204" pitchFamily="34" charset="0"/>
                  </a:rPr>
                  <a:t>and Housing</a:t>
                </a:r>
              </a:p>
            </p:txBody>
          </p:sp>
        </p:grpSp>
        <p:grpSp>
          <p:nvGrpSpPr>
            <p:cNvPr id="50" name="Group 49">
              <a:extLst>
                <a:ext uri="{FF2B5EF4-FFF2-40B4-BE49-F238E27FC236}">
                  <a16:creationId xmlns:a16="http://schemas.microsoft.com/office/drawing/2014/main" id="{64071B97-0A50-5FDC-FA9A-14FB3266AC70}"/>
                </a:ext>
              </a:extLst>
            </p:cNvPr>
            <p:cNvGrpSpPr/>
            <p:nvPr/>
          </p:nvGrpSpPr>
          <p:grpSpPr>
            <a:xfrm>
              <a:off x="3655199" y="788088"/>
              <a:ext cx="1094129" cy="313713"/>
              <a:chOff x="4489992" y="480725"/>
              <a:chExt cx="1531389" cy="313713"/>
            </a:xfrm>
          </p:grpSpPr>
          <p:pic>
            <p:nvPicPr>
              <p:cNvPr id="142" name="Graphic 141">
                <a:extLst>
                  <a:ext uri="{FF2B5EF4-FFF2-40B4-BE49-F238E27FC236}">
                    <a16:creationId xmlns:a16="http://schemas.microsoft.com/office/drawing/2014/main" id="{89ABA4C6-2889-B84B-E27F-572CF4C740A1}"/>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4489992" y="480725"/>
                <a:ext cx="1517103" cy="313713"/>
              </a:xfrm>
              <a:prstGeom prst="rect">
                <a:avLst/>
              </a:prstGeom>
            </p:spPr>
          </p:pic>
          <p:sp>
            <p:nvSpPr>
              <p:cNvPr id="146" name="TextBox 145">
                <a:extLst>
                  <a:ext uri="{FF2B5EF4-FFF2-40B4-BE49-F238E27FC236}">
                    <a16:creationId xmlns:a16="http://schemas.microsoft.com/office/drawing/2014/main" id="{DE41DA53-5878-9456-A898-1F97A7C6D974}"/>
                  </a:ext>
                </a:extLst>
              </p:cNvPr>
              <p:cNvSpPr txBox="1"/>
              <p:nvPr/>
            </p:nvSpPr>
            <p:spPr>
              <a:xfrm>
                <a:off x="4504278" y="522166"/>
                <a:ext cx="1517103" cy="230833"/>
              </a:xfrm>
              <a:prstGeom prst="rect">
                <a:avLst/>
              </a:prstGeom>
              <a:noFill/>
            </p:spPr>
            <p:txBody>
              <a:bodyPr wrap="square" lIns="0" tIns="0" rIns="0" bIns="0" rtlCol="0" anchor="ctr">
                <a:spAutoFit/>
              </a:bodyPr>
              <a:lstStyle/>
              <a:p>
                <a:pPr algn="ctr" defTabSz="1219170">
                  <a:defRPr/>
                </a:pPr>
                <a:r>
                  <a:rPr lang="en-AU" sz="1000">
                    <a:solidFill>
                      <a:prstClr val="black"/>
                    </a:solidFill>
                    <a:latin typeface="Montserrat" panose="00000500000000000000" pitchFamily="2" charset="0"/>
                    <a:cs typeface="Calibri Light" panose="020F0302020204030204" pitchFamily="34" charset="0"/>
                  </a:rPr>
                  <a:t>Australian Census </a:t>
                </a:r>
                <a:br>
                  <a:rPr lang="en-AU" sz="1000">
                    <a:solidFill>
                      <a:prstClr val="black"/>
                    </a:solidFill>
                    <a:latin typeface="Montserrat" panose="00000500000000000000" pitchFamily="2" charset="0"/>
                    <a:cs typeface="Calibri Light" panose="020F0302020204030204" pitchFamily="34" charset="0"/>
                  </a:rPr>
                </a:br>
                <a:r>
                  <a:rPr lang="en-AU" sz="1000">
                    <a:solidFill>
                      <a:prstClr val="black"/>
                    </a:solidFill>
                    <a:latin typeface="Montserrat" panose="00000500000000000000" pitchFamily="2" charset="0"/>
                    <a:cs typeface="Calibri Light" panose="020F0302020204030204" pitchFamily="34" charset="0"/>
                  </a:rPr>
                  <a:t>Longitudinal Dataset</a:t>
                </a:r>
              </a:p>
            </p:txBody>
          </p:sp>
        </p:grpSp>
        <p:grpSp>
          <p:nvGrpSpPr>
            <p:cNvPr id="54" name="Group 53">
              <a:extLst>
                <a:ext uri="{FF2B5EF4-FFF2-40B4-BE49-F238E27FC236}">
                  <a16:creationId xmlns:a16="http://schemas.microsoft.com/office/drawing/2014/main" id="{98BD9317-2822-7BBD-159B-3BD290FF894A}"/>
                </a:ext>
              </a:extLst>
            </p:cNvPr>
            <p:cNvGrpSpPr/>
            <p:nvPr/>
          </p:nvGrpSpPr>
          <p:grpSpPr>
            <a:xfrm>
              <a:off x="4788683" y="445712"/>
              <a:ext cx="1096609" cy="313713"/>
              <a:chOff x="4489694" y="143536"/>
              <a:chExt cx="1517103" cy="313713"/>
            </a:xfrm>
          </p:grpSpPr>
          <p:pic>
            <p:nvPicPr>
              <p:cNvPr id="55" name="Graphic 54">
                <a:extLst>
                  <a:ext uri="{FF2B5EF4-FFF2-40B4-BE49-F238E27FC236}">
                    <a16:creationId xmlns:a16="http://schemas.microsoft.com/office/drawing/2014/main" id="{892F123B-DAF3-5532-B33D-9F006FE5241E}"/>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4489694" y="143536"/>
                <a:ext cx="1517103" cy="313713"/>
              </a:xfrm>
              <a:prstGeom prst="rect">
                <a:avLst/>
              </a:prstGeom>
            </p:spPr>
          </p:pic>
          <p:sp>
            <p:nvSpPr>
              <p:cNvPr id="56" name="TextBox 55">
                <a:extLst>
                  <a:ext uri="{FF2B5EF4-FFF2-40B4-BE49-F238E27FC236}">
                    <a16:creationId xmlns:a16="http://schemas.microsoft.com/office/drawing/2014/main" id="{30648EC7-A6AC-F6EC-84F5-7F1C6302F8E1}"/>
                  </a:ext>
                </a:extLst>
              </p:cNvPr>
              <p:cNvSpPr txBox="1"/>
              <p:nvPr/>
            </p:nvSpPr>
            <p:spPr>
              <a:xfrm>
                <a:off x="4561151" y="242685"/>
                <a:ext cx="1418655" cy="115416"/>
              </a:xfrm>
              <a:prstGeom prst="rect">
                <a:avLst/>
              </a:prstGeom>
              <a:noFill/>
            </p:spPr>
            <p:txBody>
              <a:bodyPr wrap="square" lIns="0" tIns="0" rIns="0" bIns="0" rtlCol="0" anchor="ctr">
                <a:spAutoFit/>
              </a:bodyPr>
              <a:lstStyle/>
              <a:p>
                <a:pPr algn="ctr" defTabSz="1219170">
                  <a:defRPr/>
                </a:pPr>
                <a:r>
                  <a:rPr lang="en-AU" sz="1000">
                    <a:solidFill>
                      <a:prstClr val="black"/>
                    </a:solidFill>
                    <a:latin typeface="Montserrat" panose="00000500000000000000" pitchFamily="2" charset="0"/>
                    <a:cs typeface="Calibri Light" panose="020F0302020204030204" pitchFamily="34" charset="0"/>
                  </a:rPr>
                  <a:t>Birth Registrations</a:t>
                </a:r>
              </a:p>
            </p:txBody>
          </p:sp>
        </p:grpSp>
      </p:grpSp>
      <p:grpSp>
        <p:nvGrpSpPr>
          <p:cNvPr id="66" name="Group 65">
            <a:extLst>
              <a:ext uri="{FF2B5EF4-FFF2-40B4-BE49-F238E27FC236}">
                <a16:creationId xmlns:a16="http://schemas.microsoft.com/office/drawing/2014/main" id="{9FD95A63-CE93-4F14-126E-BE53883F74EF}"/>
              </a:ext>
            </a:extLst>
          </p:cNvPr>
          <p:cNvGrpSpPr/>
          <p:nvPr/>
        </p:nvGrpSpPr>
        <p:grpSpPr>
          <a:xfrm>
            <a:off x="7116189" y="3222020"/>
            <a:ext cx="3929368" cy="2774330"/>
            <a:chOff x="5306830" y="2608491"/>
            <a:chExt cx="2947026" cy="2080747"/>
          </a:xfrm>
        </p:grpSpPr>
        <p:grpSp>
          <p:nvGrpSpPr>
            <p:cNvPr id="165" name="Group 164">
              <a:extLst>
                <a:ext uri="{FF2B5EF4-FFF2-40B4-BE49-F238E27FC236}">
                  <a16:creationId xmlns:a16="http://schemas.microsoft.com/office/drawing/2014/main" id="{2473DDE1-9389-3D93-CF65-180DFEA0BE20}"/>
                </a:ext>
              </a:extLst>
            </p:cNvPr>
            <p:cNvGrpSpPr/>
            <p:nvPr/>
          </p:nvGrpSpPr>
          <p:grpSpPr>
            <a:xfrm>
              <a:off x="6780395" y="2967018"/>
              <a:ext cx="1463829" cy="325690"/>
              <a:chOff x="8870716" y="2787712"/>
              <a:chExt cx="1563032" cy="415570"/>
            </a:xfrm>
          </p:grpSpPr>
          <p:pic>
            <p:nvPicPr>
              <p:cNvPr id="105" name="Graphic 104">
                <a:extLst>
                  <a:ext uri="{FF2B5EF4-FFF2-40B4-BE49-F238E27FC236}">
                    <a16:creationId xmlns:a16="http://schemas.microsoft.com/office/drawing/2014/main" id="{0310FC4E-A16F-925C-B241-A757656BC5A5}"/>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8870716" y="2787712"/>
                <a:ext cx="1563032" cy="415570"/>
              </a:xfrm>
              <a:prstGeom prst="rect">
                <a:avLst/>
              </a:prstGeom>
            </p:spPr>
          </p:pic>
          <p:sp>
            <p:nvSpPr>
              <p:cNvPr id="30" name="TextBox 29">
                <a:extLst>
                  <a:ext uri="{FF2B5EF4-FFF2-40B4-BE49-F238E27FC236}">
                    <a16:creationId xmlns:a16="http://schemas.microsoft.com/office/drawing/2014/main" id="{892F3822-8989-EBD2-B265-CD88A95E5C0C}"/>
                  </a:ext>
                </a:extLst>
              </p:cNvPr>
              <p:cNvSpPr txBox="1"/>
              <p:nvPr/>
            </p:nvSpPr>
            <p:spPr>
              <a:xfrm>
                <a:off x="9046669" y="2921864"/>
                <a:ext cx="1211124" cy="147267"/>
              </a:xfrm>
              <a:prstGeom prst="rect">
                <a:avLst/>
              </a:prstGeom>
              <a:noFill/>
            </p:spPr>
            <p:txBody>
              <a:bodyPr wrap="square" lIns="0" tIns="0" rIns="0" bIns="0" rtlCol="0" anchor="ctr">
                <a:spAutoFit/>
              </a:bodyPr>
              <a:lstStyle/>
              <a:p>
                <a:pPr algn="ctr" defTabSz="1219170">
                  <a:defRPr/>
                </a:pPr>
                <a:r>
                  <a:rPr lang="en-AU" sz="1000">
                    <a:solidFill>
                      <a:prstClr val="black"/>
                    </a:solidFill>
                    <a:latin typeface="Montserrat" panose="00000500000000000000" pitchFamily="2" charset="0"/>
                    <a:cs typeface="Calibri Light" panose="020F0302020204030204" pitchFamily="34" charset="0"/>
                  </a:rPr>
                  <a:t>National Health Survey</a:t>
                </a:r>
              </a:p>
            </p:txBody>
          </p:sp>
        </p:grpSp>
        <p:grpSp>
          <p:nvGrpSpPr>
            <p:cNvPr id="166" name="Group 165">
              <a:extLst>
                <a:ext uri="{FF2B5EF4-FFF2-40B4-BE49-F238E27FC236}">
                  <a16:creationId xmlns:a16="http://schemas.microsoft.com/office/drawing/2014/main" id="{F706DE19-75BC-DB7C-5D76-DFD6A15A3DA3}"/>
                </a:ext>
              </a:extLst>
            </p:cNvPr>
            <p:cNvGrpSpPr/>
            <p:nvPr/>
          </p:nvGrpSpPr>
          <p:grpSpPr>
            <a:xfrm>
              <a:off x="6780395" y="3315268"/>
              <a:ext cx="1463829" cy="325690"/>
              <a:chOff x="8870716" y="3328625"/>
              <a:chExt cx="1563032" cy="415570"/>
            </a:xfrm>
          </p:grpSpPr>
          <p:pic>
            <p:nvPicPr>
              <p:cNvPr id="98" name="Graphic 97">
                <a:extLst>
                  <a:ext uri="{FF2B5EF4-FFF2-40B4-BE49-F238E27FC236}">
                    <a16:creationId xmlns:a16="http://schemas.microsoft.com/office/drawing/2014/main" id="{1276E182-699F-48D7-3D1D-21B8626B92BE}"/>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8870716" y="3328625"/>
                <a:ext cx="1563032" cy="415570"/>
              </a:xfrm>
              <a:prstGeom prst="rect">
                <a:avLst/>
              </a:prstGeom>
            </p:spPr>
          </p:pic>
          <p:sp>
            <p:nvSpPr>
              <p:cNvPr id="31" name="TextBox 30">
                <a:extLst>
                  <a:ext uri="{FF2B5EF4-FFF2-40B4-BE49-F238E27FC236}">
                    <a16:creationId xmlns:a16="http://schemas.microsoft.com/office/drawing/2014/main" id="{B4BEFDF1-D0A8-5404-AE8B-BDE9E87B3F02}"/>
                  </a:ext>
                </a:extLst>
              </p:cNvPr>
              <p:cNvSpPr txBox="1"/>
              <p:nvPr/>
            </p:nvSpPr>
            <p:spPr>
              <a:xfrm>
                <a:off x="9026844" y="3389143"/>
                <a:ext cx="1250775" cy="294535"/>
              </a:xfrm>
              <a:prstGeom prst="rect">
                <a:avLst/>
              </a:prstGeom>
              <a:noFill/>
            </p:spPr>
            <p:txBody>
              <a:bodyPr wrap="square" lIns="0" tIns="0" rIns="0" bIns="0" rtlCol="0" anchor="ctr">
                <a:spAutoFit/>
              </a:bodyPr>
              <a:lstStyle/>
              <a:p>
                <a:pPr algn="ctr" defTabSz="1219170">
                  <a:defRPr/>
                </a:pPr>
                <a:r>
                  <a:rPr lang="en-AU" sz="1000">
                    <a:solidFill>
                      <a:prstClr val="black"/>
                    </a:solidFill>
                    <a:latin typeface="Montserrat" panose="00000500000000000000" pitchFamily="2" charset="0"/>
                    <a:cs typeface="Calibri Light" panose="020F0302020204030204" pitchFamily="34" charset="0"/>
                  </a:rPr>
                  <a:t>Pharmaceutical Benefits Scheme</a:t>
                </a:r>
              </a:p>
            </p:txBody>
          </p:sp>
        </p:grpSp>
        <p:grpSp>
          <p:nvGrpSpPr>
            <p:cNvPr id="167" name="Group 166">
              <a:extLst>
                <a:ext uri="{FF2B5EF4-FFF2-40B4-BE49-F238E27FC236}">
                  <a16:creationId xmlns:a16="http://schemas.microsoft.com/office/drawing/2014/main" id="{D5197333-08F7-7C83-C885-9DAE8DC19928}"/>
                </a:ext>
              </a:extLst>
            </p:cNvPr>
            <p:cNvGrpSpPr/>
            <p:nvPr/>
          </p:nvGrpSpPr>
          <p:grpSpPr>
            <a:xfrm>
              <a:off x="6780395" y="3664421"/>
              <a:ext cx="1463829" cy="325690"/>
              <a:chOff x="8870716" y="3869538"/>
              <a:chExt cx="1563032" cy="415570"/>
            </a:xfrm>
          </p:grpSpPr>
          <p:pic>
            <p:nvPicPr>
              <p:cNvPr id="99" name="Graphic 98">
                <a:extLst>
                  <a:ext uri="{FF2B5EF4-FFF2-40B4-BE49-F238E27FC236}">
                    <a16:creationId xmlns:a16="http://schemas.microsoft.com/office/drawing/2014/main" id="{BA558EEF-3C63-0159-DCF9-A97904564E5C}"/>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8870716" y="3869538"/>
                <a:ext cx="1563032" cy="415570"/>
              </a:xfrm>
              <a:prstGeom prst="rect">
                <a:avLst/>
              </a:prstGeom>
            </p:spPr>
          </p:pic>
          <p:sp>
            <p:nvSpPr>
              <p:cNvPr id="32" name="TextBox 31">
                <a:extLst>
                  <a:ext uri="{FF2B5EF4-FFF2-40B4-BE49-F238E27FC236}">
                    <a16:creationId xmlns:a16="http://schemas.microsoft.com/office/drawing/2014/main" id="{45462EF4-D5DE-5733-7598-6D6B100843E5}"/>
                  </a:ext>
                </a:extLst>
              </p:cNvPr>
              <p:cNvSpPr txBox="1"/>
              <p:nvPr/>
            </p:nvSpPr>
            <p:spPr>
              <a:xfrm>
                <a:off x="9046669" y="3930056"/>
                <a:ext cx="1211123" cy="294535"/>
              </a:xfrm>
              <a:prstGeom prst="rect">
                <a:avLst/>
              </a:prstGeom>
              <a:noFill/>
            </p:spPr>
            <p:txBody>
              <a:bodyPr wrap="square" lIns="0" tIns="0" rIns="0" bIns="0" rtlCol="0" anchor="ctr">
                <a:spAutoFit/>
              </a:bodyPr>
              <a:lstStyle/>
              <a:p>
                <a:pPr algn="ctr" defTabSz="1219170">
                  <a:defRPr/>
                </a:pPr>
                <a:r>
                  <a:rPr lang="en-AU" sz="1000">
                    <a:solidFill>
                      <a:prstClr val="black"/>
                    </a:solidFill>
                    <a:latin typeface="Montserrat" panose="00000500000000000000" pitchFamily="2" charset="0"/>
                    <a:cs typeface="Calibri Light" panose="020F0302020204030204" pitchFamily="34" charset="0"/>
                  </a:rPr>
                  <a:t>Medicare Consumer Directory</a:t>
                </a:r>
              </a:p>
            </p:txBody>
          </p:sp>
        </p:grpSp>
        <p:grpSp>
          <p:nvGrpSpPr>
            <p:cNvPr id="168" name="Group 167">
              <a:extLst>
                <a:ext uri="{FF2B5EF4-FFF2-40B4-BE49-F238E27FC236}">
                  <a16:creationId xmlns:a16="http://schemas.microsoft.com/office/drawing/2014/main" id="{D0003194-C3FA-A88E-BF3C-DA59A1461447}"/>
                </a:ext>
              </a:extLst>
            </p:cNvPr>
            <p:cNvGrpSpPr/>
            <p:nvPr/>
          </p:nvGrpSpPr>
          <p:grpSpPr>
            <a:xfrm>
              <a:off x="5316566" y="4362223"/>
              <a:ext cx="1463829" cy="325690"/>
              <a:chOff x="8873638" y="4420408"/>
              <a:chExt cx="1563032" cy="415570"/>
            </a:xfrm>
          </p:grpSpPr>
          <p:pic>
            <p:nvPicPr>
              <p:cNvPr id="100" name="Graphic 99">
                <a:extLst>
                  <a:ext uri="{FF2B5EF4-FFF2-40B4-BE49-F238E27FC236}">
                    <a16:creationId xmlns:a16="http://schemas.microsoft.com/office/drawing/2014/main" id="{5C08D93A-7526-59A2-9B42-6D6416D540D0}"/>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8873638" y="4420408"/>
                <a:ext cx="1563032" cy="415570"/>
              </a:xfrm>
              <a:prstGeom prst="rect">
                <a:avLst/>
              </a:prstGeom>
            </p:spPr>
          </p:pic>
          <p:sp>
            <p:nvSpPr>
              <p:cNvPr id="33" name="TextBox 32">
                <a:extLst>
                  <a:ext uri="{FF2B5EF4-FFF2-40B4-BE49-F238E27FC236}">
                    <a16:creationId xmlns:a16="http://schemas.microsoft.com/office/drawing/2014/main" id="{81AFA30F-8270-DA4A-DD7C-AEEB8F749A9F}"/>
                  </a:ext>
                </a:extLst>
              </p:cNvPr>
              <p:cNvSpPr txBox="1"/>
              <p:nvPr/>
            </p:nvSpPr>
            <p:spPr>
              <a:xfrm>
                <a:off x="8992516" y="4470969"/>
                <a:ext cx="1319432" cy="294535"/>
              </a:xfrm>
              <a:prstGeom prst="rect">
                <a:avLst/>
              </a:prstGeom>
              <a:noFill/>
            </p:spPr>
            <p:txBody>
              <a:bodyPr wrap="square" lIns="0" tIns="0" rIns="0" bIns="0" rtlCol="0" anchor="ctr">
                <a:spAutoFit/>
              </a:bodyPr>
              <a:lstStyle/>
              <a:p>
                <a:pPr algn="ctr" defTabSz="1219170">
                  <a:defRPr/>
                </a:pPr>
                <a:r>
                  <a:rPr lang="en-AU" sz="1000">
                    <a:solidFill>
                      <a:prstClr val="black"/>
                    </a:solidFill>
                    <a:latin typeface="Montserrat" panose="00000500000000000000" pitchFamily="2" charset="0"/>
                    <a:cs typeface="Calibri Light" panose="020F0302020204030204" pitchFamily="34" charset="0"/>
                  </a:rPr>
                  <a:t>Medicare Benefits Schedule</a:t>
                </a:r>
              </a:p>
            </p:txBody>
          </p:sp>
        </p:grpSp>
        <p:grpSp>
          <p:nvGrpSpPr>
            <p:cNvPr id="164" name="Group 163">
              <a:extLst>
                <a:ext uri="{FF2B5EF4-FFF2-40B4-BE49-F238E27FC236}">
                  <a16:creationId xmlns:a16="http://schemas.microsoft.com/office/drawing/2014/main" id="{B8FC8E28-E925-F6F5-4A04-0E1873222A62}"/>
                </a:ext>
              </a:extLst>
            </p:cNvPr>
            <p:cNvGrpSpPr/>
            <p:nvPr/>
          </p:nvGrpSpPr>
          <p:grpSpPr>
            <a:xfrm>
              <a:off x="6780395" y="2608491"/>
              <a:ext cx="1463829" cy="346249"/>
              <a:chOff x="8857378" y="2233683"/>
              <a:chExt cx="1563032" cy="441802"/>
            </a:xfrm>
          </p:grpSpPr>
          <p:pic>
            <p:nvPicPr>
              <p:cNvPr id="106" name="Graphic 105">
                <a:extLst>
                  <a:ext uri="{FF2B5EF4-FFF2-40B4-BE49-F238E27FC236}">
                    <a16:creationId xmlns:a16="http://schemas.microsoft.com/office/drawing/2014/main" id="{2BDC224E-A9AD-F6FF-419C-A4017AD7B3DB}"/>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8857378" y="2246799"/>
                <a:ext cx="1563032" cy="415570"/>
              </a:xfrm>
              <a:prstGeom prst="rect">
                <a:avLst/>
              </a:prstGeom>
            </p:spPr>
          </p:pic>
          <p:sp>
            <p:nvSpPr>
              <p:cNvPr id="49" name="TextBox 48">
                <a:extLst>
                  <a:ext uri="{FF2B5EF4-FFF2-40B4-BE49-F238E27FC236}">
                    <a16:creationId xmlns:a16="http://schemas.microsoft.com/office/drawing/2014/main" id="{1546A8E1-E35F-A0FD-18A6-D42B3B035A5A}"/>
                  </a:ext>
                </a:extLst>
              </p:cNvPr>
              <p:cNvSpPr txBox="1"/>
              <p:nvPr/>
            </p:nvSpPr>
            <p:spPr>
              <a:xfrm>
                <a:off x="9135937" y="2233683"/>
                <a:ext cx="1005913" cy="441802"/>
              </a:xfrm>
              <a:prstGeom prst="rect">
                <a:avLst/>
              </a:prstGeom>
              <a:noFill/>
            </p:spPr>
            <p:txBody>
              <a:bodyPr wrap="square" lIns="0" tIns="0" rIns="0" bIns="0" rtlCol="0" anchor="ctr">
                <a:spAutoFit/>
              </a:bodyPr>
              <a:lstStyle/>
              <a:p>
                <a:pPr algn="ctr" defTabSz="1219170">
                  <a:defRPr/>
                </a:pPr>
                <a:r>
                  <a:rPr lang="en-AU" sz="1000">
                    <a:solidFill>
                      <a:prstClr val="black"/>
                    </a:solidFill>
                    <a:latin typeface="Montserrat" panose="00000500000000000000" pitchFamily="2" charset="0"/>
                    <a:cs typeface="Calibri Light" panose="020F0302020204030204" pitchFamily="34" charset="0"/>
                  </a:rPr>
                  <a:t>Australian Immunisation Register</a:t>
                </a:r>
              </a:p>
            </p:txBody>
          </p:sp>
        </p:grpSp>
        <p:grpSp>
          <p:nvGrpSpPr>
            <p:cNvPr id="59" name="Group 58">
              <a:extLst>
                <a:ext uri="{FF2B5EF4-FFF2-40B4-BE49-F238E27FC236}">
                  <a16:creationId xmlns:a16="http://schemas.microsoft.com/office/drawing/2014/main" id="{DF36A5A0-57D1-95DA-0B33-A8278BF56B51}"/>
                </a:ext>
              </a:extLst>
            </p:cNvPr>
            <p:cNvGrpSpPr/>
            <p:nvPr/>
          </p:nvGrpSpPr>
          <p:grpSpPr>
            <a:xfrm>
              <a:off x="5306830" y="4015298"/>
              <a:ext cx="1463829" cy="325690"/>
              <a:chOff x="6775099" y="4388641"/>
              <a:chExt cx="1463829" cy="325690"/>
            </a:xfrm>
          </p:grpSpPr>
          <p:pic>
            <p:nvPicPr>
              <p:cNvPr id="4" name="Graphic 3">
                <a:extLst>
                  <a:ext uri="{FF2B5EF4-FFF2-40B4-BE49-F238E27FC236}">
                    <a16:creationId xmlns:a16="http://schemas.microsoft.com/office/drawing/2014/main" id="{F2CE7615-1042-9C6B-4716-C8DC80D8F1D3}"/>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6775099" y="4388641"/>
                <a:ext cx="1463829" cy="325690"/>
              </a:xfrm>
              <a:prstGeom prst="rect">
                <a:avLst/>
              </a:prstGeom>
            </p:spPr>
          </p:pic>
          <p:sp>
            <p:nvSpPr>
              <p:cNvPr id="29" name="TextBox 28">
                <a:extLst>
                  <a:ext uri="{FF2B5EF4-FFF2-40B4-BE49-F238E27FC236}">
                    <a16:creationId xmlns:a16="http://schemas.microsoft.com/office/drawing/2014/main" id="{03C8EF9E-7F8E-1A60-C836-25647021F246}"/>
                  </a:ext>
                </a:extLst>
              </p:cNvPr>
              <p:cNvSpPr txBox="1"/>
              <p:nvPr/>
            </p:nvSpPr>
            <p:spPr>
              <a:xfrm>
                <a:off x="6894464" y="4415201"/>
                <a:ext cx="1235690" cy="230833"/>
              </a:xfrm>
              <a:prstGeom prst="rect">
                <a:avLst/>
              </a:prstGeom>
              <a:noFill/>
            </p:spPr>
            <p:txBody>
              <a:bodyPr wrap="square" lIns="0" tIns="0" rIns="0" bIns="0" rtlCol="0" anchor="ctr">
                <a:spAutoFit/>
              </a:bodyPr>
              <a:lstStyle/>
              <a:p>
                <a:pPr algn="ctr" defTabSz="1219170">
                  <a:defRPr/>
                </a:pPr>
                <a:r>
                  <a:rPr lang="en-AU" sz="1000">
                    <a:solidFill>
                      <a:prstClr val="black"/>
                    </a:solidFill>
                    <a:latin typeface="Montserrat" panose="00000500000000000000" pitchFamily="2" charset="0"/>
                    <a:cs typeface="Calibri Light" panose="020F0302020204030204" pitchFamily="34" charset="0"/>
                  </a:rPr>
                  <a:t>National Study of Mental Health and Wellbeing</a:t>
                </a:r>
              </a:p>
            </p:txBody>
          </p:sp>
        </p:grpSp>
        <p:grpSp>
          <p:nvGrpSpPr>
            <p:cNvPr id="60" name="Group 59">
              <a:extLst>
                <a:ext uri="{FF2B5EF4-FFF2-40B4-BE49-F238E27FC236}">
                  <a16:creationId xmlns:a16="http://schemas.microsoft.com/office/drawing/2014/main" id="{4A393462-837B-91F3-EDDD-70F2EF80B53B}"/>
                </a:ext>
              </a:extLst>
            </p:cNvPr>
            <p:cNvGrpSpPr/>
            <p:nvPr/>
          </p:nvGrpSpPr>
          <p:grpSpPr>
            <a:xfrm>
              <a:off x="6790027" y="4363548"/>
              <a:ext cx="1463829" cy="325690"/>
              <a:chOff x="8870716" y="3869538"/>
              <a:chExt cx="1563032" cy="415570"/>
            </a:xfrm>
          </p:grpSpPr>
          <p:pic>
            <p:nvPicPr>
              <p:cNvPr id="61" name="Graphic 60">
                <a:extLst>
                  <a:ext uri="{FF2B5EF4-FFF2-40B4-BE49-F238E27FC236}">
                    <a16:creationId xmlns:a16="http://schemas.microsoft.com/office/drawing/2014/main" id="{25E4D118-3990-B33D-F087-C3F5EC13DFB5}"/>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8870716" y="3869538"/>
                <a:ext cx="1563032" cy="415570"/>
              </a:xfrm>
              <a:prstGeom prst="rect">
                <a:avLst/>
              </a:prstGeom>
            </p:spPr>
          </p:pic>
          <p:sp>
            <p:nvSpPr>
              <p:cNvPr id="62" name="TextBox 61">
                <a:extLst>
                  <a:ext uri="{FF2B5EF4-FFF2-40B4-BE49-F238E27FC236}">
                    <a16:creationId xmlns:a16="http://schemas.microsoft.com/office/drawing/2014/main" id="{F1A76D31-7DD8-0FF0-4777-C39957C13F1F}"/>
                  </a:ext>
                </a:extLst>
              </p:cNvPr>
              <p:cNvSpPr txBox="1"/>
              <p:nvPr/>
            </p:nvSpPr>
            <p:spPr>
              <a:xfrm>
                <a:off x="9046669" y="3930056"/>
                <a:ext cx="1211123" cy="294535"/>
              </a:xfrm>
              <a:prstGeom prst="rect">
                <a:avLst/>
              </a:prstGeom>
              <a:noFill/>
            </p:spPr>
            <p:txBody>
              <a:bodyPr wrap="square" lIns="0" tIns="0" rIns="0" bIns="0" rtlCol="0" anchor="ctr">
                <a:spAutoFit/>
              </a:bodyPr>
              <a:lstStyle/>
              <a:p>
                <a:pPr algn="ctr" defTabSz="1219170">
                  <a:defRPr/>
                </a:pPr>
                <a:r>
                  <a:rPr lang="en-AU" sz="1000">
                    <a:solidFill>
                      <a:prstClr val="black"/>
                    </a:solidFill>
                    <a:latin typeface="Montserrat" panose="00000500000000000000" pitchFamily="2" charset="0"/>
                    <a:cs typeface="Calibri Light" panose="020F0302020204030204" pitchFamily="34" charset="0"/>
                  </a:rPr>
                  <a:t>National Aged Care Data</a:t>
                </a:r>
              </a:p>
            </p:txBody>
          </p:sp>
        </p:grpSp>
        <p:grpSp>
          <p:nvGrpSpPr>
            <p:cNvPr id="63" name="Group 62">
              <a:extLst>
                <a:ext uri="{FF2B5EF4-FFF2-40B4-BE49-F238E27FC236}">
                  <a16:creationId xmlns:a16="http://schemas.microsoft.com/office/drawing/2014/main" id="{D4847EB7-8B49-285B-359A-048403E41BA4}"/>
                </a:ext>
              </a:extLst>
            </p:cNvPr>
            <p:cNvGrpSpPr/>
            <p:nvPr/>
          </p:nvGrpSpPr>
          <p:grpSpPr>
            <a:xfrm>
              <a:off x="6790027" y="4015298"/>
              <a:ext cx="1463829" cy="325690"/>
              <a:chOff x="8870716" y="3869538"/>
              <a:chExt cx="1563032" cy="415570"/>
            </a:xfrm>
          </p:grpSpPr>
          <p:pic>
            <p:nvPicPr>
              <p:cNvPr id="64" name="Graphic 63">
                <a:extLst>
                  <a:ext uri="{FF2B5EF4-FFF2-40B4-BE49-F238E27FC236}">
                    <a16:creationId xmlns:a16="http://schemas.microsoft.com/office/drawing/2014/main" id="{FEA0F270-DD18-BE3A-40F9-972B4E00DE1A}"/>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8870716" y="3869538"/>
                <a:ext cx="1563032" cy="415570"/>
              </a:xfrm>
              <a:prstGeom prst="rect">
                <a:avLst/>
              </a:prstGeom>
            </p:spPr>
          </p:pic>
          <p:sp>
            <p:nvSpPr>
              <p:cNvPr id="65" name="TextBox 64">
                <a:extLst>
                  <a:ext uri="{FF2B5EF4-FFF2-40B4-BE49-F238E27FC236}">
                    <a16:creationId xmlns:a16="http://schemas.microsoft.com/office/drawing/2014/main" id="{41BAECDD-EEBE-6907-B418-2B754AF00E07}"/>
                  </a:ext>
                </a:extLst>
              </p:cNvPr>
              <p:cNvSpPr txBox="1"/>
              <p:nvPr/>
            </p:nvSpPr>
            <p:spPr>
              <a:xfrm>
                <a:off x="9046669" y="3930056"/>
                <a:ext cx="1211123" cy="294535"/>
              </a:xfrm>
              <a:prstGeom prst="rect">
                <a:avLst/>
              </a:prstGeom>
              <a:noFill/>
            </p:spPr>
            <p:txBody>
              <a:bodyPr wrap="square" lIns="0" tIns="0" rIns="0" bIns="0" rtlCol="0" anchor="ctr">
                <a:spAutoFit/>
              </a:bodyPr>
              <a:lstStyle/>
              <a:p>
                <a:pPr algn="ctr" defTabSz="1219170">
                  <a:defRPr/>
                </a:pPr>
                <a:r>
                  <a:rPr lang="en-AU" sz="1000">
                    <a:solidFill>
                      <a:prstClr val="black"/>
                    </a:solidFill>
                    <a:latin typeface="Montserrat" panose="00000500000000000000" pitchFamily="2" charset="0"/>
                    <a:cs typeface="Calibri Light" panose="020F0302020204030204" pitchFamily="34" charset="0"/>
                  </a:rPr>
                  <a:t>Patient Experience Survey</a:t>
                </a:r>
              </a:p>
            </p:txBody>
          </p:sp>
        </p:grpSp>
      </p:grpSp>
      <p:grpSp>
        <p:nvGrpSpPr>
          <p:cNvPr id="67" name="Group 66">
            <a:extLst>
              <a:ext uri="{FF2B5EF4-FFF2-40B4-BE49-F238E27FC236}">
                <a16:creationId xmlns:a16="http://schemas.microsoft.com/office/drawing/2014/main" id="{CD1BB71F-A1FD-772C-33E3-1309E486328A}"/>
              </a:ext>
            </a:extLst>
          </p:cNvPr>
          <p:cNvGrpSpPr/>
          <p:nvPr/>
        </p:nvGrpSpPr>
        <p:grpSpPr>
          <a:xfrm>
            <a:off x="2426850" y="2733237"/>
            <a:ext cx="1395900" cy="401673"/>
            <a:chOff x="2618827" y="2976649"/>
            <a:chExt cx="1517103" cy="301255"/>
          </a:xfrm>
        </p:grpSpPr>
        <p:pic>
          <p:nvPicPr>
            <p:cNvPr id="68" name="Graphic 67">
              <a:extLst>
                <a:ext uri="{FF2B5EF4-FFF2-40B4-BE49-F238E27FC236}">
                  <a16:creationId xmlns:a16="http://schemas.microsoft.com/office/drawing/2014/main" id="{0FED19E4-567A-0E69-5427-F79051EA4F2F}"/>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2618827" y="2976649"/>
              <a:ext cx="1517103" cy="301255"/>
            </a:xfrm>
            <a:prstGeom prst="rect">
              <a:avLst/>
            </a:prstGeom>
          </p:spPr>
        </p:pic>
        <p:sp>
          <p:nvSpPr>
            <p:cNvPr id="69" name="TextBox 68">
              <a:extLst>
                <a:ext uri="{FF2B5EF4-FFF2-40B4-BE49-F238E27FC236}">
                  <a16:creationId xmlns:a16="http://schemas.microsoft.com/office/drawing/2014/main" id="{6C708197-66BF-94FF-ED0B-2119417A6FF1}"/>
                </a:ext>
              </a:extLst>
            </p:cNvPr>
            <p:cNvSpPr txBox="1"/>
            <p:nvPr/>
          </p:nvSpPr>
          <p:spPr>
            <a:xfrm>
              <a:off x="2740517" y="3006648"/>
              <a:ext cx="1304211" cy="230833"/>
            </a:xfrm>
            <a:prstGeom prst="rect">
              <a:avLst/>
            </a:prstGeom>
            <a:noFill/>
          </p:spPr>
          <p:txBody>
            <a:bodyPr wrap="square" lIns="0" tIns="0" rIns="0" bIns="0" rtlCol="0" anchor="ctr">
              <a:spAutoFit/>
            </a:bodyPr>
            <a:lstStyle/>
            <a:p>
              <a:pPr algn="ctr" defTabSz="1219170">
                <a:defRPr/>
              </a:pPr>
              <a:r>
                <a:rPr lang="en-AU" sz="1000" dirty="0">
                  <a:solidFill>
                    <a:prstClr val="black"/>
                  </a:solidFill>
                  <a:latin typeface="Montserrat" panose="00000500000000000000" pitchFamily="2" charset="0"/>
                  <a:cs typeface="Calibri Light" panose="020F0302020204030204" pitchFamily="34" charset="0"/>
                </a:rPr>
                <a:t>ABS Derived Income</a:t>
              </a:r>
            </a:p>
          </p:txBody>
        </p:sp>
      </p:grpSp>
      <p:grpSp>
        <p:nvGrpSpPr>
          <p:cNvPr id="70" name="Group 69">
            <a:extLst>
              <a:ext uri="{FF2B5EF4-FFF2-40B4-BE49-F238E27FC236}">
                <a16:creationId xmlns:a16="http://schemas.microsoft.com/office/drawing/2014/main" id="{705D0DD1-431C-41F7-0D4A-B4351168B682}"/>
              </a:ext>
            </a:extLst>
          </p:cNvPr>
          <p:cNvGrpSpPr/>
          <p:nvPr/>
        </p:nvGrpSpPr>
        <p:grpSpPr>
          <a:xfrm>
            <a:off x="2423607" y="3156702"/>
            <a:ext cx="1395900" cy="401674"/>
            <a:chOff x="2618827" y="2976649"/>
            <a:chExt cx="1517103" cy="301255"/>
          </a:xfrm>
        </p:grpSpPr>
        <p:pic>
          <p:nvPicPr>
            <p:cNvPr id="71" name="Graphic 70">
              <a:extLst>
                <a:ext uri="{FF2B5EF4-FFF2-40B4-BE49-F238E27FC236}">
                  <a16:creationId xmlns:a16="http://schemas.microsoft.com/office/drawing/2014/main" id="{25AC8D24-84F7-D8CB-6088-364195CBC055}"/>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2618827" y="2976649"/>
              <a:ext cx="1517103" cy="301255"/>
            </a:xfrm>
            <a:prstGeom prst="rect">
              <a:avLst/>
            </a:prstGeom>
          </p:spPr>
        </p:pic>
        <p:sp>
          <p:nvSpPr>
            <p:cNvPr id="72" name="TextBox 71">
              <a:extLst>
                <a:ext uri="{FF2B5EF4-FFF2-40B4-BE49-F238E27FC236}">
                  <a16:creationId xmlns:a16="http://schemas.microsoft.com/office/drawing/2014/main" id="{F3254DD6-3419-1269-C416-E528D627259C}"/>
                </a:ext>
              </a:extLst>
            </p:cNvPr>
            <p:cNvSpPr txBox="1"/>
            <p:nvPr/>
          </p:nvSpPr>
          <p:spPr>
            <a:xfrm>
              <a:off x="2740517" y="3006648"/>
              <a:ext cx="1304211" cy="230832"/>
            </a:xfrm>
            <a:prstGeom prst="rect">
              <a:avLst/>
            </a:prstGeom>
            <a:noFill/>
          </p:spPr>
          <p:txBody>
            <a:bodyPr wrap="square" lIns="0" tIns="0" rIns="0" bIns="0" rtlCol="0" anchor="ctr">
              <a:spAutoFit/>
            </a:bodyPr>
            <a:lstStyle/>
            <a:p>
              <a:pPr algn="ctr" defTabSz="1219170">
                <a:defRPr/>
              </a:pPr>
              <a:r>
                <a:rPr lang="en-AU" sz="1000">
                  <a:solidFill>
                    <a:prstClr val="black"/>
                  </a:solidFill>
                  <a:latin typeface="Montserrat" panose="00000500000000000000" pitchFamily="2" charset="0"/>
                  <a:cs typeface="Calibri Light" panose="020F0302020204030204" pitchFamily="34" charset="0"/>
                </a:rPr>
                <a:t>Superannuation Accounts Extract</a:t>
              </a:r>
            </a:p>
          </p:txBody>
        </p:sp>
      </p:grpSp>
      <p:grpSp>
        <p:nvGrpSpPr>
          <p:cNvPr id="85" name="Group 84">
            <a:extLst>
              <a:ext uri="{FF2B5EF4-FFF2-40B4-BE49-F238E27FC236}">
                <a16:creationId xmlns:a16="http://schemas.microsoft.com/office/drawing/2014/main" id="{B2D63E2A-1556-500D-2570-623AACE8DEDA}"/>
              </a:ext>
            </a:extLst>
          </p:cNvPr>
          <p:cNvGrpSpPr/>
          <p:nvPr/>
        </p:nvGrpSpPr>
        <p:grpSpPr>
          <a:xfrm>
            <a:off x="9235191" y="646780"/>
            <a:ext cx="2887501" cy="1339889"/>
            <a:chOff x="6926393" y="485084"/>
            <a:chExt cx="2165626" cy="1004916"/>
          </a:xfrm>
        </p:grpSpPr>
        <p:sp>
          <p:nvSpPr>
            <p:cNvPr id="18" name="TextBox 17">
              <a:extLst>
                <a:ext uri="{FF2B5EF4-FFF2-40B4-BE49-F238E27FC236}">
                  <a16:creationId xmlns:a16="http://schemas.microsoft.com/office/drawing/2014/main" id="{0A671343-650F-DB2C-5465-B91561610A6C}"/>
                </a:ext>
              </a:extLst>
            </p:cNvPr>
            <p:cNvSpPr txBox="1"/>
            <p:nvPr/>
          </p:nvSpPr>
          <p:spPr>
            <a:xfrm>
              <a:off x="7409014" y="870374"/>
              <a:ext cx="138548" cy="138499"/>
            </a:xfrm>
            <a:prstGeom prst="rect">
              <a:avLst/>
            </a:prstGeom>
            <a:noFill/>
          </p:spPr>
          <p:txBody>
            <a:bodyPr wrap="none" rtlCol="0" anchor="ctr">
              <a:spAutoFit/>
            </a:bodyPr>
            <a:lstStyle/>
            <a:p>
              <a:pPr algn="ctr" defTabSz="1219170">
                <a:defRPr/>
              </a:pPr>
              <a:endParaRPr lang="en-AU" sz="600">
                <a:solidFill>
                  <a:prstClr val="black"/>
                </a:solidFill>
                <a:latin typeface="Montserrat" panose="00000500000000000000" pitchFamily="2" charset="0"/>
                <a:cs typeface="Calibri Light" panose="020F0302020204030204" pitchFamily="34" charset="0"/>
              </a:endParaRPr>
            </a:p>
          </p:txBody>
        </p:sp>
        <p:pic>
          <p:nvPicPr>
            <p:cNvPr id="155" name="Graphic 154">
              <a:extLst>
                <a:ext uri="{FF2B5EF4-FFF2-40B4-BE49-F238E27FC236}">
                  <a16:creationId xmlns:a16="http://schemas.microsoft.com/office/drawing/2014/main" id="{8848CD9B-8EF9-44FA-953D-197F72E4ED7B}"/>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6933603" y="1168650"/>
              <a:ext cx="1068018" cy="321350"/>
            </a:xfrm>
            <a:prstGeom prst="rect">
              <a:avLst/>
            </a:prstGeom>
          </p:spPr>
        </p:pic>
        <p:grpSp>
          <p:nvGrpSpPr>
            <p:cNvPr id="74" name="Group 73">
              <a:extLst>
                <a:ext uri="{FF2B5EF4-FFF2-40B4-BE49-F238E27FC236}">
                  <a16:creationId xmlns:a16="http://schemas.microsoft.com/office/drawing/2014/main" id="{46F7A60F-D014-6885-BDC0-BB3B7AE5CE13}"/>
                </a:ext>
              </a:extLst>
            </p:cNvPr>
            <p:cNvGrpSpPr/>
            <p:nvPr/>
          </p:nvGrpSpPr>
          <p:grpSpPr>
            <a:xfrm>
              <a:off x="6930343" y="828028"/>
              <a:ext cx="1068018" cy="321350"/>
              <a:chOff x="7243831" y="828028"/>
              <a:chExt cx="1517103" cy="321350"/>
            </a:xfrm>
          </p:grpSpPr>
          <p:pic>
            <p:nvPicPr>
              <p:cNvPr id="156" name="Graphic 155">
                <a:extLst>
                  <a:ext uri="{FF2B5EF4-FFF2-40B4-BE49-F238E27FC236}">
                    <a16:creationId xmlns:a16="http://schemas.microsoft.com/office/drawing/2014/main" id="{BDFBF3BE-9D50-C056-0768-500937F5F15D}"/>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7243831" y="828028"/>
                <a:ext cx="1517103" cy="321350"/>
              </a:xfrm>
              <a:prstGeom prst="rect">
                <a:avLst/>
              </a:prstGeom>
            </p:spPr>
          </p:pic>
          <p:sp>
            <p:nvSpPr>
              <p:cNvPr id="157" name="TextBox 156">
                <a:extLst>
                  <a:ext uri="{FF2B5EF4-FFF2-40B4-BE49-F238E27FC236}">
                    <a16:creationId xmlns:a16="http://schemas.microsoft.com/office/drawing/2014/main" id="{1085C076-FF63-33C1-AD93-48FBA90D4909}"/>
                  </a:ext>
                </a:extLst>
              </p:cNvPr>
              <p:cNvSpPr txBox="1"/>
              <p:nvPr/>
            </p:nvSpPr>
            <p:spPr>
              <a:xfrm>
                <a:off x="7296331" y="875331"/>
                <a:ext cx="1400885" cy="230833"/>
              </a:xfrm>
              <a:prstGeom prst="rect">
                <a:avLst/>
              </a:prstGeom>
              <a:noFill/>
              <a:ln>
                <a:noFill/>
              </a:ln>
            </p:spPr>
            <p:txBody>
              <a:bodyPr wrap="square" lIns="0" tIns="0" rIns="0" bIns="0" rtlCol="0" anchor="ctr">
                <a:spAutoFit/>
              </a:bodyPr>
              <a:lstStyle/>
              <a:p>
                <a:pPr algn="ctr" defTabSz="1219170">
                  <a:defRPr/>
                </a:pPr>
                <a:r>
                  <a:rPr lang="en-AU" sz="1000">
                    <a:solidFill>
                      <a:prstClr val="black"/>
                    </a:solidFill>
                    <a:latin typeface="Montserrat" panose="00000500000000000000" pitchFamily="2" charset="0"/>
                    <a:cs typeface="Calibri Light" panose="020F0302020204030204" pitchFamily="34" charset="0"/>
                  </a:rPr>
                  <a:t>Visa Applications and Grants</a:t>
                </a:r>
              </a:p>
            </p:txBody>
          </p:sp>
        </p:grpSp>
        <p:sp>
          <p:nvSpPr>
            <p:cNvPr id="158" name="TextBox 157">
              <a:extLst>
                <a:ext uri="{FF2B5EF4-FFF2-40B4-BE49-F238E27FC236}">
                  <a16:creationId xmlns:a16="http://schemas.microsoft.com/office/drawing/2014/main" id="{69EDB922-0162-8CB5-7F86-3BC2006878B7}"/>
                </a:ext>
              </a:extLst>
            </p:cNvPr>
            <p:cNvSpPr txBox="1"/>
            <p:nvPr/>
          </p:nvSpPr>
          <p:spPr>
            <a:xfrm>
              <a:off x="6933603" y="1271617"/>
              <a:ext cx="1068018" cy="115416"/>
            </a:xfrm>
            <a:prstGeom prst="rect">
              <a:avLst/>
            </a:prstGeom>
            <a:noFill/>
            <a:ln>
              <a:noFill/>
            </a:ln>
          </p:spPr>
          <p:txBody>
            <a:bodyPr wrap="square" lIns="0" tIns="0" rIns="0" bIns="0" rtlCol="0" anchor="ctr">
              <a:spAutoFit/>
            </a:bodyPr>
            <a:lstStyle/>
            <a:p>
              <a:pPr algn="ctr" defTabSz="1219170">
                <a:defRPr/>
              </a:pPr>
              <a:r>
                <a:rPr lang="en-AU" sz="1000">
                  <a:solidFill>
                    <a:prstClr val="black"/>
                  </a:solidFill>
                  <a:latin typeface="Montserrat" panose="00000500000000000000" pitchFamily="2" charset="0"/>
                  <a:cs typeface="Calibri Light" panose="020F0302020204030204" pitchFamily="34" charset="0"/>
                </a:rPr>
                <a:t>Travellers</a:t>
              </a:r>
            </a:p>
          </p:txBody>
        </p:sp>
        <p:grpSp>
          <p:nvGrpSpPr>
            <p:cNvPr id="75" name="Group 74">
              <a:extLst>
                <a:ext uri="{FF2B5EF4-FFF2-40B4-BE49-F238E27FC236}">
                  <a16:creationId xmlns:a16="http://schemas.microsoft.com/office/drawing/2014/main" id="{70F3E00B-DE6E-E1E7-6839-338C78B5F432}"/>
                </a:ext>
              </a:extLst>
            </p:cNvPr>
            <p:cNvGrpSpPr/>
            <p:nvPr/>
          </p:nvGrpSpPr>
          <p:grpSpPr>
            <a:xfrm>
              <a:off x="6926393" y="490119"/>
              <a:ext cx="1068018" cy="321350"/>
              <a:chOff x="7243831" y="828028"/>
              <a:chExt cx="1517103" cy="321350"/>
            </a:xfrm>
          </p:grpSpPr>
          <p:pic>
            <p:nvPicPr>
              <p:cNvPr id="76" name="Graphic 75">
                <a:extLst>
                  <a:ext uri="{FF2B5EF4-FFF2-40B4-BE49-F238E27FC236}">
                    <a16:creationId xmlns:a16="http://schemas.microsoft.com/office/drawing/2014/main" id="{096DFEA8-F113-612E-7F6E-61BBDF27506E}"/>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7243831" y="828028"/>
                <a:ext cx="1517103" cy="321350"/>
              </a:xfrm>
              <a:prstGeom prst="rect">
                <a:avLst/>
              </a:prstGeom>
            </p:spPr>
          </p:pic>
          <p:sp>
            <p:nvSpPr>
              <p:cNvPr id="77" name="TextBox 76">
                <a:extLst>
                  <a:ext uri="{FF2B5EF4-FFF2-40B4-BE49-F238E27FC236}">
                    <a16:creationId xmlns:a16="http://schemas.microsoft.com/office/drawing/2014/main" id="{63C37D17-08B1-5F5C-BA86-3B4BBD6E12D6}"/>
                  </a:ext>
                </a:extLst>
              </p:cNvPr>
              <p:cNvSpPr txBox="1"/>
              <p:nvPr/>
            </p:nvSpPr>
            <p:spPr>
              <a:xfrm>
                <a:off x="7296331" y="875331"/>
                <a:ext cx="1400885" cy="230833"/>
              </a:xfrm>
              <a:prstGeom prst="rect">
                <a:avLst/>
              </a:prstGeom>
              <a:noFill/>
              <a:ln>
                <a:noFill/>
              </a:ln>
            </p:spPr>
            <p:txBody>
              <a:bodyPr wrap="square" lIns="0" tIns="0" rIns="0" bIns="0" rtlCol="0" anchor="ctr">
                <a:spAutoFit/>
              </a:bodyPr>
              <a:lstStyle/>
              <a:p>
                <a:pPr algn="ctr" defTabSz="1219170">
                  <a:defRPr/>
                </a:pPr>
                <a:r>
                  <a:rPr lang="en-AU" sz="1000">
                    <a:solidFill>
                      <a:prstClr val="black"/>
                    </a:solidFill>
                    <a:latin typeface="Montserrat" panose="00000500000000000000" pitchFamily="2" charset="0"/>
                    <a:cs typeface="Calibri Light" panose="020F0302020204030204" pitchFamily="34" charset="0"/>
                  </a:rPr>
                  <a:t>Adult Migrant English Program</a:t>
                </a:r>
              </a:p>
            </p:txBody>
          </p:sp>
        </p:grpSp>
        <p:grpSp>
          <p:nvGrpSpPr>
            <p:cNvPr id="78" name="Group 77">
              <a:extLst>
                <a:ext uri="{FF2B5EF4-FFF2-40B4-BE49-F238E27FC236}">
                  <a16:creationId xmlns:a16="http://schemas.microsoft.com/office/drawing/2014/main" id="{A852D1A5-4EC4-AC0A-8F7D-5A1440E7B608}"/>
                </a:ext>
              </a:extLst>
            </p:cNvPr>
            <p:cNvGrpSpPr/>
            <p:nvPr/>
          </p:nvGrpSpPr>
          <p:grpSpPr>
            <a:xfrm>
              <a:off x="8024001" y="816463"/>
              <a:ext cx="1068018" cy="346249"/>
              <a:chOff x="7243831" y="817624"/>
              <a:chExt cx="1517103" cy="346249"/>
            </a:xfrm>
          </p:grpSpPr>
          <p:pic>
            <p:nvPicPr>
              <p:cNvPr id="79" name="Graphic 78">
                <a:extLst>
                  <a:ext uri="{FF2B5EF4-FFF2-40B4-BE49-F238E27FC236}">
                    <a16:creationId xmlns:a16="http://schemas.microsoft.com/office/drawing/2014/main" id="{F3FA47A5-8FB1-5EA9-6009-A8607F8B8E50}"/>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7243831" y="828028"/>
                <a:ext cx="1517103" cy="321350"/>
              </a:xfrm>
              <a:prstGeom prst="rect">
                <a:avLst/>
              </a:prstGeom>
            </p:spPr>
          </p:pic>
          <p:sp>
            <p:nvSpPr>
              <p:cNvPr id="80" name="TextBox 79">
                <a:extLst>
                  <a:ext uri="{FF2B5EF4-FFF2-40B4-BE49-F238E27FC236}">
                    <a16:creationId xmlns:a16="http://schemas.microsoft.com/office/drawing/2014/main" id="{14B6D4C0-FD37-5E68-50B1-ACD013CC76D2}"/>
                  </a:ext>
                </a:extLst>
              </p:cNvPr>
              <p:cNvSpPr txBox="1"/>
              <p:nvPr/>
            </p:nvSpPr>
            <p:spPr>
              <a:xfrm>
                <a:off x="7296331" y="817624"/>
                <a:ext cx="1400885" cy="346249"/>
              </a:xfrm>
              <a:prstGeom prst="rect">
                <a:avLst/>
              </a:prstGeom>
              <a:noFill/>
              <a:ln>
                <a:noFill/>
              </a:ln>
            </p:spPr>
            <p:txBody>
              <a:bodyPr wrap="square" lIns="0" tIns="0" rIns="0" bIns="0" rtlCol="0" anchor="ctr">
                <a:spAutoFit/>
              </a:bodyPr>
              <a:lstStyle/>
              <a:p>
                <a:pPr algn="ctr" defTabSz="1219170">
                  <a:defRPr/>
                </a:pPr>
                <a:r>
                  <a:rPr lang="en-AU" sz="1000">
                    <a:solidFill>
                      <a:prstClr val="black"/>
                    </a:solidFill>
                    <a:latin typeface="Montserrat" panose="00000500000000000000" pitchFamily="2" charset="0"/>
                    <a:cs typeface="Calibri Light" panose="020F0302020204030204" pitchFamily="34" charset="0"/>
                  </a:rPr>
                  <a:t>Migrant and Traveller Demographics</a:t>
                </a:r>
              </a:p>
            </p:txBody>
          </p:sp>
        </p:grpSp>
        <p:grpSp>
          <p:nvGrpSpPr>
            <p:cNvPr id="82" name="Group 81">
              <a:extLst>
                <a:ext uri="{FF2B5EF4-FFF2-40B4-BE49-F238E27FC236}">
                  <a16:creationId xmlns:a16="http://schemas.microsoft.com/office/drawing/2014/main" id="{E7D81B35-B396-2B38-3766-87080426214E}"/>
                </a:ext>
              </a:extLst>
            </p:cNvPr>
            <p:cNvGrpSpPr/>
            <p:nvPr/>
          </p:nvGrpSpPr>
          <p:grpSpPr>
            <a:xfrm>
              <a:off x="8020052" y="485084"/>
              <a:ext cx="1068018" cy="321350"/>
              <a:chOff x="7243831" y="828028"/>
              <a:chExt cx="1517103" cy="321350"/>
            </a:xfrm>
          </p:grpSpPr>
          <p:pic>
            <p:nvPicPr>
              <p:cNvPr id="83" name="Graphic 82">
                <a:extLst>
                  <a:ext uri="{FF2B5EF4-FFF2-40B4-BE49-F238E27FC236}">
                    <a16:creationId xmlns:a16="http://schemas.microsoft.com/office/drawing/2014/main" id="{BB9D385C-0F73-9807-BD39-B9F69D3862C8}"/>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7243831" y="828028"/>
                <a:ext cx="1517103" cy="321350"/>
              </a:xfrm>
              <a:prstGeom prst="rect">
                <a:avLst/>
              </a:prstGeom>
            </p:spPr>
          </p:pic>
          <p:sp>
            <p:nvSpPr>
              <p:cNvPr id="84" name="TextBox 83">
                <a:extLst>
                  <a:ext uri="{FF2B5EF4-FFF2-40B4-BE49-F238E27FC236}">
                    <a16:creationId xmlns:a16="http://schemas.microsoft.com/office/drawing/2014/main" id="{840CBEC4-0CC7-65AA-1CD5-23AE782ECC40}"/>
                  </a:ext>
                </a:extLst>
              </p:cNvPr>
              <p:cNvSpPr txBox="1"/>
              <p:nvPr/>
            </p:nvSpPr>
            <p:spPr>
              <a:xfrm>
                <a:off x="7296331" y="875331"/>
                <a:ext cx="1400885" cy="230833"/>
              </a:xfrm>
              <a:prstGeom prst="rect">
                <a:avLst/>
              </a:prstGeom>
              <a:noFill/>
              <a:ln>
                <a:noFill/>
              </a:ln>
            </p:spPr>
            <p:txBody>
              <a:bodyPr wrap="square" lIns="0" tIns="0" rIns="0" bIns="0" rtlCol="0" anchor="ctr">
                <a:spAutoFit/>
              </a:bodyPr>
              <a:lstStyle/>
              <a:p>
                <a:pPr lvl="0" algn="ctr">
                  <a:defRPr/>
                </a:pPr>
                <a:r>
                  <a:rPr lang="en-AU" sz="1000">
                    <a:solidFill>
                      <a:prstClr val="black"/>
                    </a:solidFill>
                    <a:latin typeface="Montserrat" panose="00000500000000000000" pitchFamily="2" charset="0"/>
                    <a:cs typeface="Calibri Light" panose="020F0302020204030204" pitchFamily="34" charset="0"/>
                  </a:rPr>
                  <a:t>Settlements Database</a:t>
                </a:r>
              </a:p>
            </p:txBody>
          </p:sp>
        </p:grpSp>
      </p:grpSp>
    </p:spTree>
    <p:extLst>
      <p:ext uri="{BB962C8B-B14F-4D97-AF65-F5344CB8AC3E}">
        <p14:creationId xmlns:p14="http://schemas.microsoft.com/office/powerpoint/2010/main" val="18568652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0164E9-5102-E5C8-3848-06AA7D741E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6A05A9-3577-4276-79DA-F63343472EC3}"/>
              </a:ext>
            </a:extLst>
          </p:cNvPr>
          <p:cNvSpPr>
            <a:spLocks noGrp="1"/>
          </p:cNvSpPr>
          <p:nvPr>
            <p:ph type="title"/>
          </p:nvPr>
        </p:nvSpPr>
        <p:spPr/>
        <p:txBody>
          <a:bodyPr/>
          <a:lstStyle/>
          <a:p>
            <a:r>
              <a:rPr lang="en-US" dirty="0"/>
              <a:t>Break time</a:t>
            </a:r>
          </a:p>
        </p:txBody>
      </p:sp>
      <p:sp>
        <p:nvSpPr>
          <p:cNvPr id="3" name="Content Placeholder 2">
            <a:extLst>
              <a:ext uri="{FF2B5EF4-FFF2-40B4-BE49-F238E27FC236}">
                <a16:creationId xmlns:a16="http://schemas.microsoft.com/office/drawing/2014/main" id="{8DACF761-EF89-1FB7-A0E4-6540C2F7DDFE}"/>
              </a:ext>
            </a:extLst>
          </p:cNvPr>
          <p:cNvSpPr>
            <a:spLocks noGrp="1"/>
          </p:cNvSpPr>
          <p:nvPr>
            <p:ph idx="1"/>
          </p:nvPr>
        </p:nvSpPr>
        <p:spPr/>
        <p:txBody>
          <a:bodyPr>
            <a:noAutofit/>
          </a:bodyPr>
          <a:lstStyle/>
          <a:p>
            <a:pPr marL="0" indent="0">
              <a:lnSpc>
                <a:spcPct val="150000"/>
              </a:lnSpc>
              <a:spcAft>
                <a:spcPts val="800"/>
              </a:spcAft>
              <a:buSzPct val="100000"/>
              <a:buNone/>
              <a:tabLst>
                <a:tab pos="457200" algn="l"/>
              </a:tabLst>
            </a:pPr>
            <a:r>
              <a:rPr lang="en-US" dirty="0"/>
              <a:t>Time for a 10-minute break!</a:t>
            </a:r>
            <a:br>
              <a:rPr lang="en-US" dirty="0"/>
            </a:br>
            <a:r>
              <a:rPr lang="en-US" dirty="0"/>
              <a:t>✔ Stretch</a:t>
            </a:r>
            <a:br>
              <a:rPr lang="en-US" dirty="0"/>
            </a:br>
            <a:r>
              <a:rPr lang="en-US" dirty="0"/>
              <a:t>✔ Grab a drink</a:t>
            </a:r>
            <a:br>
              <a:rPr lang="en-US" dirty="0"/>
            </a:br>
            <a:r>
              <a:rPr lang="en-US" dirty="0"/>
              <a:t>✔ Rest your eyes</a:t>
            </a:r>
            <a:br>
              <a:rPr lang="en-US" dirty="0"/>
            </a:br>
            <a:r>
              <a:rPr lang="en-US" dirty="0"/>
              <a:t>We will start again soon.</a:t>
            </a:r>
          </a:p>
        </p:txBody>
      </p:sp>
      <p:pic>
        <p:nvPicPr>
          <p:cNvPr id="4" name="Picture 3" descr="A coffee cup with a black background&#10;&#10;AI-generated content may be incorrect.">
            <a:extLst>
              <a:ext uri="{FF2B5EF4-FFF2-40B4-BE49-F238E27FC236}">
                <a16:creationId xmlns:a16="http://schemas.microsoft.com/office/drawing/2014/main" id="{B0DC4FEC-732E-1C7A-764B-F5CBFFAB0CF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00039" y="1989000"/>
            <a:ext cx="4507288" cy="2880000"/>
          </a:xfrm>
          <a:prstGeom prst="rect">
            <a:avLst/>
          </a:prstGeom>
        </p:spPr>
      </p:pic>
    </p:spTree>
    <p:extLst>
      <p:ext uri="{BB962C8B-B14F-4D97-AF65-F5344CB8AC3E}">
        <p14:creationId xmlns:p14="http://schemas.microsoft.com/office/powerpoint/2010/main" val="38412255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899AC-826E-FA58-9EBF-4542A28A38DC}"/>
              </a:ext>
            </a:extLst>
          </p:cNvPr>
          <p:cNvSpPr>
            <a:spLocks noGrp="1"/>
          </p:cNvSpPr>
          <p:nvPr>
            <p:ph type="ctrTitle"/>
          </p:nvPr>
        </p:nvSpPr>
        <p:spPr>
          <a:xfrm>
            <a:off x="374562" y="4880608"/>
            <a:ext cx="11180348" cy="776185"/>
          </a:xfrm>
        </p:spPr>
        <p:txBody>
          <a:bodyPr>
            <a:noAutofit/>
          </a:bodyPr>
          <a:lstStyle/>
          <a:p>
            <a:pPr algn="ctr"/>
            <a:r>
              <a:rPr lang="en-US" sz="3600" b="1" dirty="0">
                <a:solidFill>
                  <a:schemeClr val="tx2">
                    <a:lumMod val="90000"/>
                    <a:lumOff val="10000"/>
                  </a:schemeClr>
                </a:solidFill>
              </a:rPr>
              <a:t>Building better data through partnership:</a:t>
            </a:r>
            <a:r>
              <a:rPr lang="en-US" dirty="0">
                <a:solidFill>
                  <a:schemeClr val="tx2">
                    <a:lumMod val="90000"/>
                    <a:lumOff val="10000"/>
                  </a:schemeClr>
                </a:solidFill>
              </a:rPr>
              <a:t> </a:t>
            </a:r>
            <a:br>
              <a:rPr lang="en-US" dirty="0">
                <a:solidFill>
                  <a:schemeClr val="tx2">
                    <a:lumMod val="90000"/>
                    <a:lumOff val="10000"/>
                  </a:schemeClr>
                </a:solidFill>
              </a:rPr>
            </a:br>
            <a:r>
              <a:rPr lang="en-US" dirty="0">
                <a:solidFill>
                  <a:schemeClr val="tx2">
                    <a:lumMod val="90000"/>
                    <a:lumOff val="10000"/>
                  </a:schemeClr>
                </a:solidFill>
              </a:rPr>
              <a:t>Voice of Queenslanders with Disability</a:t>
            </a:r>
            <a:endParaRPr lang="en-US" sz="3600" b="1" dirty="0">
              <a:solidFill>
                <a:schemeClr val="tx2">
                  <a:lumMod val="90000"/>
                  <a:lumOff val="10000"/>
                </a:schemeClr>
              </a:solidFill>
            </a:endParaRPr>
          </a:p>
        </p:txBody>
      </p:sp>
      <p:sp>
        <p:nvSpPr>
          <p:cNvPr id="3" name="Subtitle 2">
            <a:extLst>
              <a:ext uri="{FF2B5EF4-FFF2-40B4-BE49-F238E27FC236}">
                <a16:creationId xmlns:a16="http://schemas.microsoft.com/office/drawing/2014/main" id="{D74707BD-72BC-A7A0-688D-B488E7276585}"/>
              </a:ext>
            </a:extLst>
          </p:cNvPr>
          <p:cNvSpPr>
            <a:spLocks noGrp="1"/>
          </p:cNvSpPr>
          <p:nvPr>
            <p:ph type="subTitle" idx="1"/>
          </p:nvPr>
        </p:nvSpPr>
        <p:spPr>
          <a:xfrm>
            <a:off x="1308011" y="5656793"/>
            <a:ext cx="10686079" cy="508643"/>
          </a:xfrm>
        </p:spPr>
        <p:txBody>
          <a:bodyPr>
            <a:noAutofit/>
          </a:bodyPr>
          <a:lstStyle/>
          <a:p>
            <a:pPr algn="l"/>
            <a:r>
              <a:rPr lang="en-AU" dirty="0">
                <a:solidFill>
                  <a:schemeClr val="tx2">
                    <a:lumMod val="90000"/>
                    <a:lumOff val="10000"/>
                  </a:schemeClr>
                </a:solidFill>
              </a:rPr>
              <a:t>Dr Kelsey Chapman, Griffith University   |   Michelle Moss, Queenslanders with Disability Network</a:t>
            </a:r>
          </a:p>
        </p:txBody>
      </p:sp>
      <p:sp>
        <p:nvSpPr>
          <p:cNvPr id="8000" name="Dot 8000">
            <a:extLst>
              <a:ext uri="{FF2B5EF4-FFF2-40B4-BE49-F238E27FC236}">
                <a16:creationId xmlns:a16="http://schemas.microsoft.com/office/drawing/2014/main" id="{FB08124D-0179-120C-BB5A-8DEF45452ECB}"/>
              </a:ext>
            </a:extLst>
          </p:cNvPr>
          <p:cNvSpPr/>
          <p:nvPr userDrawn="1"/>
        </p:nvSpPr>
        <p:spPr>
          <a:xfrm>
            <a:off x="10172699" y="228600"/>
            <a:ext cx="330200" cy="330200"/>
          </a:xfrm>
          <a:prstGeom prst="ellipse">
            <a:avLst/>
          </a:prstGeom>
          <a:solidFill>
            <a:srgbClr val="F8AF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001" name="Dot 8001">
            <a:extLst>
              <a:ext uri="{FF2B5EF4-FFF2-40B4-BE49-F238E27FC236}">
                <a16:creationId xmlns:a16="http://schemas.microsoft.com/office/drawing/2014/main" id="{6ADE66D6-BCBD-37B0-9B30-BDC3C10CB1C9}"/>
              </a:ext>
            </a:extLst>
          </p:cNvPr>
          <p:cNvSpPr/>
          <p:nvPr userDrawn="1"/>
        </p:nvSpPr>
        <p:spPr>
          <a:xfrm>
            <a:off x="10604498" y="228600"/>
            <a:ext cx="330200" cy="330200"/>
          </a:xfrm>
          <a:prstGeom prst="ellipse">
            <a:avLst/>
          </a:prstGeom>
          <a:solidFill>
            <a:srgbClr val="66BFC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6BFCC"/>
              </a:solidFill>
              <a:effectLst/>
              <a:uLnTx/>
              <a:uFillTx/>
              <a:latin typeface="Aptos" panose="02110004020202020204"/>
              <a:ea typeface="+mn-ea"/>
              <a:cs typeface="+mn-cs"/>
            </a:endParaRPr>
          </a:p>
        </p:txBody>
      </p:sp>
      <p:sp>
        <p:nvSpPr>
          <p:cNvPr id="8002" name="Dot 8002">
            <a:extLst>
              <a:ext uri="{FF2B5EF4-FFF2-40B4-BE49-F238E27FC236}">
                <a16:creationId xmlns:a16="http://schemas.microsoft.com/office/drawing/2014/main" id="{716D6FFF-08B0-E7FB-5218-C6AF91EBF416}"/>
              </a:ext>
            </a:extLst>
          </p:cNvPr>
          <p:cNvSpPr/>
          <p:nvPr userDrawn="1"/>
        </p:nvSpPr>
        <p:spPr>
          <a:xfrm>
            <a:off x="11032066" y="228600"/>
            <a:ext cx="330200" cy="330200"/>
          </a:xfrm>
          <a:prstGeom prst="ellipse">
            <a:avLst/>
          </a:prstGeom>
          <a:solidFill>
            <a:srgbClr val="684D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003" name="Dot 8003">
            <a:extLst>
              <a:ext uri="{FF2B5EF4-FFF2-40B4-BE49-F238E27FC236}">
                <a16:creationId xmlns:a16="http://schemas.microsoft.com/office/drawing/2014/main" id="{0EBD39BA-C7C1-C4A6-5124-9029BD36B65D}"/>
              </a:ext>
            </a:extLst>
          </p:cNvPr>
          <p:cNvSpPr/>
          <p:nvPr userDrawn="1"/>
        </p:nvSpPr>
        <p:spPr>
          <a:xfrm>
            <a:off x="11459634" y="228600"/>
            <a:ext cx="330200" cy="330200"/>
          </a:xfrm>
          <a:prstGeom prst="ellipse">
            <a:avLst/>
          </a:prstGeom>
          <a:solidFill>
            <a:srgbClr val="B04E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821613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585CCEF-BFFD-36C5-FBE5-0198156027E7}"/>
              </a:ext>
            </a:extLst>
          </p:cNvPr>
          <p:cNvSpPr>
            <a:spLocks noGrp="1"/>
          </p:cNvSpPr>
          <p:nvPr>
            <p:ph type="title"/>
          </p:nvPr>
        </p:nvSpPr>
        <p:spPr>
          <a:xfrm>
            <a:off x="6007608" y="4063320"/>
            <a:ext cx="6110388" cy="551565"/>
          </a:xfrm>
        </p:spPr>
        <p:txBody>
          <a:bodyPr>
            <a:noAutofit/>
          </a:bodyPr>
          <a:lstStyle/>
          <a:p>
            <a:r>
              <a:rPr lang="en-US" dirty="0"/>
              <a:t>Acknowledgment of Country</a:t>
            </a:r>
          </a:p>
        </p:txBody>
      </p:sp>
      <p:sp>
        <p:nvSpPr>
          <p:cNvPr id="8010" name="Dot 8010">
            <a:extLst>
              <a:ext uri="{FF2B5EF4-FFF2-40B4-BE49-F238E27FC236}">
                <a16:creationId xmlns:a16="http://schemas.microsoft.com/office/drawing/2014/main" id="{6E386771-FFB7-E9F2-0E3C-CFEFD013FFC3}"/>
              </a:ext>
            </a:extLst>
          </p:cNvPr>
          <p:cNvSpPr/>
          <p:nvPr userDrawn="1"/>
        </p:nvSpPr>
        <p:spPr>
          <a:xfrm>
            <a:off x="10280275" y="3768903"/>
            <a:ext cx="330200" cy="330200"/>
          </a:xfrm>
          <a:prstGeom prst="ellipse">
            <a:avLst/>
          </a:prstGeom>
          <a:solidFill>
            <a:srgbClr val="F8AF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011" name="Dot 8011">
            <a:extLst>
              <a:ext uri="{FF2B5EF4-FFF2-40B4-BE49-F238E27FC236}">
                <a16:creationId xmlns:a16="http://schemas.microsoft.com/office/drawing/2014/main" id="{3A2F5BFA-55F0-E095-C69A-DB1421172711}"/>
              </a:ext>
            </a:extLst>
          </p:cNvPr>
          <p:cNvSpPr/>
          <p:nvPr userDrawn="1"/>
        </p:nvSpPr>
        <p:spPr>
          <a:xfrm>
            <a:off x="10712074" y="3768903"/>
            <a:ext cx="330200" cy="330200"/>
          </a:xfrm>
          <a:prstGeom prst="ellipse">
            <a:avLst/>
          </a:prstGeom>
          <a:solidFill>
            <a:srgbClr val="66BFC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6BFCC"/>
              </a:solidFill>
              <a:effectLst/>
              <a:uLnTx/>
              <a:uFillTx/>
              <a:latin typeface="Aptos" panose="02110004020202020204"/>
              <a:ea typeface="+mn-ea"/>
              <a:cs typeface="+mn-cs"/>
            </a:endParaRPr>
          </a:p>
        </p:txBody>
      </p:sp>
      <p:sp>
        <p:nvSpPr>
          <p:cNvPr id="8012" name="Dot 8012">
            <a:extLst>
              <a:ext uri="{FF2B5EF4-FFF2-40B4-BE49-F238E27FC236}">
                <a16:creationId xmlns:a16="http://schemas.microsoft.com/office/drawing/2014/main" id="{A7F21A8C-79E6-2329-7F88-D6CBEE9B7C44}"/>
              </a:ext>
            </a:extLst>
          </p:cNvPr>
          <p:cNvSpPr/>
          <p:nvPr userDrawn="1"/>
        </p:nvSpPr>
        <p:spPr>
          <a:xfrm>
            <a:off x="11139642" y="3768903"/>
            <a:ext cx="330200" cy="330200"/>
          </a:xfrm>
          <a:prstGeom prst="ellipse">
            <a:avLst/>
          </a:prstGeom>
          <a:solidFill>
            <a:srgbClr val="684D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013" name="Dot 8013">
            <a:extLst>
              <a:ext uri="{FF2B5EF4-FFF2-40B4-BE49-F238E27FC236}">
                <a16:creationId xmlns:a16="http://schemas.microsoft.com/office/drawing/2014/main" id="{2BCCDC59-62B1-7579-5A31-CBCAC8A076B5}"/>
              </a:ext>
            </a:extLst>
          </p:cNvPr>
          <p:cNvSpPr/>
          <p:nvPr userDrawn="1"/>
        </p:nvSpPr>
        <p:spPr>
          <a:xfrm>
            <a:off x="11567210" y="3768903"/>
            <a:ext cx="330200" cy="330200"/>
          </a:xfrm>
          <a:prstGeom prst="ellipse">
            <a:avLst/>
          </a:prstGeom>
          <a:solidFill>
            <a:srgbClr val="B04E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5763570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49769-56E7-8FF8-3457-82667ADDD779}"/>
              </a:ext>
            </a:extLst>
          </p:cNvPr>
          <p:cNvSpPr>
            <a:spLocks noGrp="1"/>
          </p:cNvSpPr>
          <p:nvPr>
            <p:ph type="title"/>
          </p:nvPr>
        </p:nvSpPr>
        <p:spPr/>
        <p:txBody>
          <a:bodyPr/>
          <a:lstStyle/>
          <a:p>
            <a:r>
              <a:rPr lang="en-US" dirty="0"/>
              <a:t>Genuine Partnership</a:t>
            </a:r>
          </a:p>
        </p:txBody>
      </p:sp>
      <p:sp>
        <p:nvSpPr>
          <p:cNvPr id="3" name="Footer Placeholder 2">
            <a:extLst>
              <a:ext uri="{FF2B5EF4-FFF2-40B4-BE49-F238E27FC236}">
                <a16:creationId xmlns:a16="http://schemas.microsoft.com/office/drawing/2014/main" id="{3D3B32E3-AAB4-AED2-680B-FA1CD443436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rPr>
              <a:t>The Voice of Queenslanders with Disability</a:t>
            </a:r>
          </a:p>
        </p:txBody>
      </p:sp>
      <p:sp>
        <p:nvSpPr>
          <p:cNvPr id="4" name="Slide Number Placeholder 3">
            <a:extLst>
              <a:ext uri="{FF2B5EF4-FFF2-40B4-BE49-F238E27FC236}">
                <a16:creationId xmlns:a16="http://schemas.microsoft.com/office/drawing/2014/main" id="{E8954026-5CAB-1028-073A-195B3045E18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B71FE5-7FF0-A149-B5A0-7FC2CAE2D4AE}" type="slidenum">
              <a:rPr kumimoji="0" lang="en-US"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prstClr val="black">
                  <a:tint val="82000"/>
                </a:prstClr>
              </a:solidFill>
              <a:effectLst/>
              <a:uLnTx/>
              <a:uFillTx/>
              <a:latin typeface="Aptos" panose="02110004020202020204"/>
              <a:ea typeface="+mn-ea"/>
              <a:cs typeface="+mn-cs"/>
            </a:endParaRPr>
          </a:p>
        </p:txBody>
      </p:sp>
      <p:sp>
        <p:nvSpPr>
          <p:cNvPr id="5" name="Content Placeholder 4">
            <a:extLst>
              <a:ext uri="{FF2B5EF4-FFF2-40B4-BE49-F238E27FC236}">
                <a16:creationId xmlns:a16="http://schemas.microsoft.com/office/drawing/2014/main" id="{F1E93334-9A3C-4A1E-513D-60D528A8BEA3}"/>
              </a:ext>
            </a:extLst>
          </p:cNvPr>
          <p:cNvSpPr>
            <a:spLocks noGrp="1"/>
          </p:cNvSpPr>
          <p:nvPr>
            <p:ph idx="1"/>
          </p:nvPr>
        </p:nvSpPr>
        <p:spPr/>
        <p:txBody>
          <a:bodyPr>
            <a:normAutofit/>
          </a:bodyPr>
          <a:lstStyle/>
          <a:p>
            <a:r>
              <a:rPr lang="en-US" sz="2200" dirty="0"/>
              <a:t>Voice of Queenslanders with Disability is co-designed by community and researchers as equal partners.</a:t>
            </a:r>
          </a:p>
          <a:p>
            <a:pPr marL="0" indent="0">
              <a:buNone/>
            </a:pPr>
            <a:endParaRPr lang="en-US" sz="2200" dirty="0"/>
          </a:p>
          <a:p>
            <a:r>
              <a:rPr lang="en-US" sz="2200" dirty="0"/>
              <a:t>Co-design and citizen science sit at the heart of this work.</a:t>
            </a:r>
          </a:p>
          <a:p>
            <a:pPr marL="0" indent="0">
              <a:buNone/>
            </a:pPr>
            <a:endParaRPr lang="en-US" sz="2200" dirty="0"/>
          </a:p>
          <a:p>
            <a:r>
              <a:rPr lang="en-US" sz="2200" dirty="0"/>
              <a:t>Genuine partnership between QDN, Griffith University, and Queensland Government</a:t>
            </a:r>
            <a:r>
              <a:rPr lang="en-US" dirty="0"/>
              <a:t>.</a:t>
            </a:r>
          </a:p>
          <a:p>
            <a:endParaRPr lang="en-AU" sz="1400" dirty="0"/>
          </a:p>
        </p:txBody>
      </p:sp>
      <p:pic>
        <p:nvPicPr>
          <p:cNvPr id="6" name="Picture 5" descr="A group of people sitting at a table&#10;&#10;AI-generated content may be incorrect.">
            <a:extLst>
              <a:ext uri="{FF2B5EF4-FFF2-40B4-BE49-F238E27FC236}">
                <a16:creationId xmlns:a16="http://schemas.microsoft.com/office/drawing/2014/main" id="{25E93499-9146-9895-4C68-2123D1302D61}"/>
              </a:ext>
            </a:extLst>
          </p:cNvPr>
          <p:cNvPicPr>
            <a:picLocks noChangeAspect="1"/>
          </p:cNvPicPr>
          <p:nvPr/>
        </p:nvPicPr>
        <p:blipFill>
          <a:blip r:embed="rId2"/>
          <a:stretch>
            <a:fillRect/>
          </a:stretch>
        </p:blipFill>
        <p:spPr>
          <a:xfrm>
            <a:off x="6291072" y="4023931"/>
            <a:ext cx="5330952" cy="2998661"/>
          </a:xfrm>
          <a:prstGeom prst="rect">
            <a:avLst/>
          </a:prstGeom>
        </p:spPr>
      </p:pic>
    </p:spTree>
    <p:extLst>
      <p:ext uri="{BB962C8B-B14F-4D97-AF65-F5344CB8AC3E}">
        <p14:creationId xmlns:p14="http://schemas.microsoft.com/office/powerpoint/2010/main" val="22771594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 name="Picture 49">
            <a:extLst>
              <a:ext uri="{FF2B5EF4-FFF2-40B4-BE49-F238E27FC236}">
                <a16:creationId xmlns:a16="http://schemas.microsoft.com/office/drawing/2014/main" id="{FF7D3F17-82BD-0E6F-0201-4DFB8BF72EC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5488935" cy="6857999"/>
          </a:xfrm>
          <a:prstGeom prst="rect">
            <a:avLst/>
          </a:prstGeom>
        </p:spPr>
      </p:pic>
      <p:grpSp>
        <p:nvGrpSpPr>
          <p:cNvPr id="16" name="Group 15">
            <a:extLst>
              <a:ext uri="{FF2B5EF4-FFF2-40B4-BE49-F238E27FC236}">
                <a16:creationId xmlns:a16="http://schemas.microsoft.com/office/drawing/2014/main" id="{BFF6A5FA-128E-8FCD-C426-2356928DF443}"/>
              </a:ext>
            </a:extLst>
          </p:cNvPr>
          <p:cNvGrpSpPr/>
          <p:nvPr/>
        </p:nvGrpSpPr>
        <p:grpSpPr>
          <a:xfrm>
            <a:off x="5807242" y="1433082"/>
            <a:ext cx="6022206" cy="1375794"/>
            <a:chOff x="6519511" y="462760"/>
            <a:chExt cx="6022206" cy="994299"/>
          </a:xfrm>
        </p:grpSpPr>
        <p:sp>
          <p:nvSpPr>
            <p:cNvPr id="2" name="Rectangle 1">
              <a:extLst>
                <a:ext uri="{FF2B5EF4-FFF2-40B4-BE49-F238E27FC236}">
                  <a16:creationId xmlns:a16="http://schemas.microsoft.com/office/drawing/2014/main" id="{E3CC7B95-1ADC-1C8E-9987-325E53971B90}"/>
                </a:ext>
              </a:extLst>
            </p:cNvPr>
            <p:cNvSpPr/>
            <p:nvPr/>
          </p:nvSpPr>
          <p:spPr>
            <a:xfrm>
              <a:off x="6519511" y="462760"/>
              <a:ext cx="6022206" cy="994299"/>
            </a:xfrm>
            <a:prstGeom prst="rect">
              <a:avLst/>
            </a:prstGeom>
            <a:solidFill>
              <a:schemeClr val="bg1"/>
            </a:solidFill>
            <a:ln>
              <a:noFill/>
            </a:ln>
            <a:effectLst>
              <a:outerShdw blurRad="83442" dist="65782" dir="5220000" sx="100715" sy="100715" algn="tl" rotWithShape="0">
                <a:prstClr val="black">
                  <a:alpha val="11016"/>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3" name="Rectangle 2">
              <a:extLst>
                <a:ext uri="{FF2B5EF4-FFF2-40B4-BE49-F238E27FC236}">
                  <a16:creationId xmlns:a16="http://schemas.microsoft.com/office/drawing/2014/main" id="{E3528F69-568D-3712-7AEE-B2696E24398D}"/>
                </a:ext>
              </a:extLst>
            </p:cNvPr>
            <p:cNvSpPr/>
            <p:nvPr/>
          </p:nvSpPr>
          <p:spPr>
            <a:xfrm>
              <a:off x="6519511" y="462760"/>
              <a:ext cx="73794" cy="994299"/>
            </a:xfrm>
            <a:prstGeom prst="rect">
              <a:avLst/>
            </a:prstGeom>
            <a:solidFill>
              <a:srgbClr val="B04E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8" name="TextBox 17">
            <a:extLst>
              <a:ext uri="{FF2B5EF4-FFF2-40B4-BE49-F238E27FC236}">
                <a16:creationId xmlns:a16="http://schemas.microsoft.com/office/drawing/2014/main" id="{77A7BF14-F0FA-E792-1762-3637EADB3C09}"/>
              </a:ext>
            </a:extLst>
          </p:cNvPr>
          <p:cNvSpPr txBox="1"/>
          <p:nvPr/>
        </p:nvSpPr>
        <p:spPr>
          <a:xfrm>
            <a:off x="6922172" y="1308634"/>
            <a:ext cx="4782151" cy="160043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600" b="1" i="1" u="none" strike="noStrike" kern="1200" cap="none" spc="0" normalizeH="0" baseline="0" noProof="0" dirty="0">
                <a:ln>
                  <a:noFill/>
                </a:ln>
                <a:solidFill>
                  <a:srgbClr val="C8267D"/>
                </a:solidFill>
                <a:effectLst/>
                <a:uLnTx/>
                <a:uFillTx/>
                <a:latin typeface="Arial" panose="020B0604020202020204" pitchFamily="34" charset="0"/>
                <a:ea typeface="+mn-ea"/>
                <a:cs typeface="Arial" panose="020B0604020202020204" pitchFamily="34" charset="0"/>
              </a:rPr>
              <a:t>The problem</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AU"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Mainstream data misses lived experience.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AU"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 regular, community-owned way to be heard at scale.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AU"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Wide evidence gaps, in a time of major disability reform.</a:t>
            </a:r>
          </a:p>
        </p:txBody>
      </p:sp>
      <p:grpSp>
        <p:nvGrpSpPr>
          <p:cNvPr id="23" name="Group 22">
            <a:extLst>
              <a:ext uri="{FF2B5EF4-FFF2-40B4-BE49-F238E27FC236}">
                <a16:creationId xmlns:a16="http://schemas.microsoft.com/office/drawing/2014/main" id="{9634725D-F64E-B263-0020-DDE0F32121C0}"/>
              </a:ext>
            </a:extLst>
          </p:cNvPr>
          <p:cNvGrpSpPr/>
          <p:nvPr/>
        </p:nvGrpSpPr>
        <p:grpSpPr>
          <a:xfrm>
            <a:off x="5807242" y="3092143"/>
            <a:ext cx="6022206" cy="1324994"/>
            <a:chOff x="6519511" y="462760"/>
            <a:chExt cx="6022206" cy="1375794"/>
          </a:xfrm>
        </p:grpSpPr>
        <p:sp>
          <p:nvSpPr>
            <p:cNvPr id="24" name="Rectangle 23">
              <a:extLst>
                <a:ext uri="{FF2B5EF4-FFF2-40B4-BE49-F238E27FC236}">
                  <a16:creationId xmlns:a16="http://schemas.microsoft.com/office/drawing/2014/main" id="{252F541D-9227-F01B-CE83-5BD639E0DB96}"/>
                </a:ext>
              </a:extLst>
            </p:cNvPr>
            <p:cNvSpPr/>
            <p:nvPr/>
          </p:nvSpPr>
          <p:spPr>
            <a:xfrm>
              <a:off x="6519511" y="462760"/>
              <a:ext cx="6022206" cy="1375794"/>
            </a:xfrm>
            <a:prstGeom prst="rect">
              <a:avLst/>
            </a:prstGeom>
            <a:solidFill>
              <a:schemeClr val="bg1"/>
            </a:solidFill>
            <a:ln>
              <a:noFill/>
            </a:ln>
            <a:effectLst>
              <a:outerShdw blurRad="83442" dist="65782" dir="5220000" sx="100715" sy="100715" algn="tl" rotWithShape="0">
                <a:prstClr val="black">
                  <a:alpha val="11016"/>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5" name="Rectangle 24">
              <a:extLst>
                <a:ext uri="{FF2B5EF4-FFF2-40B4-BE49-F238E27FC236}">
                  <a16:creationId xmlns:a16="http://schemas.microsoft.com/office/drawing/2014/main" id="{DD0D0269-1549-5785-AA83-F36AD795F160}"/>
                </a:ext>
              </a:extLst>
            </p:cNvPr>
            <p:cNvSpPr/>
            <p:nvPr/>
          </p:nvSpPr>
          <p:spPr>
            <a:xfrm>
              <a:off x="6519511" y="462760"/>
              <a:ext cx="73794" cy="1375794"/>
            </a:xfrm>
            <a:prstGeom prst="rect">
              <a:avLst/>
            </a:prstGeom>
            <a:solidFill>
              <a:srgbClr val="F8AF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4" name="Group 3">
            <a:extLst>
              <a:ext uri="{FF2B5EF4-FFF2-40B4-BE49-F238E27FC236}">
                <a16:creationId xmlns:a16="http://schemas.microsoft.com/office/drawing/2014/main" id="{770A1424-E208-D919-D551-7B9DB63ACF5C}"/>
              </a:ext>
            </a:extLst>
          </p:cNvPr>
          <p:cNvGrpSpPr/>
          <p:nvPr/>
        </p:nvGrpSpPr>
        <p:grpSpPr>
          <a:xfrm>
            <a:off x="5807242" y="4531766"/>
            <a:ext cx="6022206" cy="2149828"/>
            <a:chOff x="5807242" y="4868656"/>
            <a:chExt cx="6022206" cy="772301"/>
          </a:xfrm>
        </p:grpSpPr>
        <p:sp>
          <p:nvSpPr>
            <p:cNvPr id="28" name="Rectangle 27">
              <a:extLst>
                <a:ext uri="{FF2B5EF4-FFF2-40B4-BE49-F238E27FC236}">
                  <a16:creationId xmlns:a16="http://schemas.microsoft.com/office/drawing/2014/main" id="{ABC1F303-DEA2-602E-761C-96259FD2A054}"/>
                </a:ext>
              </a:extLst>
            </p:cNvPr>
            <p:cNvSpPr/>
            <p:nvPr/>
          </p:nvSpPr>
          <p:spPr>
            <a:xfrm>
              <a:off x="5807242" y="4868656"/>
              <a:ext cx="6022206" cy="772301"/>
            </a:xfrm>
            <a:prstGeom prst="rect">
              <a:avLst/>
            </a:prstGeom>
            <a:solidFill>
              <a:schemeClr val="bg1"/>
            </a:solidFill>
            <a:ln>
              <a:noFill/>
            </a:ln>
            <a:effectLst>
              <a:outerShdw blurRad="83442" dist="65782" dir="5220000" sx="100715" sy="100715" algn="tl" rotWithShape="0">
                <a:prstClr val="black">
                  <a:alpha val="11016"/>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9" name="Rectangle 28">
              <a:extLst>
                <a:ext uri="{FF2B5EF4-FFF2-40B4-BE49-F238E27FC236}">
                  <a16:creationId xmlns:a16="http://schemas.microsoft.com/office/drawing/2014/main" id="{809D5B73-195D-6662-D4D4-C47580A132CE}"/>
                </a:ext>
              </a:extLst>
            </p:cNvPr>
            <p:cNvSpPr/>
            <p:nvPr/>
          </p:nvSpPr>
          <p:spPr>
            <a:xfrm>
              <a:off x="5807242" y="4868656"/>
              <a:ext cx="73794" cy="772301"/>
            </a:xfrm>
            <a:prstGeom prst="rect">
              <a:avLst/>
            </a:prstGeom>
            <a:solidFill>
              <a:srgbClr val="66BF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44" name="Rectangle 43">
            <a:extLst>
              <a:ext uri="{FF2B5EF4-FFF2-40B4-BE49-F238E27FC236}">
                <a16:creationId xmlns:a16="http://schemas.microsoft.com/office/drawing/2014/main" id="{E4C40B4A-5ABD-3893-73A2-065927D2F327}"/>
              </a:ext>
            </a:extLst>
          </p:cNvPr>
          <p:cNvSpPr/>
          <p:nvPr/>
        </p:nvSpPr>
        <p:spPr>
          <a:xfrm>
            <a:off x="4408371" y="303569"/>
            <a:ext cx="7421077" cy="920895"/>
          </a:xfrm>
          <a:prstGeom prst="rect">
            <a:avLst/>
          </a:prstGeom>
          <a:solidFill>
            <a:srgbClr val="EC5B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5" name="Title 1">
            <a:extLst>
              <a:ext uri="{FF2B5EF4-FFF2-40B4-BE49-F238E27FC236}">
                <a16:creationId xmlns:a16="http://schemas.microsoft.com/office/drawing/2014/main" id="{8473C0F4-E2B0-C004-729C-E36CD286639A}"/>
              </a:ext>
            </a:extLst>
          </p:cNvPr>
          <p:cNvSpPr txBox="1">
            <a:spLocks/>
          </p:cNvSpPr>
          <p:nvPr/>
        </p:nvSpPr>
        <p:spPr>
          <a:xfrm>
            <a:off x="4713170" y="411805"/>
            <a:ext cx="6022206" cy="62251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AU" sz="4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Why this work?</a:t>
            </a:r>
          </a:p>
        </p:txBody>
      </p:sp>
      <p:pic>
        <p:nvPicPr>
          <p:cNvPr id="5" name="Picture 4">
            <a:extLst>
              <a:ext uri="{FF2B5EF4-FFF2-40B4-BE49-F238E27FC236}">
                <a16:creationId xmlns:a16="http://schemas.microsoft.com/office/drawing/2014/main" id="{A18A746B-1737-3149-BA8A-BFD2853C4F7B}"/>
              </a:ext>
            </a:extLst>
          </p:cNvPr>
          <p:cNvPicPr>
            <a:picLocks noChangeAspect="1"/>
          </p:cNvPicPr>
          <p:nvPr/>
        </p:nvPicPr>
        <p:blipFill>
          <a:blip r:embed="rId4">
            <a:grayscl/>
          </a:blip>
          <a:stretch>
            <a:fillRect/>
          </a:stretch>
        </p:blipFill>
        <p:spPr>
          <a:xfrm>
            <a:off x="6171750" y="1809901"/>
            <a:ext cx="459707" cy="525379"/>
          </a:xfrm>
          <a:prstGeom prst="rect">
            <a:avLst/>
          </a:prstGeom>
        </p:spPr>
      </p:pic>
      <p:pic>
        <p:nvPicPr>
          <p:cNvPr id="6" name="Picture 5">
            <a:extLst>
              <a:ext uri="{FF2B5EF4-FFF2-40B4-BE49-F238E27FC236}">
                <a16:creationId xmlns:a16="http://schemas.microsoft.com/office/drawing/2014/main" id="{D266A483-A95A-06FA-0B4E-E778A50A9674}"/>
              </a:ext>
            </a:extLst>
          </p:cNvPr>
          <p:cNvPicPr>
            <a:picLocks noChangeAspect="1"/>
          </p:cNvPicPr>
          <p:nvPr/>
        </p:nvPicPr>
        <p:blipFill>
          <a:blip r:embed="rId5">
            <a:grayscl/>
          </a:blip>
          <a:stretch>
            <a:fillRect/>
          </a:stretch>
        </p:blipFill>
        <p:spPr>
          <a:xfrm>
            <a:off x="6274666" y="3429000"/>
            <a:ext cx="471480" cy="512478"/>
          </a:xfrm>
          <a:prstGeom prst="rect">
            <a:avLst/>
          </a:prstGeom>
        </p:spPr>
      </p:pic>
      <p:pic>
        <p:nvPicPr>
          <p:cNvPr id="9" name="Picture 8">
            <a:extLst>
              <a:ext uri="{FF2B5EF4-FFF2-40B4-BE49-F238E27FC236}">
                <a16:creationId xmlns:a16="http://schemas.microsoft.com/office/drawing/2014/main" id="{A37B3A11-4955-8A64-7AF7-FFAE4B20BEFD}"/>
              </a:ext>
            </a:extLst>
          </p:cNvPr>
          <p:cNvPicPr>
            <a:picLocks noChangeAspect="1"/>
          </p:cNvPicPr>
          <p:nvPr/>
        </p:nvPicPr>
        <p:blipFill>
          <a:blip r:embed="rId6">
            <a:grayscl/>
          </a:blip>
          <a:stretch>
            <a:fillRect/>
          </a:stretch>
        </p:blipFill>
        <p:spPr>
          <a:xfrm>
            <a:off x="6228568" y="5261201"/>
            <a:ext cx="563676" cy="345479"/>
          </a:xfrm>
          <a:prstGeom prst="rect">
            <a:avLst/>
          </a:prstGeom>
        </p:spPr>
      </p:pic>
      <p:sp>
        <p:nvSpPr>
          <p:cNvPr id="10" name="TextBox 9">
            <a:extLst>
              <a:ext uri="{FF2B5EF4-FFF2-40B4-BE49-F238E27FC236}">
                <a16:creationId xmlns:a16="http://schemas.microsoft.com/office/drawing/2014/main" id="{947CCD7F-BF20-10E7-6AAB-A68090CC31D0}"/>
              </a:ext>
            </a:extLst>
          </p:cNvPr>
          <p:cNvSpPr txBox="1"/>
          <p:nvPr/>
        </p:nvSpPr>
        <p:spPr>
          <a:xfrm>
            <a:off x="6922171" y="2900409"/>
            <a:ext cx="4782151" cy="156966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600" b="1" i="1" u="none" strike="noStrike" kern="1200" cap="none" spc="0" normalizeH="0" baseline="0" noProof="0" dirty="0">
                <a:ln>
                  <a:noFill/>
                </a:ln>
                <a:solidFill>
                  <a:srgbClr val="C8267D"/>
                </a:solidFill>
                <a:effectLst/>
                <a:uLnTx/>
                <a:uFillTx/>
                <a:latin typeface="Arial" panose="020B0604020202020204" pitchFamily="34" charset="0"/>
                <a:ea typeface="+mn-ea"/>
                <a:cs typeface="Arial" panose="020B0604020202020204" pitchFamily="34" charset="0"/>
              </a:rPr>
              <a:t>What we set out to answer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AU"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life is like for Queenslanders with disability?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AU"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 is life changing?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AU"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governments and services need to act on?</a:t>
            </a:r>
          </a:p>
        </p:txBody>
      </p:sp>
      <p:sp>
        <p:nvSpPr>
          <p:cNvPr id="13" name="TextBox 12">
            <a:extLst>
              <a:ext uri="{FF2B5EF4-FFF2-40B4-BE49-F238E27FC236}">
                <a16:creationId xmlns:a16="http://schemas.microsoft.com/office/drawing/2014/main" id="{3617CFA3-4DEE-35F3-C0C8-93E179BDBF27}"/>
              </a:ext>
            </a:extLst>
          </p:cNvPr>
          <p:cNvSpPr txBox="1"/>
          <p:nvPr/>
        </p:nvSpPr>
        <p:spPr>
          <a:xfrm>
            <a:off x="6922171" y="4484202"/>
            <a:ext cx="6097904" cy="213032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600" b="1" i="1" u="none" strike="noStrike" kern="1200" cap="none" spc="0" normalizeH="0" baseline="0" noProof="0" dirty="0">
                <a:ln>
                  <a:noFill/>
                </a:ln>
                <a:solidFill>
                  <a:srgbClr val="C8267D"/>
                </a:solidFill>
                <a:effectLst/>
                <a:uLnTx/>
                <a:uFillTx/>
                <a:latin typeface="Arial" panose="020B0604020202020204" pitchFamily="34" charset="0"/>
                <a:ea typeface="+mn-ea"/>
                <a:cs typeface="Arial" panose="020B0604020202020204" pitchFamily="34" charset="0"/>
              </a:rPr>
              <a:t>Anchored in the Queensland Disability Plan</a:t>
            </a:r>
          </a:p>
          <a:p>
            <a:pPr marL="228600" marR="0" lvl="0" indent="-228600" algn="l" defTabSz="914400" rtl="0" eaLnBrk="1" fontAlgn="auto" latinLnBrk="0" hangingPunct="1">
              <a:lnSpc>
                <a:spcPct val="105000"/>
              </a:lnSpc>
              <a:spcBef>
                <a:spcPts val="0"/>
              </a:spcBef>
              <a:spcAft>
                <a:spcPts val="0"/>
              </a:spcAft>
              <a:buClrTx/>
              <a:buSzTx/>
              <a:buFont typeface="Arial" panose="020B0604020202020204" pitchFamily="34" charset="0"/>
              <a:buChar char="•"/>
              <a:tabLst/>
              <a:defRPr/>
            </a:pPr>
            <a:r>
              <a:rPr kumimoji="0" lang="en-AU"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Employment &amp; Financial Security, </a:t>
            </a:r>
          </a:p>
          <a:p>
            <a:pPr marL="228600" marR="0" lvl="0" indent="-228600" algn="l" defTabSz="914400" rtl="0" eaLnBrk="1" fontAlgn="auto" latinLnBrk="0" hangingPunct="1">
              <a:lnSpc>
                <a:spcPct val="105000"/>
              </a:lnSpc>
              <a:spcBef>
                <a:spcPts val="0"/>
              </a:spcBef>
              <a:spcAft>
                <a:spcPts val="0"/>
              </a:spcAft>
              <a:buClrTx/>
              <a:buSzTx/>
              <a:buFont typeface="Arial" panose="020B0604020202020204" pitchFamily="34" charset="0"/>
              <a:buChar char="•"/>
              <a:tabLst/>
              <a:defRPr/>
            </a:pPr>
            <a:r>
              <a:rPr kumimoji="0" lang="en-AU"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Inclusive Homes &amp; Communities, </a:t>
            </a:r>
          </a:p>
          <a:p>
            <a:pPr marL="228600" marR="0" lvl="0" indent="-228600" algn="l" defTabSz="914400" rtl="0" eaLnBrk="1" fontAlgn="auto" latinLnBrk="0" hangingPunct="1">
              <a:lnSpc>
                <a:spcPct val="105000"/>
              </a:lnSpc>
              <a:spcBef>
                <a:spcPts val="0"/>
              </a:spcBef>
              <a:spcAft>
                <a:spcPts val="0"/>
              </a:spcAft>
              <a:buClrTx/>
              <a:buSzTx/>
              <a:buFont typeface="Arial" panose="020B0604020202020204" pitchFamily="34" charset="0"/>
              <a:buChar char="•"/>
              <a:tabLst/>
              <a:defRPr/>
            </a:pPr>
            <a:r>
              <a:rPr kumimoji="0" lang="en-AU"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Safety, Rights &amp; Justice, </a:t>
            </a:r>
          </a:p>
          <a:p>
            <a:pPr marL="228600" marR="0" lvl="0" indent="-228600" algn="l" defTabSz="914400" rtl="0" eaLnBrk="1" fontAlgn="auto" latinLnBrk="0" hangingPunct="1">
              <a:lnSpc>
                <a:spcPct val="105000"/>
              </a:lnSpc>
              <a:spcBef>
                <a:spcPts val="0"/>
              </a:spcBef>
              <a:spcAft>
                <a:spcPts val="0"/>
              </a:spcAft>
              <a:buClrTx/>
              <a:buSzTx/>
              <a:buFont typeface="Arial" panose="020B0604020202020204" pitchFamily="34" charset="0"/>
              <a:buChar char="•"/>
              <a:tabLst/>
              <a:defRPr/>
            </a:pPr>
            <a:r>
              <a:rPr kumimoji="0" lang="en-AU"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Personal &amp; Community Supports, </a:t>
            </a:r>
          </a:p>
          <a:p>
            <a:pPr marL="228600" marR="0" lvl="0" indent="-228600" algn="l" defTabSz="914400" rtl="0" eaLnBrk="1" fontAlgn="auto" latinLnBrk="0" hangingPunct="1">
              <a:lnSpc>
                <a:spcPct val="105000"/>
              </a:lnSpc>
              <a:spcBef>
                <a:spcPts val="0"/>
              </a:spcBef>
              <a:spcAft>
                <a:spcPts val="0"/>
              </a:spcAft>
              <a:buClrTx/>
              <a:buSzTx/>
              <a:buFont typeface="Arial" panose="020B0604020202020204" pitchFamily="34" charset="0"/>
              <a:buChar char="•"/>
              <a:tabLst/>
              <a:defRPr/>
            </a:pPr>
            <a:r>
              <a:rPr kumimoji="0" lang="en-AU"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Education &amp; Learning, </a:t>
            </a:r>
          </a:p>
          <a:p>
            <a:pPr marL="228600" marR="0" lvl="0" indent="-228600" algn="l" defTabSz="914400" rtl="0" eaLnBrk="1" fontAlgn="auto" latinLnBrk="0" hangingPunct="1">
              <a:lnSpc>
                <a:spcPct val="105000"/>
              </a:lnSpc>
              <a:spcBef>
                <a:spcPts val="0"/>
              </a:spcBef>
              <a:spcAft>
                <a:spcPts val="0"/>
              </a:spcAft>
              <a:buClrTx/>
              <a:buSzTx/>
              <a:buFont typeface="Arial" panose="020B0604020202020204" pitchFamily="34" charset="0"/>
              <a:buChar char="•"/>
              <a:tabLst/>
              <a:defRPr/>
            </a:pPr>
            <a:r>
              <a:rPr kumimoji="0" lang="en-AU"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&amp; Wellbeing, </a:t>
            </a:r>
          </a:p>
          <a:p>
            <a:pPr marL="228600" marR="0" lvl="0" indent="-228600" algn="l" defTabSz="914400" rtl="0" eaLnBrk="1" fontAlgn="auto" latinLnBrk="0" hangingPunct="1">
              <a:lnSpc>
                <a:spcPct val="105000"/>
              </a:lnSpc>
              <a:spcBef>
                <a:spcPts val="0"/>
              </a:spcBef>
              <a:spcAft>
                <a:spcPts val="0"/>
              </a:spcAft>
              <a:buClrTx/>
              <a:buSzTx/>
              <a:buFont typeface="Arial" panose="020B0604020202020204" pitchFamily="34" charset="0"/>
              <a:buChar char="•"/>
              <a:tabLst/>
              <a:defRPr/>
            </a:pPr>
            <a:r>
              <a:rPr kumimoji="0" lang="en-AU"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Community Attitudes</a:t>
            </a:r>
          </a:p>
        </p:txBody>
      </p:sp>
    </p:spTree>
    <p:extLst>
      <p:ext uri="{BB962C8B-B14F-4D97-AF65-F5344CB8AC3E}">
        <p14:creationId xmlns:p14="http://schemas.microsoft.com/office/powerpoint/2010/main" val="37605583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50ECD961-16AA-7C64-6F71-2EAC2E697E68}"/>
              </a:ext>
            </a:extLst>
          </p:cNvPr>
          <p:cNvSpPr/>
          <p:nvPr/>
        </p:nvSpPr>
        <p:spPr>
          <a:xfrm>
            <a:off x="402773" y="2914765"/>
            <a:ext cx="864000" cy="864000"/>
          </a:xfrm>
          <a:prstGeom prst="ellipse">
            <a:avLst/>
          </a:prstGeom>
          <a:solidFill>
            <a:srgbClr val="66BFC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6BFCC"/>
              </a:solidFill>
              <a:effectLst/>
              <a:uLnTx/>
              <a:uFillTx/>
              <a:latin typeface="Aptos" panose="02110004020202020204"/>
              <a:ea typeface="+mn-ea"/>
              <a:cs typeface="+mn-cs"/>
            </a:endParaRPr>
          </a:p>
        </p:txBody>
      </p:sp>
      <p:sp>
        <p:nvSpPr>
          <p:cNvPr id="3" name="Oval 2">
            <a:extLst>
              <a:ext uri="{FF2B5EF4-FFF2-40B4-BE49-F238E27FC236}">
                <a16:creationId xmlns:a16="http://schemas.microsoft.com/office/drawing/2014/main" id="{5744DA1B-5798-F137-50DD-508408BC09B4}"/>
              </a:ext>
            </a:extLst>
          </p:cNvPr>
          <p:cNvSpPr/>
          <p:nvPr/>
        </p:nvSpPr>
        <p:spPr>
          <a:xfrm>
            <a:off x="402773" y="1404371"/>
            <a:ext cx="864000" cy="864000"/>
          </a:xfrm>
          <a:prstGeom prst="ellipse">
            <a:avLst/>
          </a:prstGeom>
          <a:solidFill>
            <a:srgbClr val="F8AF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 name="Oval 4">
            <a:extLst>
              <a:ext uri="{FF2B5EF4-FFF2-40B4-BE49-F238E27FC236}">
                <a16:creationId xmlns:a16="http://schemas.microsoft.com/office/drawing/2014/main" id="{0AC10DD1-6EEB-873B-4C6C-E50EE7A88F2E}"/>
              </a:ext>
            </a:extLst>
          </p:cNvPr>
          <p:cNvSpPr/>
          <p:nvPr/>
        </p:nvSpPr>
        <p:spPr>
          <a:xfrm>
            <a:off x="402773" y="4472513"/>
            <a:ext cx="864000" cy="864000"/>
          </a:xfrm>
          <a:prstGeom prst="ellipse">
            <a:avLst/>
          </a:prstGeom>
          <a:solidFill>
            <a:srgbClr val="33316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7" name="Picture 6" descr="Decorative icon">
            <a:extLst>
              <a:ext uri="{FF2B5EF4-FFF2-40B4-BE49-F238E27FC236}">
                <a16:creationId xmlns:a16="http://schemas.microsoft.com/office/drawing/2014/main" id="{AC031453-9B41-5AB5-91F7-31A1C9E96031}"/>
              </a:ext>
            </a:extLst>
          </p:cNvPr>
          <p:cNvPicPr>
            <a:picLocks noChangeAspect="1"/>
          </p:cNvPicPr>
          <p:nvPr/>
        </p:nvPicPr>
        <p:blipFill>
          <a:blip r:embed="rId3"/>
          <a:stretch>
            <a:fillRect/>
          </a:stretch>
        </p:blipFill>
        <p:spPr>
          <a:xfrm>
            <a:off x="572013" y="1579265"/>
            <a:ext cx="575916" cy="514211"/>
          </a:xfrm>
          <a:prstGeom prst="rect">
            <a:avLst/>
          </a:prstGeom>
        </p:spPr>
      </p:pic>
      <p:sp>
        <p:nvSpPr>
          <p:cNvPr id="8" name="Content Placeholder 2">
            <a:extLst>
              <a:ext uri="{FF2B5EF4-FFF2-40B4-BE49-F238E27FC236}">
                <a16:creationId xmlns:a16="http://schemas.microsoft.com/office/drawing/2014/main" id="{7B1D282F-7162-8105-A384-5C223FF6D6D2}"/>
              </a:ext>
            </a:extLst>
          </p:cNvPr>
          <p:cNvSpPr txBox="1">
            <a:spLocks/>
          </p:cNvSpPr>
          <p:nvPr/>
        </p:nvSpPr>
        <p:spPr>
          <a:xfrm>
            <a:off x="1415141" y="1350000"/>
            <a:ext cx="7700000" cy="5100000"/>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AU" sz="1800" b="1" i="1" u="none" strike="noStrike" kern="1200" cap="none" spc="0" normalizeH="0" baseline="0" noProof="0" dirty="0">
                <a:ln>
                  <a:noFill/>
                </a:ln>
                <a:solidFill>
                  <a:srgbClr val="C8267D"/>
                </a:solidFill>
                <a:effectLst/>
                <a:uLnTx/>
                <a:uFillTx/>
                <a:latin typeface="Arial" panose="020B0604020202020204" pitchFamily="34" charset="0"/>
                <a:ea typeface="+mn-ea"/>
                <a:cs typeface="Arial" panose="020B0604020202020204" pitchFamily="34" charset="0"/>
              </a:rPr>
              <a:t>Repeated cross-sectional, annual</a:t>
            </a:r>
          </a:p>
          <a:p>
            <a:pPr marL="228600" marR="0" lvl="0" indent="-228600" algn="l" defTabSz="914400" rtl="0" eaLnBrk="1" fontAlgn="auto" latinLnBrk="0" hangingPunct="1">
              <a:lnSpc>
                <a:spcPct val="105000"/>
              </a:lnSpc>
              <a:spcBef>
                <a:spcPts val="1000"/>
              </a:spcBef>
              <a:spcAft>
                <a:spcPts val="0"/>
              </a:spcAft>
              <a:buClrTx/>
              <a:buSzTx/>
              <a:buFont typeface="Arial" panose="020B0604020202020204" pitchFamily="34" charset="0"/>
              <a:buChar char="•"/>
              <a:tabLst/>
              <a:defRPr/>
            </a:pPr>
            <a:r>
              <a:rPr kumimoji="0" lang="en-AU"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Same questions, similar time each year</a:t>
            </a:r>
          </a:p>
          <a:p>
            <a:pPr marL="228600" marR="0" lvl="0" indent="-228600" algn="l" defTabSz="914400" rtl="0" eaLnBrk="1" fontAlgn="auto" latinLnBrk="0" hangingPunct="1">
              <a:lnSpc>
                <a:spcPct val="105000"/>
              </a:lnSpc>
              <a:spcBef>
                <a:spcPts val="1000"/>
              </a:spcBef>
              <a:spcAft>
                <a:spcPts val="0"/>
              </a:spcAft>
              <a:buClrTx/>
              <a:buSzTx/>
              <a:buFont typeface="Arial" panose="020B0604020202020204" pitchFamily="34" charset="0"/>
              <a:buChar char="•"/>
              <a:tabLst/>
              <a:defRPr/>
            </a:pPr>
            <a:r>
              <a:rPr kumimoji="0" lang="en-AU"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Trends emerge over time</a:t>
            </a:r>
          </a:p>
          <a:p>
            <a:pPr marL="228600" marR="0" lvl="0" indent="-228600" algn="l" defTabSz="914400" rtl="0" eaLnBrk="1" fontAlgn="auto" latinLnBrk="0" hangingPunct="1">
              <a:lnSpc>
                <a:spcPct val="105000"/>
              </a:lnSpc>
              <a:spcBef>
                <a:spcPts val="1000"/>
              </a:spcBef>
              <a:spcAft>
                <a:spcPts val="0"/>
              </a:spcAft>
              <a:buClrTx/>
              <a:buSzTx/>
              <a:buFont typeface="Arial" panose="020B0604020202020204" pitchFamily="34" charset="0"/>
              <a:buChar char="•"/>
              <a:tabLst/>
              <a:defRPr/>
            </a:pPr>
            <a:r>
              <a:rPr kumimoji="0" lang="en-AU"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New group each year (protects privacy; tracks trends, not individuals)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AU" sz="4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AU" sz="1800" b="1" i="1" u="none" strike="noStrike" kern="1200" cap="none" spc="0" normalizeH="0" baseline="0" noProof="0" dirty="0">
                <a:ln>
                  <a:noFill/>
                </a:ln>
                <a:solidFill>
                  <a:srgbClr val="C8267D"/>
                </a:solidFill>
                <a:effectLst/>
                <a:uLnTx/>
                <a:uFillTx/>
                <a:latin typeface="Arial" panose="020B0604020202020204" pitchFamily="34" charset="0"/>
                <a:ea typeface="+mn-ea"/>
                <a:cs typeface="Arial" panose="020B0604020202020204" pitchFamily="34" charset="0"/>
              </a:rPr>
              <a:t>Co-designed every cycle</a:t>
            </a:r>
          </a:p>
          <a:p>
            <a:pPr marL="228600" marR="0" lvl="0" indent="-228600" algn="l" defTabSz="914400" rtl="0" eaLnBrk="1" fontAlgn="auto" latinLnBrk="0" hangingPunct="1">
              <a:lnSpc>
                <a:spcPct val="105000"/>
              </a:lnSpc>
              <a:spcBef>
                <a:spcPts val="1000"/>
              </a:spcBef>
              <a:spcAft>
                <a:spcPts val="0"/>
              </a:spcAft>
              <a:buClrTx/>
              <a:buSzTx/>
              <a:buFont typeface="Arial" panose="020B0604020202020204" pitchFamily="34" charset="0"/>
              <a:buChar char="•"/>
              <a:tabLst/>
              <a:defRPr/>
            </a:pPr>
            <a:r>
              <a:rPr kumimoji="0" lang="en-AU"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People with disability shape questions, language, modes and reporting</a:t>
            </a:r>
          </a:p>
          <a:p>
            <a:pPr marL="228600" marR="0" lvl="0" indent="-228600" algn="l" defTabSz="914400" rtl="0" eaLnBrk="1" fontAlgn="auto" latinLnBrk="0" hangingPunct="1">
              <a:lnSpc>
                <a:spcPct val="105000"/>
              </a:lnSpc>
              <a:spcBef>
                <a:spcPts val="1000"/>
              </a:spcBef>
              <a:spcAft>
                <a:spcPts val="0"/>
              </a:spcAft>
              <a:buClrTx/>
              <a:buSzTx/>
              <a:buFont typeface="Arial" panose="020B0604020202020204" pitchFamily="34" charset="0"/>
              <a:buChar char="•"/>
              <a:tabLst/>
              <a:defRPr/>
            </a:pPr>
            <a:r>
              <a:rPr kumimoji="0" lang="en-AU"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Decisions made jointly by QDN, Griffith and citizen scientists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AU" sz="4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AU" sz="1800" b="1" i="1" u="none" strike="noStrike" kern="1200" cap="none" spc="0" normalizeH="0" baseline="0" noProof="0" dirty="0">
                <a:ln>
                  <a:noFill/>
                </a:ln>
                <a:solidFill>
                  <a:srgbClr val="C8267D"/>
                </a:solidFill>
                <a:effectLst/>
                <a:uLnTx/>
                <a:uFillTx/>
                <a:latin typeface="Arial" panose="020B0604020202020204" pitchFamily="34" charset="0"/>
                <a:ea typeface="+mn-ea"/>
                <a:cs typeface="Arial" panose="020B0604020202020204" pitchFamily="34" charset="0"/>
              </a:rPr>
              <a:t>Citizen scientists</a:t>
            </a:r>
          </a:p>
          <a:p>
            <a:pPr marL="228600" marR="0" lvl="0" indent="-228600" algn="l" defTabSz="914400" rtl="0" eaLnBrk="1" fontAlgn="auto" latinLnBrk="0" hangingPunct="1">
              <a:lnSpc>
                <a:spcPct val="105000"/>
              </a:lnSpc>
              <a:spcBef>
                <a:spcPts val="1000"/>
              </a:spcBef>
              <a:spcAft>
                <a:spcPts val="0"/>
              </a:spcAft>
              <a:buClrTx/>
              <a:buSzTx/>
              <a:buFont typeface="Arial" panose="020B0604020202020204" pitchFamily="34" charset="0"/>
              <a:buChar char="•"/>
              <a:tabLst/>
              <a:defRPr/>
            </a:pPr>
            <a:r>
              <a:rPr kumimoji="0" lang="en-AU"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Paid Queenslanders with disability, 40+ across the four cycles</a:t>
            </a:r>
          </a:p>
          <a:p>
            <a:pPr marL="228600" marR="0" lvl="0" indent="-228600" algn="l" defTabSz="914400" rtl="0" eaLnBrk="1" fontAlgn="auto" latinLnBrk="0" hangingPunct="1">
              <a:lnSpc>
                <a:spcPct val="105000"/>
              </a:lnSpc>
              <a:spcBef>
                <a:spcPts val="1000"/>
              </a:spcBef>
              <a:spcAft>
                <a:spcPts val="0"/>
              </a:spcAft>
              <a:buClrTx/>
              <a:buSzTx/>
              <a:buFont typeface="Arial" panose="020B0604020202020204" pitchFamily="34" charset="0"/>
              <a:buChar char="•"/>
              <a:tabLst/>
              <a:defRPr/>
            </a:pPr>
            <a:r>
              <a:rPr kumimoji="0" lang="en-AU"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Lived expertise drives sense-making</a:t>
            </a:r>
          </a:p>
        </p:txBody>
      </p:sp>
      <p:pic>
        <p:nvPicPr>
          <p:cNvPr id="10" name="Picture 9" descr="Lightbulb icon">
            <a:extLst>
              <a:ext uri="{FF2B5EF4-FFF2-40B4-BE49-F238E27FC236}">
                <a16:creationId xmlns:a16="http://schemas.microsoft.com/office/drawing/2014/main" id="{98A7715A-4A3B-5FBB-6070-9489B87F2806}"/>
              </a:ext>
            </a:extLst>
          </p:cNvPr>
          <p:cNvPicPr>
            <a:picLocks noChangeAspect="1"/>
          </p:cNvPicPr>
          <p:nvPr/>
        </p:nvPicPr>
        <p:blipFill>
          <a:blip r:embed="rId4"/>
          <a:stretch>
            <a:fillRect/>
          </a:stretch>
        </p:blipFill>
        <p:spPr>
          <a:xfrm>
            <a:off x="561127" y="4579418"/>
            <a:ext cx="572668" cy="552216"/>
          </a:xfrm>
          <a:prstGeom prst="rect">
            <a:avLst/>
          </a:prstGeom>
        </p:spPr>
      </p:pic>
      <p:pic>
        <p:nvPicPr>
          <p:cNvPr id="12" name="Picture 11" descr="Handshake icon">
            <a:extLst>
              <a:ext uri="{FF2B5EF4-FFF2-40B4-BE49-F238E27FC236}">
                <a16:creationId xmlns:a16="http://schemas.microsoft.com/office/drawing/2014/main" id="{2EB7909C-2EF9-38FD-62E0-567BAE617C32}"/>
              </a:ext>
            </a:extLst>
          </p:cNvPr>
          <p:cNvPicPr>
            <a:picLocks noChangeAspect="1"/>
          </p:cNvPicPr>
          <p:nvPr/>
        </p:nvPicPr>
        <p:blipFill>
          <a:blip r:embed="rId5"/>
          <a:stretch>
            <a:fillRect/>
          </a:stretch>
        </p:blipFill>
        <p:spPr>
          <a:xfrm>
            <a:off x="539355" y="3023161"/>
            <a:ext cx="613941" cy="648049"/>
          </a:xfrm>
          <a:prstGeom prst="rect">
            <a:avLst/>
          </a:prstGeom>
        </p:spPr>
      </p:pic>
      <p:pic>
        <p:nvPicPr>
          <p:cNvPr id="22" name="Picture Placeholder 21" descr="Photo of woman with disability smiling outdoors">
            <a:extLst>
              <a:ext uri="{FF2B5EF4-FFF2-40B4-BE49-F238E27FC236}">
                <a16:creationId xmlns:a16="http://schemas.microsoft.com/office/drawing/2014/main" id="{39A62BA6-0A9C-6FCD-A8CF-6B25203ABE62}"/>
              </a:ext>
            </a:extLst>
          </p:cNvPr>
          <p:cNvPicPr>
            <a:picLocks noGrp="1" noChangeAspect="1"/>
          </p:cNvPicPr>
          <p:nvPr>
            <p:ph type="pic" idx="1"/>
          </p:nvPr>
        </p:nvPicPr>
        <p:blipFill>
          <a:blip r:embed="rId6"/>
          <a:srcRect l="34506" r="34506"/>
          <a:stretch/>
        </p:blipFill>
        <p:spPr/>
      </p:pic>
      <p:sp>
        <p:nvSpPr>
          <p:cNvPr id="18" name="Title 15">
            <a:extLst>
              <a:ext uri="{FF2B5EF4-FFF2-40B4-BE49-F238E27FC236}">
                <a16:creationId xmlns:a16="http://schemas.microsoft.com/office/drawing/2014/main" id="{9AB7C9A0-8A53-09E7-8829-E416EE7F72B5}"/>
              </a:ext>
            </a:extLst>
          </p:cNvPr>
          <p:cNvSpPr>
            <a:spLocks noGrp="1"/>
          </p:cNvSpPr>
          <p:nvPr>
            <p:ph type="title"/>
          </p:nvPr>
        </p:nvSpPr>
        <p:spPr>
          <a:xfrm>
            <a:off x="417576" y="317331"/>
            <a:ext cx="8004048" cy="852488"/>
          </a:xfrm>
        </p:spPr>
        <p:txBody>
          <a:bodyPr/>
          <a:lstStyle/>
          <a:p>
            <a:r>
              <a:rPr lang="en-AU" sz="3200" b="1" dirty="0">
                <a:solidFill>
                  <a:srgbClr val="C8267D"/>
                </a:solidFill>
                <a:latin typeface="Arial" panose="020B0604020202020204" pitchFamily="34" charset="0"/>
                <a:cs typeface="Arial" panose="020B0604020202020204" pitchFamily="34" charset="0"/>
              </a:rPr>
              <a:t>How we designed the work</a:t>
            </a:r>
          </a:p>
        </p:txBody>
      </p:sp>
    </p:spTree>
    <p:extLst>
      <p:ext uri="{BB962C8B-B14F-4D97-AF65-F5344CB8AC3E}">
        <p14:creationId xmlns:p14="http://schemas.microsoft.com/office/powerpoint/2010/main" val="308951427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person sitting in a wheelchair&#10;&#10;AI-generated content may be incorrect.">
            <a:extLst>
              <a:ext uri="{FF2B5EF4-FFF2-40B4-BE49-F238E27FC236}">
                <a16:creationId xmlns:a16="http://schemas.microsoft.com/office/drawing/2014/main" id="{D114F7D4-AA22-052D-7C7F-776310DCB871}"/>
              </a:ext>
            </a:extLst>
          </p:cNvPr>
          <p:cNvPicPr>
            <a:picLocks noGrp="1" noChangeAspect="1"/>
          </p:cNvPicPr>
          <p:nvPr>
            <p:ph type="pic" idx="1"/>
          </p:nvPr>
        </p:nvPicPr>
        <p:blipFill>
          <a:blip r:embed="rId3"/>
          <a:srcRect l="44797" r="1"/>
          <a:stretch>
            <a:fillRect/>
          </a:stretch>
        </p:blipFill>
        <p:spPr>
          <a:xfrm>
            <a:off x="6513576" y="0"/>
            <a:ext cx="5678424" cy="6857999"/>
          </a:xfrm>
        </p:spPr>
      </p:pic>
      <p:sp>
        <p:nvSpPr>
          <p:cNvPr id="4" name="Slide Number Placeholder 3">
            <a:extLst>
              <a:ext uri="{FF2B5EF4-FFF2-40B4-BE49-F238E27FC236}">
                <a16:creationId xmlns:a16="http://schemas.microsoft.com/office/drawing/2014/main" id="{24BCC043-BF69-A7E2-3423-9B8320AB952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B71FE5-7FF0-A149-B5A0-7FC2CAE2D4AE}" type="slidenum">
              <a:rPr kumimoji="0" lang="en-US" sz="1200" b="0" i="0" u="none" strike="noStrike" kern="1200" cap="none" spc="0" normalizeH="0" baseline="0" noProof="0" smtClean="0">
                <a:ln>
                  <a:noFill/>
                </a:ln>
                <a:solidFill>
                  <a:prstClr val="white"/>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5" name="Title 4">
            <a:extLst>
              <a:ext uri="{FF2B5EF4-FFF2-40B4-BE49-F238E27FC236}">
                <a16:creationId xmlns:a16="http://schemas.microsoft.com/office/drawing/2014/main" id="{A20C6D31-4FEB-95F8-D492-75D2BBD6A5B0}"/>
              </a:ext>
            </a:extLst>
          </p:cNvPr>
          <p:cNvSpPr>
            <a:spLocks noGrp="1"/>
          </p:cNvSpPr>
          <p:nvPr>
            <p:ph type="title"/>
          </p:nvPr>
        </p:nvSpPr>
        <p:spPr/>
        <p:txBody>
          <a:bodyPr>
            <a:normAutofit fontScale="90000"/>
          </a:bodyPr>
          <a:lstStyle/>
          <a:p>
            <a:r>
              <a:rPr lang="en-US" dirty="0"/>
              <a:t>Accessibility and participation</a:t>
            </a:r>
          </a:p>
        </p:txBody>
      </p:sp>
      <p:sp>
        <p:nvSpPr>
          <p:cNvPr id="6" name="Content Placeholder 5">
            <a:extLst>
              <a:ext uri="{FF2B5EF4-FFF2-40B4-BE49-F238E27FC236}">
                <a16:creationId xmlns:a16="http://schemas.microsoft.com/office/drawing/2014/main" id="{4CF102E4-D35F-A14A-68DD-08F54F9C331A}"/>
              </a:ext>
            </a:extLst>
          </p:cNvPr>
          <p:cNvSpPr>
            <a:spLocks noGrp="1"/>
          </p:cNvSpPr>
          <p:nvPr>
            <p:ph idx="13"/>
          </p:nvPr>
        </p:nvSpPr>
        <p:spPr>
          <a:xfrm>
            <a:off x="417576" y="1734451"/>
            <a:ext cx="5678424" cy="3743673"/>
          </a:xfrm>
        </p:spPr>
        <p:txBody>
          <a:bodyPr>
            <a:normAutofit fontScale="25000" lnSpcReduction="20000"/>
          </a:bodyPr>
          <a:lstStyle/>
          <a:p>
            <a:pPr>
              <a:lnSpc>
                <a:spcPct val="100000"/>
              </a:lnSpc>
              <a:buNone/>
            </a:pPr>
            <a:r>
              <a:rPr lang="en-AU" sz="7200" b="1" i="1" dirty="0">
                <a:solidFill>
                  <a:srgbClr val="C8267D"/>
                </a:solidFill>
              </a:rPr>
              <a:t>Many ways to take part</a:t>
            </a:r>
          </a:p>
          <a:p>
            <a:pPr marL="228600" indent="-228600">
              <a:lnSpc>
                <a:spcPct val="105000"/>
              </a:lnSpc>
            </a:pPr>
            <a:r>
              <a:rPr lang="en-AU" sz="7200" dirty="0"/>
              <a:t>Online (with or without support), phone calls with a person, paper versions, and an abridged (shorter) version</a:t>
            </a:r>
          </a:p>
          <a:p>
            <a:pPr marL="228600" indent="-228600">
              <a:lnSpc>
                <a:spcPct val="105000"/>
              </a:lnSpc>
            </a:pPr>
            <a:r>
              <a:rPr lang="en-AU" sz="7200" dirty="0"/>
              <a:t>Plain language across all materials</a:t>
            </a:r>
          </a:p>
          <a:p>
            <a:pPr marL="228600" indent="-228600">
              <a:lnSpc>
                <a:spcPct val="105000"/>
              </a:lnSpc>
            </a:pPr>
            <a:r>
              <a:rPr lang="en-AU" sz="7200" dirty="0"/>
              <a:t>Reaching more than 2500 participants across four waves.</a:t>
            </a:r>
          </a:p>
          <a:p>
            <a:pPr marL="228600" indent="-228600">
              <a:lnSpc>
                <a:spcPct val="105000"/>
              </a:lnSpc>
            </a:pPr>
            <a:endParaRPr lang="en-AU" sz="7200" dirty="0"/>
          </a:p>
          <a:p>
            <a:pPr>
              <a:lnSpc>
                <a:spcPct val="100000"/>
              </a:lnSpc>
              <a:buNone/>
            </a:pPr>
            <a:r>
              <a:rPr lang="en-AU" sz="7200" b="1" i="1" dirty="0">
                <a:solidFill>
                  <a:srgbClr val="C8267D"/>
                </a:solidFill>
              </a:rPr>
              <a:t>Reaching people often left out</a:t>
            </a:r>
          </a:p>
          <a:p>
            <a:pPr marL="228600" indent="-228600">
              <a:lnSpc>
                <a:spcPct val="105000"/>
              </a:lnSpc>
            </a:pPr>
            <a:r>
              <a:rPr lang="en-AU" sz="7200" dirty="0"/>
              <a:t>20% of participants living in residential service settings</a:t>
            </a:r>
          </a:p>
          <a:p>
            <a:pPr marL="228600" indent="-228600">
              <a:lnSpc>
                <a:spcPct val="105000"/>
              </a:lnSpc>
            </a:pPr>
            <a:r>
              <a:rPr lang="en-AU" sz="7200" dirty="0"/>
              <a:t>5.4% used </a:t>
            </a:r>
            <a:r>
              <a:rPr lang="en-AU" sz="7200" dirty="0" err="1"/>
              <a:t>Auslan</a:t>
            </a:r>
            <a:r>
              <a:rPr lang="en-AU" sz="7200" dirty="0"/>
              <a:t> as their main form of communication.</a:t>
            </a:r>
          </a:p>
          <a:p>
            <a:pPr marL="228600" indent="-228600">
              <a:lnSpc>
                <a:spcPct val="105000"/>
              </a:lnSpc>
            </a:pPr>
            <a:r>
              <a:rPr lang="en-AU" sz="7200" dirty="0"/>
              <a:t>29.9% had household incomes under $25,000 and nearly 50% less than $50,000.</a:t>
            </a:r>
          </a:p>
          <a:p>
            <a:endParaRPr lang="en-US" dirty="0"/>
          </a:p>
        </p:txBody>
      </p:sp>
      <p:sp>
        <p:nvSpPr>
          <p:cNvPr id="10" name="Rectangle 9">
            <a:extLst>
              <a:ext uri="{FF2B5EF4-FFF2-40B4-BE49-F238E27FC236}">
                <a16:creationId xmlns:a16="http://schemas.microsoft.com/office/drawing/2014/main" id="{B54FD430-B27F-9A79-7193-FD7A2606EF88}"/>
              </a:ext>
            </a:extLst>
          </p:cNvPr>
          <p:cNvSpPr/>
          <p:nvPr/>
        </p:nvSpPr>
        <p:spPr>
          <a:xfrm>
            <a:off x="557784" y="1577129"/>
            <a:ext cx="1737360" cy="81683"/>
          </a:xfrm>
          <a:prstGeom prst="rect">
            <a:avLst/>
          </a:prstGeom>
          <a:solidFill>
            <a:srgbClr val="F8AF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50154910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itle 2"/>
          <p:cNvSpPr txBox="1">
            <a:spLocks/>
          </p:cNvSpPr>
          <p:nvPr/>
        </p:nvSpPr>
        <p:spPr>
          <a:xfrm>
            <a:off x="588203" y="2366451"/>
            <a:ext cx="2048928" cy="615553"/>
          </a:xfrm>
          <a:prstGeom prst="rect">
            <a:avLst/>
          </a:prstGeom>
        </p:spPr>
        <p:txBody>
          <a:bodyPr wrap="square" lIns="0" tIns="0" rIns="0" bIns="0" anchor="t">
            <a:sp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AU" sz="4000" b="1" i="0" u="none" strike="noStrike" kern="1500" cap="none" spc="0" normalizeH="0" baseline="0" noProof="0" dirty="0">
                <a:ln>
                  <a:noFill/>
                </a:ln>
                <a:solidFill>
                  <a:srgbClr val="C8267D"/>
                </a:solidFill>
                <a:effectLst/>
                <a:uLnTx/>
                <a:uFillTx/>
                <a:latin typeface="Arial" panose="020B0604020202020204" pitchFamily="34" charset="0"/>
                <a:ea typeface="+mj-ea"/>
                <a:cs typeface="Arial" panose="020B0604020202020204" pitchFamily="34" charset="0"/>
              </a:rPr>
              <a:t>80.3%</a:t>
            </a:r>
          </a:p>
        </p:txBody>
      </p:sp>
      <p:sp>
        <p:nvSpPr>
          <p:cNvPr id="35" name="Inhaltsplatzhalter 4"/>
          <p:cNvSpPr txBox="1">
            <a:spLocks/>
          </p:cNvSpPr>
          <p:nvPr/>
        </p:nvSpPr>
        <p:spPr>
          <a:xfrm>
            <a:off x="517093" y="3099392"/>
            <a:ext cx="2048928" cy="443198"/>
          </a:xfrm>
          <a:prstGeom prst="rect">
            <a:avLst/>
          </a:prstGeom>
        </p:spPr>
        <p:txBody>
          <a:bodyPr wrap="square" lIns="0" tIns="0" rIns="0" bIns="0">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272967" marR="0" lvl="0" indent="-272967" algn="ctr" defTabSz="914127" rtl="0" eaLnBrk="1" fontAlgn="auto" latinLnBrk="0" hangingPunct="1">
              <a:lnSpc>
                <a:spcPct val="90000"/>
              </a:lnSpc>
              <a:spcBef>
                <a:spcPts val="0"/>
              </a:spcBef>
              <a:spcAft>
                <a:spcPts val="1000"/>
              </a:spcAft>
              <a:buClrTx/>
              <a:buSzTx/>
              <a:buFont typeface="Wingdings" panose="05000000000000000000" pitchFamily="2" charset="2"/>
              <a:buNone/>
              <a:tabLst/>
              <a:defRPr/>
            </a:pPr>
            <a:r>
              <a:rPr kumimoji="0" lang="en-AU" sz="1600" b="0" i="0" u="none" strike="noStrike" kern="1200" cap="none" spc="0" normalizeH="0" baseline="0" noProof="0" dirty="0">
                <a:ln>
                  <a:noFill/>
                </a:ln>
                <a:solidFill>
                  <a:srgbClr val="333167"/>
                </a:solidFill>
                <a:effectLst/>
                <a:uLnTx/>
                <a:uFillTx/>
                <a:latin typeface="Arial" panose="020B0604020202020204" pitchFamily="34" charset="0"/>
                <a:ea typeface="+mn-ea"/>
                <a:cs typeface="Arial" panose="020B0604020202020204" pitchFamily="34" charset="0"/>
              </a:rPr>
              <a:t>feel other people treat them well</a:t>
            </a:r>
          </a:p>
        </p:txBody>
      </p:sp>
      <p:sp>
        <p:nvSpPr>
          <p:cNvPr id="44" name="Freeform 186"/>
          <p:cNvSpPr>
            <a:spLocks noEditPoints="1"/>
          </p:cNvSpPr>
          <p:nvPr/>
        </p:nvSpPr>
        <p:spPr bwMode="auto">
          <a:xfrm>
            <a:off x="1171434" y="1767961"/>
            <a:ext cx="722061" cy="458696"/>
          </a:xfrm>
          <a:custGeom>
            <a:avLst/>
            <a:gdLst>
              <a:gd name="T0" fmla="*/ 2722 w 3949"/>
              <a:gd name="T1" fmla="*/ 1347 h 2508"/>
              <a:gd name="T2" fmla="*/ 3809 w 3949"/>
              <a:gd name="T3" fmla="*/ 1715 h 2508"/>
              <a:gd name="T4" fmla="*/ 3531 w 3949"/>
              <a:gd name="T5" fmla="*/ 1300 h 2508"/>
              <a:gd name="T6" fmla="*/ 785 w 3949"/>
              <a:gd name="T7" fmla="*/ 1185 h 2508"/>
              <a:gd name="T8" fmla="*/ 318 w 3949"/>
              <a:gd name="T9" fmla="*/ 1380 h 2508"/>
              <a:gd name="T10" fmla="*/ 980 w 3949"/>
              <a:gd name="T11" fmla="*/ 1781 h 2508"/>
              <a:gd name="T12" fmla="*/ 1113 w 3949"/>
              <a:gd name="T13" fmla="*/ 1269 h 2508"/>
              <a:gd name="T14" fmla="*/ 1864 w 3949"/>
              <a:gd name="T15" fmla="*/ 1148 h 2508"/>
              <a:gd name="T16" fmla="*/ 1328 w 3949"/>
              <a:gd name="T17" fmla="*/ 1414 h 2508"/>
              <a:gd name="T18" fmla="*/ 1077 w 3949"/>
              <a:gd name="T19" fmla="*/ 1959 h 2508"/>
              <a:gd name="T20" fmla="*/ 1174 w 3949"/>
              <a:gd name="T21" fmla="*/ 2311 h 2508"/>
              <a:gd name="T22" fmla="*/ 2660 w 3949"/>
              <a:gd name="T23" fmla="*/ 2370 h 2508"/>
              <a:gd name="T24" fmla="*/ 2864 w 3949"/>
              <a:gd name="T25" fmla="*/ 2135 h 2508"/>
              <a:gd name="T26" fmla="*/ 2747 w 3949"/>
              <a:gd name="T27" fmla="*/ 1594 h 2508"/>
              <a:gd name="T28" fmla="*/ 2301 w 3949"/>
              <a:gd name="T29" fmla="*/ 1205 h 2508"/>
              <a:gd name="T30" fmla="*/ 3109 w 3949"/>
              <a:gd name="T31" fmla="*/ 411 h 2508"/>
              <a:gd name="T32" fmla="*/ 2844 w 3949"/>
              <a:gd name="T33" fmla="*/ 640 h 2508"/>
              <a:gd name="T34" fmla="*/ 2940 w 3949"/>
              <a:gd name="T35" fmla="*/ 978 h 2508"/>
              <a:gd name="T36" fmla="*/ 3255 w 3949"/>
              <a:gd name="T37" fmla="*/ 1044 h 2508"/>
              <a:gd name="T38" fmla="*/ 3480 w 3949"/>
              <a:gd name="T39" fmla="*/ 781 h 2508"/>
              <a:gd name="T40" fmla="*/ 3335 w 3949"/>
              <a:gd name="T41" fmla="*/ 460 h 2508"/>
              <a:gd name="T42" fmla="*/ 652 w 3949"/>
              <a:gd name="T43" fmla="*/ 439 h 2508"/>
              <a:gd name="T44" fmla="*/ 464 w 3949"/>
              <a:gd name="T45" fmla="*/ 733 h 2508"/>
              <a:gd name="T46" fmla="*/ 648 w 3949"/>
              <a:gd name="T47" fmla="*/ 1028 h 2508"/>
              <a:gd name="T48" fmla="*/ 969 w 3949"/>
              <a:gd name="T49" fmla="*/ 1004 h 2508"/>
              <a:gd name="T50" fmla="*/ 1112 w 3949"/>
              <a:gd name="T51" fmla="*/ 685 h 2508"/>
              <a:gd name="T52" fmla="*/ 883 w 3949"/>
              <a:gd name="T53" fmla="*/ 422 h 2508"/>
              <a:gd name="T54" fmla="*/ 1715 w 3949"/>
              <a:gd name="T55" fmla="*/ 205 h 2508"/>
              <a:gd name="T56" fmla="*/ 1523 w 3949"/>
              <a:gd name="T57" fmla="*/ 572 h 2508"/>
              <a:gd name="T58" fmla="*/ 1730 w 3949"/>
              <a:gd name="T59" fmla="*/ 948 h 2508"/>
              <a:gd name="T60" fmla="*/ 2159 w 3949"/>
              <a:gd name="T61" fmla="*/ 975 h 2508"/>
              <a:gd name="T62" fmla="*/ 2412 w 3949"/>
              <a:gd name="T63" fmla="*/ 629 h 2508"/>
              <a:gd name="T64" fmla="*/ 2266 w 3949"/>
              <a:gd name="T65" fmla="*/ 237 h 2508"/>
              <a:gd name="T66" fmla="*/ 2033 w 3949"/>
              <a:gd name="T67" fmla="*/ 4 h 2508"/>
              <a:gd name="T68" fmla="*/ 2432 w 3949"/>
              <a:gd name="T69" fmla="*/ 234 h 2508"/>
              <a:gd name="T70" fmla="*/ 2529 w 3949"/>
              <a:gd name="T71" fmla="*/ 691 h 2508"/>
              <a:gd name="T72" fmla="*/ 2266 w 3949"/>
              <a:gd name="T73" fmla="*/ 1060 h 2508"/>
              <a:gd name="T74" fmla="*/ 2783 w 3949"/>
              <a:gd name="T75" fmla="*/ 1154 h 2508"/>
              <a:gd name="T76" fmla="*/ 2720 w 3949"/>
              <a:gd name="T77" fmla="*/ 845 h 2508"/>
              <a:gd name="T78" fmla="*/ 2819 w 3949"/>
              <a:gd name="T79" fmla="*/ 435 h 2508"/>
              <a:gd name="T80" fmla="*/ 3214 w 3949"/>
              <a:gd name="T81" fmla="*/ 288 h 2508"/>
              <a:gd name="T82" fmla="*/ 3555 w 3949"/>
              <a:gd name="T83" fmla="*/ 522 h 2508"/>
              <a:gd name="T84" fmla="*/ 3555 w 3949"/>
              <a:gd name="T85" fmla="*/ 945 h 2508"/>
              <a:gd name="T86" fmla="*/ 3657 w 3949"/>
              <a:gd name="T87" fmla="*/ 1238 h 2508"/>
              <a:gd name="T88" fmla="*/ 3936 w 3949"/>
              <a:gd name="T89" fmla="*/ 1706 h 2508"/>
              <a:gd name="T90" fmla="*/ 2993 w 3949"/>
              <a:gd name="T91" fmla="*/ 2038 h 2508"/>
              <a:gd name="T92" fmla="*/ 2831 w 3949"/>
              <a:gd name="T93" fmla="*/ 2421 h 2508"/>
              <a:gd name="T94" fmla="*/ 1256 w 3949"/>
              <a:gd name="T95" fmla="*/ 2492 h 2508"/>
              <a:gd name="T96" fmla="*/ 965 w 3949"/>
              <a:gd name="T97" fmla="*/ 2202 h 2508"/>
              <a:gd name="T98" fmla="*/ 0 w 3949"/>
              <a:gd name="T99" fmla="*/ 1904 h 2508"/>
              <a:gd name="T100" fmla="*/ 150 w 3949"/>
              <a:gd name="T101" fmla="*/ 1389 h 2508"/>
              <a:gd name="T102" fmla="*/ 491 w 3949"/>
              <a:gd name="T103" fmla="*/ 1071 h 2508"/>
              <a:gd name="T104" fmla="*/ 344 w 3949"/>
              <a:gd name="T105" fmla="*/ 678 h 2508"/>
              <a:gd name="T106" fmla="*/ 580 w 3949"/>
              <a:gd name="T107" fmla="*/ 337 h 2508"/>
              <a:gd name="T108" fmla="*/ 1004 w 3949"/>
              <a:gd name="T109" fmla="*/ 337 h 2508"/>
              <a:gd name="T110" fmla="*/ 1239 w 3949"/>
              <a:gd name="T111" fmla="*/ 678 h 2508"/>
              <a:gd name="T112" fmla="*/ 1092 w 3949"/>
              <a:gd name="T113" fmla="*/ 1071 h 2508"/>
              <a:gd name="T114" fmla="*/ 1447 w 3949"/>
              <a:gd name="T115" fmla="*/ 1161 h 2508"/>
              <a:gd name="T116" fmla="*/ 1475 w 3949"/>
              <a:gd name="T117" fmla="*/ 856 h 2508"/>
              <a:gd name="T118" fmla="*/ 1428 w 3949"/>
              <a:gd name="T119" fmla="*/ 391 h 2508"/>
              <a:gd name="T120" fmla="*/ 1735 w 3949"/>
              <a:gd name="T121" fmla="*/ 50 h 25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949" h="2508">
                <a:moveTo>
                  <a:pt x="3152" y="1185"/>
                </a:moveTo>
                <a:lnTo>
                  <a:pt x="3083" y="1189"/>
                </a:lnTo>
                <a:lnTo>
                  <a:pt x="3016" y="1199"/>
                </a:lnTo>
                <a:lnTo>
                  <a:pt x="2951" y="1217"/>
                </a:lnTo>
                <a:lnTo>
                  <a:pt x="2889" y="1241"/>
                </a:lnTo>
                <a:lnTo>
                  <a:pt x="2830" y="1271"/>
                </a:lnTo>
                <a:lnTo>
                  <a:pt x="2774" y="1306"/>
                </a:lnTo>
                <a:lnTo>
                  <a:pt x="2722" y="1347"/>
                </a:lnTo>
                <a:lnTo>
                  <a:pt x="2776" y="1409"/>
                </a:lnTo>
                <a:lnTo>
                  <a:pt x="2824" y="1476"/>
                </a:lnTo>
                <a:lnTo>
                  <a:pt x="2867" y="1547"/>
                </a:lnTo>
                <a:lnTo>
                  <a:pt x="2903" y="1622"/>
                </a:lnTo>
                <a:lnTo>
                  <a:pt x="2934" y="1700"/>
                </a:lnTo>
                <a:lnTo>
                  <a:pt x="2960" y="1781"/>
                </a:lnTo>
                <a:lnTo>
                  <a:pt x="3820" y="1781"/>
                </a:lnTo>
                <a:lnTo>
                  <a:pt x="3809" y="1715"/>
                </a:lnTo>
                <a:lnTo>
                  <a:pt x="3792" y="1652"/>
                </a:lnTo>
                <a:lnTo>
                  <a:pt x="3771" y="1591"/>
                </a:lnTo>
                <a:lnTo>
                  <a:pt x="3742" y="1534"/>
                </a:lnTo>
                <a:lnTo>
                  <a:pt x="3710" y="1479"/>
                </a:lnTo>
                <a:lnTo>
                  <a:pt x="3671" y="1428"/>
                </a:lnTo>
                <a:lnTo>
                  <a:pt x="3628" y="1380"/>
                </a:lnTo>
                <a:lnTo>
                  <a:pt x="3581" y="1338"/>
                </a:lnTo>
                <a:lnTo>
                  <a:pt x="3531" y="1300"/>
                </a:lnTo>
                <a:lnTo>
                  <a:pt x="3476" y="1267"/>
                </a:lnTo>
                <a:lnTo>
                  <a:pt x="3418" y="1238"/>
                </a:lnTo>
                <a:lnTo>
                  <a:pt x="3357" y="1215"/>
                </a:lnTo>
                <a:lnTo>
                  <a:pt x="3295" y="1199"/>
                </a:lnTo>
                <a:lnTo>
                  <a:pt x="3229" y="1189"/>
                </a:lnTo>
                <a:lnTo>
                  <a:pt x="3162" y="1185"/>
                </a:lnTo>
                <a:lnTo>
                  <a:pt x="3152" y="1185"/>
                </a:lnTo>
                <a:close/>
                <a:moveTo>
                  <a:pt x="785" y="1185"/>
                </a:moveTo>
                <a:lnTo>
                  <a:pt x="717" y="1189"/>
                </a:lnTo>
                <a:lnTo>
                  <a:pt x="652" y="1199"/>
                </a:lnTo>
                <a:lnTo>
                  <a:pt x="588" y="1215"/>
                </a:lnTo>
                <a:lnTo>
                  <a:pt x="527" y="1238"/>
                </a:lnTo>
                <a:lnTo>
                  <a:pt x="470" y="1267"/>
                </a:lnTo>
                <a:lnTo>
                  <a:pt x="416" y="1300"/>
                </a:lnTo>
                <a:lnTo>
                  <a:pt x="364" y="1338"/>
                </a:lnTo>
                <a:lnTo>
                  <a:pt x="318" y="1380"/>
                </a:lnTo>
                <a:lnTo>
                  <a:pt x="276" y="1428"/>
                </a:lnTo>
                <a:lnTo>
                  <a:pt x="237" y="1479"/>
                </a:lnTo>
                <a:lnTo>
                  <a:pt x="204" y="1534"/>
                </a:lnTo>
                <a:lnTo>
                  <a:pt x="176" y="1591"/>
                </a:lnTo>
                <a:lnTo>
                  <a:pt x="153" y="1652"/>
                </a:lnTo>
                <a:lnTo>
                  <a:pt x="137" y="1715"/>
                </a:lnTo>
                <a:lnTo>
                  <a:pt x="127" y="1781"/>
                </a:lnTo>
                <a:lnTo>
                  <a:pt x="980" y="1781"/>
                </a:lnTo>
                <a:lnTo>
                  <a:pt x="1005" y="1699"/>
                </a:lnTo>
                <a:lnTo>
                  <a:pt x="1036" y="1621"/>
                </a:lnTo>
                <a:lnTo>
                  <a:pt x="1074" y="1546"/>
                </a:lnTo>
                <a:lnTo>
                  <a:pt x="1118" y="1474"/>
                </a:lnTo>
                <a:lnTo>
                  <a:pt x="1166" y="1407"/>
                </a:lnTo>
                <a:lnTo>
                  <a:pt x="1220" y="1343"/>
                </a:lnTo>
                <a:lnTo>
                  <a:pt x="1168" y="1304"/>
                </a:lnTo>
                <a:lnTo>
                  <a:pt x="1113" y="1269"/>
                </a:lnTo>
                <a:lnTo>
                  <a:pt x="1056" y="1240"/>
                </a:lnTo>
                <a:lnTo>
                  <a:pt x="993" y="1216"/>
                </a:lnTo>
                <a:lnTo>
                  <a:pt x="930" y="1199"/>
                </a:lnTo>
                <a:lnTo>
                  <a:pt x="863" y="1189"/>
                </a:lnTo>
                <a:lnTo>
                  <a:pt x="794" y="1185"/>
                </a:lnTo>
                <a:lnTo>
                  <a:pt x="785" y="1185"/>
                </a:lnTo>
                <a:close/>
                <a:moveTo>
                  <a:pt x="1943" y="1142"/>
                </a:moveTo>
                <a:lnTo>
                  <a:pt x="1864" y="1148"/>
                </a:lnTo>
                <a:lnTo>
                  <a:pt x="1786" y="1161"/>
                </a:lnTo>
                <a:lnTo>
                  <a:pt x="1711" y="1180"/>
                </a:lnTo>
                <a:lnTo>
                  <a:pt x="1639" y="1205"/>
                </a:lnTo>
                <a:lnTo>
                  <a:pt x="1570" y="1237"/>
                </a:lnTo>
                <a:lnTo>
                  <a:pt x="1504" y="1274"/>
                </a:lnTo>
                <a:lnTo>
                  <a:pt x="1441" y="1316"/>
                </a:lnTo>
                <a:lnTo>
                  <a:pt x="1383" y="1362"/>
                </a:lnTo>
                <a:lnTo>
                  <a:pt x="1328" y="1414"/>
                </a:lnTo>
                <a:lnTo>
                  <a:pt x="1277" y="1470"/>
                </a:lnTo>
                <a:lnTo>
                  <a:pt x="1232" y="1530"/>
                </a:lnTo>
                <a:lnTo>
                  <a:pt x="1192" y="1594"/>
                </a:lnTo>
                <a:lnTo>
                  <a:pt x="1157" y="1661"/>
                </a:lnTo>
                <a:lnTo>
                  <a:pt x="1127" y="1732"/>
                </a:lnTo>
                <a:lnTo>
                  <a:pt x="1105" y="1805"/>
                </a:lnTo>
                <a:lnTo>
                  <a:pt x="1088" y="1881"/>
                </a:lnTo>
                <a:lnTo>
                  <a:pt x="1077" y="1959"/>
                </a:lnTo>
                <a:lnTo>
                  <a:pt x="1074" y="2038"/>
                </a:lnTo>
                <a:lnTo>
                  <a:pt x="1074" y="2092"/>
                </a:lnTo>
                <a:lnTo>
                  <a:pt x="1077" y="2135"/>
                </a:lnTo>
                <a:lnTo>
                  <a:pt x="1086" y="2176"/>
                </a:lnTo>
                <a:lnTo>
                  <a:pt x="1101" y="2214"/>
                </a:lnTo>
                <a:lnTo>
                  <a:pt x="1120" y="2250"/>
                </a:lnTo>
                <a:lnTo>
                  <a:pt x="1145" y="2283"/>
                </a:lnTo>
                <a:lnTo>
                  <a:pt x="1174" y="2311"/>
                </a:lnTo>
                <a:lnTo>
                  <a:pt x="1207" y="2335"/>
                </a:lnTo>
                <a:lnTo>
                  <a:pt x="1243" y="2356"/>
                </a:lnTo>
                <a:lnTo>
                  <a:pt x="1281" y="2370"/>
                </a:lnTo>
                <a:lnTo>
                  <a:pt x="1322" y="2380"/>
                </a:lnTo>
                <a:lnTo>
                  <a:pt x="1365" y="2382"/>
                </a:lnTo>
                <a:lnTo>
                  <a:pt x="2576" y="2382"/>
                </a:lnTo>
                <a:lnTo>
                  <a:pt x="2618" y="2380"/>
                </a:lnTo>
                <a:lnTo>
                  <a:pt x="2660" y="2370"/>
                </a:lnTo>
                <a:lnTo>
                  <a:pt x="2698" y="2356"/>
                </a:lnTo>
                <a:lnTo>
                  <a:pt x="2734" y="2335"/>
                </a:lnTo>
                <a:lnTo>
                  <a:pt x="2767" y="2311"/>
                </a:lnTo>
                <a:lnTo>
                  <a:pt x="2795" y="2283"/>
                </a:lnTo>
                <a:lnTo>
                  <a:pt x="2819" y="2250"/>
                </a:lnTo>
                <a:lnTo>
                  <a:pt x="2840" y="2214"/>
                </a:lnTo>
                <a:lnTo>
                  <a:pt x="2854" y="2176"/>
                </a:lnTo>
                <a:lnTo>
                  <a:pt x="2864" y="2135"/>
                </a:lnTo>
                <a:lnTo>
                  <a:pt x="2866" y="2092"/>
                </a:lnTo>
                <a:lnTo>
                  <a:pt x="2866" y="2038"/>
                </a:lnTo>
                <a:lnTo>
                  <a:pt x="2862" y="1959"/>
                </a:lnTo>
                <a:lnTo>
                  <a:pt x="2853" y="1881"/>
                </a:lnTo>
                <a:lnTo>
                  <a:pt x="2835" y="1805"/>
                </a:lnTo>
                <a:lnTo>
                  <a:pt x="2812" y="1732"/>
                </a:lnTo>
                <a:lnTo>
                  <a:pt x="2783" y="1661"/>
                </a:lnTo>
                <a:lnTo>
                  <a:pt x="2747" y="1594"/>
                </a:lnTo>
                <a:lnTo>
                  <a:pt x="2708" y="1530"/>
                </a:lnTo>
                <a:lnTo>
                  <a:pt x="2662" y="1470"/>
                </a:lnTo>
                <a:lnTo>
                  <a:pt x="2612" y="1414"/>
                </a:lnTo>
                <a:lnTo>
                  <a:pt x="2558" y="1362"/>
                </a:lnTo>
                <a:lnTo>
                  <a:pt x="2499" y="1316"/>
                </a:lnTo>
                <a:lnTo>
                  <a:pt x="2436" y="1274"/>
                </a:lnTo>
                <a:lnTo>
                  <a:pt x="2370" y="1237"/>
                </a:lnTo>
                <a:lnTo>
                  <a:pt x="2301" y="1205"/>
                </a:lnTo>
                <a:lnTo>
                  <a:pt x="2229" y="1180"/>
                </a:lnTo>
                <a:lnTo>
                  <a:pt x="2153" y="1161"/>
                </a:lnTo>
                <a:lnTo>
                  <a:pt x="2076" y="1148"/>
                </a:lnTo>
                <a:lnTo>
                  <a:pt x="1996" y="1142"/>
                </a:lnTo>
                <a:lnTo>
                  <a:pt x="1970" y="1143"/>
                </a:lnTo>
                <a:lnTo>
                  <a:pt x="1943" y="1142"/>
                </a:lnTo>
                <a:close/>
                <a:moveTo>
                  <a:pt x="3157" y="407"/>
                </a:moveTo>
                <a:lnTo>
                  <a:pt x="3109" y="411"/>
                </a:lnTo>
                <a:lnTo>
                  <a:pt x="3063" y="422"/>
                </a:lnTo>
                <a:lnTo>
                  <a:pt x="3019" y="439"/>
                </a:lnTo>
                <a:lnTo>
                  <a:pt x="2980" y="460"/>
                </a:lnTo>
                <a:lnTo>
                  <a:pt x="2943" y="488"/>
                </a:lnTo>
                <a:lnTo>
                  <a:pt x="2912" y="520"/>
                </a:lnTo>
                <a:lnTo>
                  <a:pt x="2884" y="556"/>
                </a:lnTo>
                <a:lnTo>
                  <a:pt x="2861" y="597"/>
                </a:lnTo>
                <a:lnTo>
                  <a:pt x="2844" y="640"/>
                </a:lnTo>
                <a:lnTo>
                  <a:pt x="2835" y="685"/>
                </a:lnTo>
                <a:lnTo>
                  <a:pt x="2831" y="733"/>
                </a:lnTo>
                <a:lnTo>
                  <a:pt x="2835" y="781"/>
                </a:lnTo>
                <a:lnTo>
                  <a:pt x="2844" y="827"/>
                </a:lnTo>
                <a:lnTo>
                  <a:pt x="2860" y="870"/>
                </a:lnTo>
                <a:lnTo>
                  <a:pt x="2883" y="909"/>
                </a:lnTo>
                <a:lnTo>
                  <a:pt x="2909" y="945"/>
                </a:lnTo>
                <a:lnTo>
                  <a:pt x="2940" y="978"/>
                </a:lnTo>
                <a:lnTo>
                  <a:pt x="2976" y="1005"/>
                </a:lnTo>
                <a:lnTo>
                  <a:pt x="3016" y="1028"/>
                </a:lnTo>
                <a:lnTo>
                  <a:pt x="3058" y="1045"/>
                </a:lnTo>
                <a:lnTo>
                  <a:pt x="3103" y="1056"/>
                </a:lnTo>
                <a:lnTo>
                  <a:pt x="3151" y="1059"/>
                </a:lnTo>
                <a:lnTo>
                  <a:pt x="3163" y="1059"/>
                </a:lnTo>
                <a:lnTo>
                  <a:pt x="3210" y="1056"/>
                </a:lnTo>
                <a:lnTo>
                  <a:pt x="3255" y="1044"/>
                </a:lnTo>
                <a:lnTo>
                  <a:pt x="3297" y="1027"/>
                </a:lnTo>
                <a:lnTo>
                  <a:pt x="3337" y="1004"/>
                </a:lnTo>
                <a:lnTo>
                  <a:pt x="3373" y="978"/>
                </a:lnTo>
                <a:lnTo>
                  <a:pt x="3404" y="945"/>
                </a:lnTo>
                <a:lnTo>
                  <a:pt x="3432" y="909"/>
                </a:lnTo>
                <a:lnTo>
                  <a:pt x="3453" y="869"/>
                </a:lnTo>
                <a:lnTo>
                  <a:pt x="3469" y="827"/>
                </a:lnTo>
                <a:lnTo>
                  <a:pt x="3480" y="781"/>
                </a:lnTo>
                <a:lnTo>
                  <a:pt x="3483" y="733"/>
                </a:lnTo>
                <a:lnTo>
                  <a:pt x="3480" y="685"/>
                </a:lnTo>
                <a:lnTo>
                  <a:pt x="3469" y="640"/>
                </a:lnTo>
                <a:lnTo>
                  <a:pt x="3452" y="597"/>
                </a:lnTo>
                <a:lnTo>
                  <a:pt x="3430" y="556"/>
                </a:lnTo>
                <a:lnTo>
                  <a:pt x="3403" y="520"/>
                </a:lnTo>
                <a:lnTo>
                  <a:pt x="3370" y="488"/>
                </a:lnTo>
                <a:lnTo>
                  <a:pt x="3335" y="460"/>
                </a:lnTo>
                <a:lnTo>
                  <a:pt x="3294" y="439"/>
                </a:lnTo>
                <a:lnTo>
                  <a:pt x="3251" y="422"/>
                </a:lnTo>
                <a:lnTo>
                  <a:pt x="3205" y="411"/>
                </a:lnTo>
                <a:lnTo>
                  <a:pt x="3157" y="407"/>
                </a:lnTo>
                <a:close/>
                <a:moveTo>
                  <a:pt x="790" y="407"/>
                </a:moveTo>
                <a:lnTo>
                  <a:pt x="742" y="411"/>
                </a:lnTo>
                <a:lnTo>
                  <a:pt x="695" y="422"/>
                </a:lnTo>
                <a:lnTo>
                  <a:pt x="652" y="439"/>
                </a:lnTo>
                <a:lnTo>
                  <a:pt x="612" y="460"/>
                </a:lnTo>
                <a:lnTo>
                  <a:pt x="575" y="488"/>
                </a:lnTo>
                <a:lnTo>
                  <a:pt x="544" y="520"/>
                </a:lnTo>
                <a:lnTo>
                  <a:pt x="516" y="556"/>
                </a:lnTo>
                <a:lnTo>
                  <a:pt x="494" y="597"/>
                </a:lnTo>
                <a:lnTo>
                  <a:pt x="477" y="640"/>
                </a:lnTo>
                <a:lnTo>
                  <a:pt x="467" y="685"/>
                </a:lnTo>
                <a:lnTo>
                  <a:pt x="464" y="733"/>
                </a:lnTo>
                <a:lnTo>
                  <a:pt x="467" y="781"/>
                </a:lnTo>
                <a:lnTo>
                  <a:pt x="477" y="827"/>
                </a:lnTo>
                <a:lnTo>
                  <a:pt x="494" y="870"/>
                </a:lnTo>
                <a:lnTo>
                  <a:pt x="515" y="909"/>
                </a:lnTo>
                <a:lnTo>
                  <a:pt x="542" y="945"/>
                </a:lnTo>
                <a:lnTo>
                  <a:pt x="573" y="978"/>
                </a:lnTo>
                <a:lnTo>
                  <a:pt x="609" y="1005"/>
                </a:lnTo>
                <a:lnTo>
                  <a:pt x="648" y="1028"/>
                </a:lnTo>
                <a:lnTo>
                  <a:pt x="690" y="1045"/>
                </a:lnTo>
                <a:lnTo>
                  <a:pt x="736" y="1056"/>
                </a:lnTo>
                <a:lnTo>
                  <a:pt x="782" y="1059"/>
                </a:lnTo>
                <a:lnTo>
                  <a:pt x="796" y="1059"/>
                </a:lnTo>
                <a:lnTo>
                  <a:pt x="842" y="1056"/>
                </a:lnTo>
                <a:lnTo>
                  <a:pt x="888" y="1044"/>
                </a:lnTo>
                <a:lnTo>
                  <a:pt x="930" y="1027"/>
                </a:lnTo>
                <a:lnTo>
                  <a:pt x="969" y="1004"/>
                </a:lnTo>
                <a:lnTo>
                  <a:pt x="1005" y="978"/>
                </a:lnTo>
                <a:lnTo>
                  <a:pt x="1036" y="945"/>
                </a:lnTo>
                <a:lnTo>
                  <a:pt x="1064" y="909"/>
                </a:lnTo>
                <a:lnTo>
                  <a:pt x="1086" y="869"/>
                </a:lnTo>
                <a:lnTo>
                  <a:pt x="1101" y="827"/>
                </a:lnTo>
                <a:lnTo>
                  <a:pt x="1112" y="781"/>
                </a:lnTo>
                <a:lnTo>
                  <a:pt x="1116" y="733"/>
                </a:lnTo>
                <a:lnTo>
                  <a:pt x="1112" y="685"/>
                </a:lnTo>
                <a:lnTo>
                  <a:pt x="1101" y="640"/>
                </a:lnTo>
                <a:lnTo>
                  <a:pt x="1084" y="597"/>
                </a:lnTo>
                <a:lnTo>
                  <a:pt x="1063" y="556"/>
                </a:lnTo>
                <a:lnTo>
                  <a:pt x="1035" y="520"/>
                </a:lnTo>
                <a:lnTo>
                  <a:pt x="1003" y="488"/>
                </a:lnTo>
                <a:lnTo>
                  <a:pt x="967" y="460"/>
                </a:lnTo>
                <a:lnTo>
                  <a:pt x="926" y="439"/>
                </a:lnTo>
                <a:lnTo>
                  <a:pt x="883" y="422"/>
                </a:lnTo>
                <a:lnTo>
                  <a:pt x="838" y="411"/>
                </a:lnTo>
                <a:lnTo>
                  <a:pt x="790" y="407"/>
                </a:lnTo>
                <a:close/>
                <a:moveTo>
                  <a:pt x="1969" y="125"/>
                </a:moveTo>
                <a:lnTo>
                  <a:pt x="1913" y="128"/>
                </a:lnTo>
                <a:lnTo>
                  <a:pt x="1860" y="139"/>
                </a:lnTo>
                <a:lnTo>
                  <a:pt x="1808" y="155"/>
                </a:lnTo>
                <a:lnTo>
                  <a:pt x="1760" y="177"/>
                </a:lnTo>
                <a:lnTo>
                  <a:pt x="1715" y="205"/>
                </a:lnTo>
                <a:lnTo>
                  <a:pt x="1673" y="237"/>
                </a:lnTo>
                <a:lnTo>
                  <a:pt x="1636" y="274"/>
                </a:lnTo>
                <a:lnTo>
                  <a:pt x="1603" y="316"/>
                </a:lnTo>
                <a:lnTo>
                  <a:pt x="1576" y="362"/>
                </a:lnTo>
                <a:lnTo>
                  <a:pt x="1553" y="410"/>
                </a:lnTo>
                <a:lnTo>
                  <a:pt x="1536" y="461"/>
                </a:lnTo>
                <a:lnTo>
                  <a:pt x="1526" y="515"/>
                </a:lnTo>
                <a:lnTo>
                  <a:pt x="1523" y="572"/>
                </a:lnTo>
                <a:lnTo>
                  <a:pt x="1526" y="629"/>
                </a:lnTo>
                <a:lnTo>
                  <a:pt x="1538" y="685"/>
                </a:lnTo>
                <a:lnTo>
                  <a:pt x="1555" y="739"/>
                </a:lnTo>
                <a:lnTo>
                  <a:pt x="1580" y="790"/>
                </a:lnTo>
                <a:lnTo>
                  <a:pt x="1610" y="835"/>
                </a:lnTo>
                <a:lnTo>
                  <a:pt x="1645" y="878"/>
                </a:lnTo>
                <a:lnTo>
                  <a:pt x="1686" y="915"/>
                </a:lnTo>
                <a:lnTo>
                  <a:pt x="1730" y="948"/>
                </a:lnTo>
                <a:lnTo>
                  <a:pt x="1779" y="975"/>
                </a:lnTo>
                <a:lnTo>
                  <a:pt x="1831" y="996"/>
                </a:lnTo>
                <a:lnTo>
                  <a:pt x="1886" y="1010"/>
                </a:lnTo>
                <a:lnTo>
                  <a:pt x="1943" y="1016"/>
                </a:lnTo>
                <a:lnTo>
                  <a:pt x="1995" y="1016"/>
                </a:lnTo>
                <a:lnTo>
                  <a:pt x="2052" y="1010"/>
                </a:lnTo>
                <a:lnTo>
                  <a:pt x="2108" y="996"/>
                </a:lnTo>
                <a:lnTo>
                  <a:pt x="2159" y="975"/>
                </a:lnTo>
                <a:lnTo>
                  <a:pt x="2208" y="948"/>
                </a:lnTo>
                <a:lnTo>
                  <a:pt x="2253" y="915"/>
                </a:lnTo>
                <a:lnTo>
                  <a:pt x="2293" y="878"/>
                </a:lnTo>
                <a:lnTo>
                  <a:pt x="2328" y="835"/>
                </a:lnTo>
                <a:lnTo>
                  <a:pt x="2358" y="790"/>
                </a:lnTo>
                <a:lnTo>
                  <a:pt x="2382" y="739"/>
                </a:lnTo>
                <a:lnTo>
                  <a:pt x="2400" y="685"/>
                </a:lnTo>
                <a:lnTo>
                  <a:pt x="2412" y="629"/>
                </a:lnTo>
                <a:lnTo>
                  <a:pt x="2416" y="572"/>
                </a:lnTo>
                <a:lnTo>
                  <a:pt x="2412" y="515"/>
                </a:lnTo>
                <a:lnTo>
                  <a:pt x="2401" y="461"/>
                </a:lnTo>
                <a:lnTo>
                  <a:pt x="2386" y="410"/>
                </a:lnTo>
                <a:lnTo>
                  <a:pt x="2363" y="362"/>
                </a:lnTo>
                <a:lnTo>
                  <a:pt x="2335" y="316"/>
                </a:lnTo>
                <a:lnTo>
                  <a:pt x="2303" y="274"/>
                </a:lnTo>
                <a:lnTo>
                  <a:pt x="2266" y="237"/>
                </a:lnTo>
                <a:lnTo>
                  <a:pt x="2224" y="205"/>
                </a:lnTo>
                <a:lnTo>
                  <a:pt x="2178" y="177"/>
                </a:lnTo>
                <a:lnTo>
                  <a:pt x="2130" y="155"/>
                </a:lnTo>
                <a:lnTo>
                  <a:pt x="2079" y="139"/>
                </a:lnTo>
                <a:lnTo>
                  <a:pt x="2025" y="128"/>
                </a:lnTo>
                <a:lnTo>
                  <a:pt x="1969" y="125"/>
                </a:lnTo>
                <a:close/>
                <a:moveTo>
                  <a:pt x="1971" y="0"/>
                </a:moveTo>
                <a:lnTo>
                  <a:pt x="2033" y="4"/>
                </a:lnTo>
                <a:lnTo>
                  <a:pt x="2093" y="13"/>
                </a:lnTo>
                <a:lnTo>
                  <a:pt x="2152" y="29"/>
                </a:lnTo>
                <a:lnTo>
                  <a:pt x="2207" y="50"/>
                </a:lnTo>
                <a:lnTo>
                  <a:pt x="2259" y="78"/>
                </a:lnTo>
                <a:lnTo>
                  <a:pt x="2308" y="110"/>
                </a:lnTo>
                <a:lnTo>
                  <a:pt x="2353" y="147"/>
                </a:lnTo>
                <a:lnTo>
                  <a:pt x="2395" y="188"/>
                </a:lnTo>
                <a:lnTo>
                  <a:pt x="2432" y="234"/>
                </a:lnTo>
                <a:lnTo>
                  <a:pt x="2463" y="283"/>
                </a:lnTo>
                <a:lnTo>
                  <a:pt x="2491" y="336"/>
                </a:lnTo>
                <a:lnTo>
                  <a:pt x="2513" y="391"/>
                </a:lnTo>
                <a:lnTo>
                  <a:pt x="2529" y="448"/>
                </a:lnTo>
                <a:lnTo>
                  <a:pt x="2539" y="509"/>
                </a:lnTo>
                <a:lnTo>
                  <a:pt x="2543" y="572"/>
                </a:lnTo>
                <a:lnTo>
                  <a:pt x="2539" y="633"/>
                </a:lnTo>
                <a:lnTo>
                  <a:pt x="2529" y="691"/>
                </a:lnTo>
                <a:lnTo>
                  <a:pt x="2514" y="749"/>
                </a:lnTo>
                <a:lnTo>
                  <a:pt x="2492" y="804"/>
                </a:lnTo>
                <a:lnTo>
                  <a:pt x="2466" y="856"/>
                </a:lnTo>
                <a:lnTo>
                  <a:pt x="2435" y="905"/>
                </a:lnTo>
                <a:lnTo>
                  <a:pt x="2399" y="950"/>
                </a:lnTo>
                <a:lnTo>
                  <a:pt x="2358" y="991"/>
                </a:lnTo>
                <a:lnTo>
                  <a:pt x="2314" y="1028"/>
                </a:lnTo>
                <a:lnTo>
                  <a:pt x="2266" y="1060"/>
                </a:lnTo>
                <a:lnTo>
                  <a:pt x="2346" y="1088"/>
                </a:lnTo>
                <a:lnTo>
                  <a:pt x="2423" y="1123"/>
                </a:lnTo>
                <a:lnTo>
                  <a:pt x="2497" y="1162"/>
                </a:lnTo>
                <a:lnTo>
                  <a:pt x="2567" y="1208"/>
                </a:lnTo>
                <a:lnTo>
                  <a:pt x="2632" y="1259"/>
                </a:lnTo>
                <a:lnTo>
                  <a:pt x="2679" y="1220"/>
                </a:lnTo>
                <a:lnTo>
                  <a:pt x="2731" y="1185"/>
                </a:lnTo>
                <a:lnTo>
                  <a:pt x="2783" y="1154"/>
                </a:lnTo>
                <a:lnTo>
                  <a:pt x="2840" y="1126"/>
                </a:lnTo>
                <a:lnTo>
                  <a:pt x="2898" y="1104"/>
                </a:lnTo>
                <a:lnTo>
                  <a:pt x="2856" y="1070"/>
                </a:lnTo>
                <a:lnTo>
                  <a:pt x="2819" y="1033"/>
                </a:lnTo>
                <a:lnTo>
                  <a:pt x="2786" y="991"/>
                </a:lnTo>
                <a:lnTo>
                  <a:pt x="2758" y="945"/>
                </a:lnTo>
                <a:lnTo>
                  <a:pt x="2737" y="896"/>
                </a:lnTo>
                <a:lnTo>
                  <a:pt x="2720" y="845"/>
                </a:lnTo>
                <a:lnTo>
                  <a:pt x="2709" y="791"/>
                </a:lnTo>
                <a:lnTo>
                  <a:pt x="2705" y="735"/>
                </a:lnTo>
                <a:lnTo>
                  <a:pt x="2709" y="678"/>
                </a:lnTo>
                <a:lnTo>
                  <a:pt x="2720" y="623"/>
                </a:lnTo>
                <a:lnTo>
                  <a:pt x="2737" y="572"/>
                </a:lnTo>
                <a:lnTo>
                  <a:pt x="2759" y="522"/>
                </a:lnTo>
                <a:lnTo>
                  <a:pt x="2787" y="477"/>
                </a:lnTo>
                <a:lnTo>
                  <a:pt x="2819" y="435"/>
                </a:lnTo>
                <a:lnTo>
                  <a:pt x="2858" y="398"/>
                </a:lnTo>
                <a:lnTo>
                  <a:pt x="2900" y="364"/>
                </a:lnTo>
                <a:lnTo>
                  <a:pt x="2945" y="337"/>
                </a:lnTo>
                <a:lnTo>
                  <a:pt x="2994" y="314"/>
                </a:lnTo>
                <a:lnTo>
                  <a:pt x="3046" y="297"/>
                </a:lnTo>
                <a:lnTo>
                  <a:pt x="3101" y="288"/>
                </a:lnTo>
                <a:lnTo>
                  <a:pt x="3157" y="284"/>
                </a:lnTo>
                <a:lnTo>
                  <a:pt x="3214" y="288"/>
                </a:lnTo>
                <a:lnTo>
                  <a:pt x="3269" y="297"/>
                </a:lnTo>
                <a:lnTo>
                  <a:pt x="3320" y="314"/>
                </a:lnTo>
                <a:lnTo>
                  <a:pt x="3369" y="337"/>
                </a:lnTo>
                <a:lnTo>
                  <a:pt x="3415" y="364"/>
                </a:lnTo>
                <a:lnTo>
                  <a:pt x="3457" y="398"/>
                </a:lnTo>
                <a:lnTo>
                  <a:pt x="3494" y="435"/>
                </a:lnTo>
                <a:lnTo>
                  <a:pt x="3527" y="477"/>
                </a:lnTo>
                <a:lnTo>
                  <a:pt x="3555" y="522"/>
                </a:lnTo>
                <a:lnTo>
                  <a:pt x="3578" y="572"/>
                </a:lnTo>
                <a:lnTo>
                  <a:pt x="3595" y="623"/>
                </a:lnTo>
                <a:lnTo>
                  <a:pt x="3604" y="678"/>
                </a:lnTo>
                <a:lnTo>
                  <a:pt x="3608" y="735"/>
                </a:lnTo>
                <a:lnTo>
                  <a:pt x="3604" y="791"/>
                </a:lnTo>
                <a:lnTo>
                  <a:pt x="3595" y="845"/>
                </a:lnTo>
                <a:lnTo>
                  <a:pt x="3578" y="896"/>
                </a:lnTo>
                <a:lnTo>
                  <a:pt x="3555" y="945"/>
                </a:lnTo>
                <a:lnTo>
                  <a:pt x="3527" y="991"/>
                </a:lnTo>
                <a:lnTo>
                  <a:pt x="3494" y="1033"/>
                </a:lnTo>
                <a:lnTo>
                  <a:pt x="3457" y="1070"/>
                </a:lnTo>
                <a:lnTo>
                  <a:pt x="3416" y="1104"/>
                </a:lnTo>
                <a:lnTo>
                  <a:pt x="3481" y="1129"/>
                </a:lnTo>
                <a:lnTo>
                  <a:pt x="3543" y="1160"/>
                </a:lnTo>
                <a:lnTo>
                  <a:pt x="3602" y="1197"/>
                </a:lnTo>
                <a:lnTo>
                  <a:pt x="3657" y="1238"/>
                </a:lnTo>
                <a:lnTo>
                  <a:pt x="3708" y="1283"/>
                </a:lnTo>
                <a:lnTo>
                  <a:pt x="3755" y="1334"/>
                </a:lnTo>
                <a:lnTo>
                  <a:pt x="3798" y="1388"/>
                </a:lnTo>
                <a:lnTo>
                  <a:pt x="3837" y="1445"/>
                </a:lnTo>
                <a:lnTo>
                  <a:pt x="3869" y="1506"/>
                </a:lnTo>
                <a:lnTo>
                  <a:pt x="3896" y="1571"/>
                </a:lnTo>
                <a:lnTo>
                  <a:pt x="3919" y="1638"/>
                </a:lnTo>
                <a:lnTo>
                  <a:pt x="3936" y="1706"/>
                </a:lnTo>
                <a:lnTo>
                  <a:pt x="3946" y="1778"/>
                </a:lnTo>
                <a:lnTo>
                  <a:pt x="3949" y="1853"/>
                </a:lnTo>
                <a:lnTo>
                  <a:pt x="3949" y="1904"/>
                </a:lnTo>
                <a:lnTo>
                  <a:pt x="3948" y="1905"/>
                </a:lnTo>
                <a:lnTo>
                  <a:pt x="3946" y="1906"/>
                </a:lnTo>
                <a:lnTo>
                  <a:pt x="2985" y="1906"/>
                </a:lnTo>
                <a:lnTo>
                  <a:pt x="2991" y="1972"/>
                </a:lnTo>
                <a:lnTo>
                  <a:pt x="2993" y="2038"/>
                </a:lnTo>
                <a:lnTo>
                  <a:pt x="2993" y="2092"/>
                </a:lnTo>
                <a:lnTo>
                  <a:pt x="2989" y="2149"/>
                </a:lnTo>
                <a:lnTo>
                  <a:pt x="2977" y="2202"/>
                </a:lnTo>
                <a:lnTo>
                  <a:pt x="2961" y="2254"/>
                </a:lnTo>
                <a:lnTo>
                  <a:pt x="2936" y="2302"/>
                </a:lnTo>
                <a:lnTo>
                  <a:pt x="2907" y="2346"/>
                </a:lnTo>
                <a:lnTo>
                  <a:pt x="2871" y="2386"/>
                </a:lnTo>
                <a:lnTo>
                  <a:pt x="2831" y="2421"/>
                </a:lnTo>
                <a:lnTo>
                  <a:pt x="2787" y="2450"/>
                </a:lnTo>
                <a:lnTo>
                  <a:pt x="2739" y="2474"/>
                </a:lnTo>
                <a:lnTo>
                  <a:pt x="2688" y="2492"/>
                </a:lnTo>
                <a:lnTo>
                  <a:pt x="2634" y="2504"/>
                </a:lnTo>
                <a:lnTo>
                  <a:pt x="2577" y="2508"/>
                </a:lnTo>
                <a:lnTo>
                  <a:pt x="1366" y="2508"/>
                </a:lnTo>
                <a:lnTo>
                  <a:pt x="1310" y="2504"/>
                </a:lnTo>
                <a:lnTo>
                  <a:pt x="1256" y="2492"/>
                </a:lnTo>
                <a:lnTo>
                  <a:pt x="1204" y="2474"/>
                </a:lnTo>
                <a:lnTo>
                  <a:pt x="1156" y="2450"/>
                </a:lnTo>
                <a:lnTo>
                  <a:pt x="1112" y="2421"/>
                </a:lnTo>
                <a:lnTo>
                  <a:pt x="1072" y="2386"/>
                </a:lnTo>
                <a:lnTo>
                  <a:pt x="1036" y="2346"/>
                </a:lnTo>
                <a:lnTo>
                  <a:pt x="1006" y="2302"/>
                </a:lnTo>
                <a:lnTo>
                  <a:pt x="983" y="2254"/>
                </a:lnTo>
                <a:lnTo>
                  <a:pt x="965" y="2202"/>
                </a:lnTo>
                <a:lnTo>
                  <a:pt x="954" y="2149"/>
                </a:lnTo>
                <a:lnTo>
                  <a:pt x="950" y="2092"/>
                </a:lnTo>
                <a:lnTo>
                  <a:pt x="950" y="2038"/>
                </a:lnTo>
                <a:lnTo>
                  <a:pt x="953" y="1972"/>
                </a:lnTo>
                <a:lnTo>
                  <a:pt x="959" y="1906"/>
                </a:lnTo>
                <a:lnTo>
                  <a:pt x="4" y="1906"/>
                </a:lnTo>
                <a:lnTo>
                  <a:pt x="1" y="1905"/>
                </a:lnTo>
                <a:lnTo>
                  <a:pt x="0" y="1904"/>
                </a:lnTo>
                <a:lnTo>
                  <a:pt x="0" y="1853"/>
                </a:lnTo>
                <a:lnTo>
                  <a:pt x="4" y="1778"/>
                </a:lnTo>
                <a:lnTo>
                  <a:pt x="13" y="1708"/>
                </a:lnTo>
                <a:lnTo>
                  <a:pt x="29" y="1638"/>
                </a:lnTo>
                <a:lnTo>
                  <a:pt x="52" y="1571"/>
                </a:lnTo>
                <a:lnTo>
                  <a:pt x="79" y="1507"/>
                </a:lnTo>
                <a:lnTo>
                  <a:pt x="113" y="1446"/>
                </a:lnTo>
                <a:lnTo>
                  <a:pt x="150" y="1389"/>
                </a:lnTo>
                <a:lnTo>
                  <a:pt x="193" y="1335"/>
                </a:lnTo>
                <a:lnTo>
                  <a:pt x="240" y="1285"/>
                </a:lnTo>
                <a:lnTo>
                  <a:pt x="291" y="1239"/>
                </a:lnTo>
                <a:lnTo>
                  <a:pt x="347" y="1197"/>
                </a:lnTo>
                <a:lnTo>
                  <a:pt x="406" y="1161"/>
                </a:lnTo>
                <a:lnTo>
                  <a:pt x="467" y="1130"/>
                </a:lnTo>
                <a:lnTo>
                  <a:pt x="533" y="1104"/>
                </a:lnTo>
                <a:lnTo>
                  <a:pt x="491" y="1071"/>
                </a:lnTo>
                <a:lnTo>
                  <a:pt x="454" y="1034"/>
                </a:lnTo>
                <a:lnTo>
                  <a:pt x="421" y="992"/>
                </a:lnTo>
                <a:lnTo>
                  <a:pt x="393" y="947"/>
                </a:lnTo>
                <a:lnTo>
                  <a:pt x="370" y="898"/>
                </a:lnTo>
                <a:lnTo>
                  <a:pt x="355" y="846"/>
                </a:lnTo>
                <a:lnTo>
                  <a:pt x="344" y="792"/>
                </a:lnTo>
                <a:lnTo>
                  <a:pt x="340" y="736"/>
                </a:lnTo>
                <a:lnTo>
                  <a:pt x="344" y="678"/>
                </a:lnTo>
                <a:lnTo>
                  <a:pt x="355" y="624"/>
                </a:lnTo>
                <a:lnTo>
                  <a:pt x="371" y="573"/>
                </a:lnTo>
                <a:lnTo>
                  <a:pt x="393" y="524"/>
                </a:lnTo>
                <a:lnTo>
                  <a:pt x="422" y="478"/>
                </a:lnTo>
                <a:lnTo>
                  <a:pt x="454" y="436"/>
                </a:lnTo>
                <a:lnTo>
                  <a:pt x="492" y="398"/>
                </a:lnTo>
                <a:lnTo>
                  <a:pt x="534" y="365"/>
                </a:lnTo>
                <a:lnTo>
                  <a:pt x="580" y="337"/>
                </a:lnTo>
                <a:lnTo>
                  <a:pt x="629" y="315"/>
                </a:lnTo>
                <a:lnTo>
                  <a:pt x="681" y="298"/>
                </a:lnTo>
                <a:lnTo>
                  <a:pt x="734" y="288"/>
                </a:lnTo>
                <a:lnTo>
                  <a:pt x="792" y="284"/>
                </a:lnTo>
                <a:lnTo>
                  <a:pt x="848" y="288"/>
                </a:lnTo>
                <a:lnTo>
                  <a:pt x="902" y="298"/>
                </a:lnTo>
                <a:lnTo>
                  <a:pt x="955" y="315"/>
                </a:lnTo>
                <a:lnTo>
                  <a:pt x="1004" y="337"/>
                </a:lnTo>
                <a:lnTo>
                  <a:pt x="1050" y="365"/>
                </a:lnTo>
                <a:lnTo>
                  <a:pt x="1092" y="398"/>
                </a:lnTo>
                <a:lnTo>
                  <a:pt x="1129" y="436"/>
                </a:lnTo>
                <a:lnTo>
                  <a:pt x="1162" y="478"/>
                </a:lnTo>
                <a:lnTo>
                  <a:pt x="1190" y="524"/>
                </a:lnTo>
                <a:lnTo>
                  <a:pt x="1213" y="573"/>
                </a:lnTo>
                <a:lnTo>
                  <a:pt x="1228" y="624"/>
                </a:lnTo>
                <a:lnTo>
                  <a:pt x="1239" y="678"/>
                </a:lnTo>
                <a:lnTo>
                  <a:pt x="1243" y="736"/>
                </a:lnTo>
                <a:lnTo>
                  <a:pt x="1239" y="792"/>
                </a:lnTo>
                <a:lnTo>
                  <a:pt x="1228" y="846"/>
                </a:lnTo>
                <a:lnTo>
                  <a:pt x="1213" y="898"/>
                </a:lnTo>
                <a:lnTo>
                  <a:pt x="1190" y="947"/>
                </a:lnTo>
                <a:lnTo>
                  <a:pt x="1162" y="992"/>
                </a:lnTo>
                <a:lnTo>
                  <a:pt x="1129" y="1034"/>
                </a:lnTo>
                <a:lnTo>
                  <a:pt x="1092" y="1071"/>
                </a:lnTo>
                <a:lnTo>
                  <a:pt x="1051" y="1104"/>
                </a:lnTo>
                <a:lnTo>
                  <a:pt x="1108" y="1126"/>
                </a:lnTo>
                <a:lnTo>
                  <a:pt x="1163" y="1153"/>
                </a:lnTo>
                <a:lnTo>
                  <a:pt x="1216" y="1184"/>
                </a:lnTo>
                <a:lnTo>
                  <a:pt x="1266" y="1219"/>
                </a:lnTo>
                <a:lnTo>
                  <a:pt x="1313" y="1257"/>
                </a:lnTo>
                <a:lnTo>
                  <a:pt x="1378" y="1207"/>
                </a:lnTo>
                <a:lnTo>
                  <a:pt x="1447" y="1161"/>
                </a:lnTo>
                <a:lnTo>
                  <a:pt x="1520" y="1122"/>
                </a:lnTo>
                <a:lnTo>
                  <a:pt x="1596" y="1088"/>
                </a:lnTo>
                <a:lnTo>
                  <a:pt x="1675" y="1060"/>
                </a:lnTo>
                <a:lnTo>
                  <a:pt x="1627" y="1028"/>
                </a:lnTo>
                <a:lnTo>
                  <a:pt x="1583" y="991"/>
                </a:lnTo>
                <a:lnTo>
                  <a:pt x="1543" y="950"/>
                </a:lnTo>
                <a:lnTo>
                  <a:pt x="1506" y="905"/>
                </a:lnTo>
                <a:lnTo>
                  <a:pt x="1475" y="856"/>
                </a:lnTo>
                <a:lnTo>
                  <a:pt x="1449" y="804"/>
                </a:lnTo>
                <a:lnTo>
                  <a:pt x="1428" y="749"/>
                </a:lnTo>
                <a:lnTo>
                  <a:pt x="1413" y="691"/>
                </a:lnTo>
                <a:lnTo>
                  <a:pt x="1403" y="633"/>
                </a:lnTo>
                <a:lnTo>
                  <a:pt x="1399" y="572"/>
                </a:lnTo>
                <a:lnTo>
                  <a:pt x="1403" y="509"/>
                </a:lnTo>
                <a:lnTo>
                  <a:pt x="1413" y="449"/>
                </a:lnTo>
                <a:lnTo>
                  <a:pt x="1428" y="391"/>
                </a:lnTo>
                <a:lnTo>
                  <a:pt x="1450" y="336"/>
                </a:lnTo>
                <a:lnTo>
                  <a:pt x="1477" y="283"/>
                </a:lnTo>
                <a:lnTo>
                  <a:pt x="1510" y="234"/>
                </a:lnTo>
                <a:lnTo>
                  <a:pt x="1547" y="188"/>
                </a:lnTo>
                <a:lnTo>
                  <a:pt x="1588" y="147"/>
                </a:lnTo>
                <a:lnTo>
                  <a:pt x="1633" y="110"/>
                </a:lnTo>
                <a:lnTo>
                  <a:pt x="1682" y="78"/>
                </a:lnTo>
                <a:lnTo>
                  <a:pt x="1735" y="50"/>
                </a:lnTo>
                <a:lnTo>
                  <a:pt x="1790" y="29"/>
                </a:lnTo>
                <a:lnTo>
                  <a:pt x="1848" y="13"/>
                </a:lnTo>
                <a:lnTo>
                  <a:pt x="1909" y="4"/>
                </a:lnTo>
                <a:lnTo>
                  <a:pt x="1971" y="0"/>
                </a:lnTo>
                <a:close/>
              </a:path>
            </a:pathLst>
          </a:custGeom>
          <a:solidFill>
            <a:srgbClr val="333167"/>
          </a:solid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1" name="Title 2"/>
          <p:cNvSpPr txBox="1">
            <a:spLocks/>
          </p:cNvSpPr>
          <p:nvPr/>
        </p:nvSpPr>
        <p:spPr>
          <a:xfrm>
            <a:off x="3571802" y="2366451"/>
            <a:ext cx="2048928" cy="615553"/>
          </a:xfrm>
          <a:prstGeom prst="rect">
            <a:avLst/>
          </a:prstGeom>
        </p:spPr>
        <p:txBody>
          <a:bodyPr wrap="square" lIns="0" tIns="0" rIns="0" bIns="0" anchor="t">
            <a:sp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AU" sz="4000" b="1" i="0" u="none" strike="noStrike" kern="1500" cap="none" spc="0" normalizeH="0" baseline="0" noProof="0" dirty="0">
                <a:ln>
                  <a:noFill/>
                </a:ln>
                <a:solidFill>
                  <a:srgbClr val="66BFCC"/>
                </a:solidFill>
                <a:effectLst/>
                <a:uLnTx/>
                <a:uFillTx/>
                <a:latin typeface="Arial" panose="020B0604020202020204" pitchFamily="34" charset="0"/>
                <a:ea typeface="+mj-ea"/>
                <a:cs typeface="Arial" panose="020B0604020202020204" pitchFamily="34" charset="0"/>
              </a:rPr>
              <a:t>80.2%</a:t>
            </a:r>
          </a:p>
        </p:txBody>
      </p:sp>
      <p:sp>
        <p:nvSpPr>
          <p:cNvPr id="32" name="Title 2"/>
          <p:cNvSpPr txBox="1">
            <a:spLocks/>
          </p:cNvSpPr>
          <p:nvPr/>
        </p:nvSpPr>
        <p:spPr>
          <a:xfrm>
            <a:off x="6637759" y="2378322"/>
            <a:ext cx="2048928" cy="615553"/>
          </a:xfrm>
          <a:prstGeom prst="rect">
            <a:avLst/>
          </a:prstGeom>
        </p:spPr>
        <p:txBody>
          <a:bodyPr wrap="square" lIns="0" tIns="0" rIns="0" bIns="0" anchor="t">
            <a:sp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AU" sz="4000" b="1" i="0" u="none" strike="noStrike" kern="1500" cap="none" spc="0" normalizeH="0" baseline="0" noProof="0" dirty="0">
                <a:ln>
                  <a:noFill/>
                </a:ln>
                <a:solidFill>
                  <a:srgbClr val="F8AF72"/>
                </a:solidFill>
                <a:effectLst/>
                <a:uLnTx/>
                <a:uFillTx/>
                <a:latin typeface="Arial" panose="020B0604020202020204" pitchFamily="34" charset="0"/>
                <a:ea typeface="+mj-ea"/>
                <a:cs typeface="Arial" panose="020B0604020202020204" pitchFamily="34" charset="0"/>
              </a:rPr>
              <a:t>83.4%</a:t>
            </a:r>
          </a:p>
        </p:txBody>
      </p:sp>
      <p:sp>
        <p:nvSpPr>
          <p:cNvPr id="33" name="Title 2"/>
          <p:cNvSpPr txBox="1">
            <a:spLocks/>
          </p:cNvSpPr>
          <p:nvPr/>
        </p:nvSpPr>
        <p:spPr>
          <a:xfrm>
            <a:off x="9619273" y="2366451"/>
            <a:ext cx="2048928" cy="615553"/>
          </a:xfrm>
          <a:prstGeom prst="rect">
            <a:avLst/>
          </a:prstGeom>
        </p:spPr>
        <p:txBody>
          <a:bodyPr wrap="square" lIns="0" tIns="0" rIns="0" bIns="0" anchor="t">
            <a:sp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AU" sz="4000" b="1" i="0" u="none" strike="noStrike" kern="1500" cap="none" spc="0" normalizeH="0" baseline="0" noProof="0" dirty="0">
                <a:ln>
                  <a:noFill/>
                </a:ln>
                <a:solidFill>
                  <a:srgbClr val="333167"/>
                </a:solidFill>
                <a:effectLst/>
                <a:uLnTx/>
                <a:uFillTx/>
                <a:latin typeface="Arial" panose="020B0604020202020204" pitchFamily="34" charset="0"/>
                <a:ea typeface="+mj-ea"/>
                <a:cs typeface="Arial" panose="020B0604020202020204" pitchFamily="34" charset="0"/>
              </a:rPr>
              <a:t>48.9%</a:t>
            </a:r>
          </a:p>
        </p:txBody>
      </p:sp>
      <p:sp>
        <p:nvSpPr>
          <p:cNvPr id="78" name="Inhaltsplatzhalter 4"/>
          <p:cNvSpPr txBox="1">
            <a:spLocks/>
          </p:cNvSpPr>
          <p:nvPr/>
        </p:nvSpPr>
        <p:spPr>
          <a:xfrm>
            <a:off x="3555426" y="3028917"/>
            <a:ext cx="2048928" cy="886397"/>
          </a:xfrm>
          <a:prstGeom prst="rect">
            <a:avLst/>
          </a:prstGeom>
        </p:spPr>
        <p:txBody>
          <a:bodyPr wrap="square" lIns="0" tIns="0" rIns="0" bIns="0">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272967" marR="0" lvl="0" indent="-272967" algn="ctr" defTabSz="914127" rtl="0" eaLnBrk="1" fontAlgn="auto" latinLnBrk="0" hangingPunct="1">
              <a:lnSpc>
                <a:spcPct val="90000"/>
              </a:lnSpc>
              <a:spcBef>
                <a:spcPts val="0"/>
              </a:spcBef>
              <a:spcAft>
                <a:spcPts val="1000"/>
              </a:spcAft>
              <a:buClrTx/>
              <a:buSzTx/>
              <a:buFont typeface="Wingdings" panose="05000000000000000000" pitchFamily="2" charset="2"/>
              <a:buNone/>
              <a:tabLst/>
              <a:defRPr/>
            </a:pPr>
            <a:r>
              <a:rPr kumimoji="0" lang="en-AU" sz="1600" b="0" i="0" u="none" strike="noStrike" kern="1200" cap="none" spc="0" normalizeH="0" baseline="0" noProof="0" dirty="0">
                <a:ln>
                  <a:noFill/>
                </a:ln>
                <a:solidFill>
                  <a:srgbClr val="333167"/>
                </a:solidFill>
                <a:effectLst/>
                <a:uLnTx/>
                <a:uFillTx/>
                <a:latin typeface="Arial" panose="020B0604020202020204" pitchFamily="34" charset="0"/>
                <a:ea typeface="+mn-ea"/>
                <a:cs typeface="Arial" panose="020B0604020202020204" pitchFamily="34" charset="0"/>
              </a:rPr>
              <a:t>feel welcomed and included in their community (up from 64% in 2024)</a:t>
            </a:r>
          </a:p>
        </p:txBody>
      </p:sp>
      <p:sp>
        <p:nvSpPr>
          <p:cNvPr id="79" name="Inhaltsplatzhalter 4"/>
          <p:cNvSpPr txBox="1">
            <a:spLocks/>
          </p:cNvSpPr>
          <p:nvPr/>
        </p:nvSpPr>
        <p:spPr>
          <a:xfrm>
            <a:off x="6571273" y="3099391"/>
            <a:ext cx="2048928" cy="443198"/>
          </a:xfrm>
          <a:prstGeom prst="rect">
            <a:avLst/>
          </a:prstGeom>
        </p:spPr>
        <p:txBody>
          <a:bodyPr wrap="square" lIns="0" tIns="0" rIns="0" bIns="0">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272967" marR="0" lvl="0" indent="-272967" algn="ctr" defTabSz="914127" rtl="0" eaLnBrk="1" fontAlgn="auto" latinLnBrk="0" hangingPunct="1">
              <a:lnSpc>
                <a:spcPct val="90000"/>
              </a:lnSpc>
              <a:spcBef>
                <a:spcPts val="0"/>
              </a:spcBef>
              <a:spcAft>
                <a:spcPts val="1000"/>
              </a:spcAft>
              <a:buClrTx/>
              <a:buSzTx/>
              <a:buFont typeface="Wingdings" panose="05000000000000000000" pitchFamily="2" charset="2"/>
              <a:buNone/>
              <a:tabLst/>
              <a:defRPr/>
            </a:pPr>
            <a:r>
              <a:rPr kumimoji="0" lang="en-AU" sz="1600" b="0" i="0" u="none" strike="noStrike" kern="1200" cap="none" spc="0" normalizeH="0" baseline="0" noProof="0" dirty="0">
                <a:ln>
                  <a:noFill/>
                </a:ln>
                <a:solidFill>
                  <a:srgbClr val="333167"/>
                </a:solidFill>
                <a:effectLst/>
                <a:uLnTx/>
                <a:uFillTx/>
                <a:latin typeface="Arial" panose="020B0604020202020204" pitchFamily="34" charset="0"/>
                <a:ea typeface="+mn-ea"/>
                <a:cs typeface="Arial" panose="020B0604020202020204" pitchFamily="34" charset="0"/>
              </a:rPr>
              <a:t>have access to a good GP (up from 77%)</a:t>
            </a:r>
          </a:p>
        </p:txBody>
      </p:sp>
      <p:sp>
        <p:nvSpPr>
          <p:cNvPr id="80" name="Inhaltsplatzhalter 4"/>
          <p:cNvSpPr txBox="1">
            <a:spLocks/>
          </p:cNvSpPr>
          <p:nvPr/>
        </p:nvSpPr>
        <p:spPr>
          <a:xfrm>
            <a:off x="9619273" y="3122252"/>
            <a:ext cx="2048928" cy="664797"/>
          </a:xfrm>
          <a:prstGeom prst="rect">
            <a:avLst/>
          </a:prstGeom>
        </p:spPr>
        <p:txBody>
          <a:bodyPr wrap="square" lIns="0" tIns="0" rIns="0" bIns="0">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272967" marR="0" lvl="0" indent="-272967" algn="ctr" defTabSz="914127" rtl="0" eaLnBrk="1" fontAlgn="auto" latinLnBrk="0" hangingPunct="1">
              <a:lnSpc>
                <a:spcPct val="90000"/>
              </a:lnSpc>
              <a:spcBef>
                <a:spcPts val="0"/>
              </a:spcBef>
              <a:spcAft>
                <a:spcPts val="1000"/>
              </a:spcAft>
              <a:buClrTx/>
              <a:buSzTx/>
              <a:buFont typeface="Wingdings" panose="05000000000000000000" pitchFamily="2" charset="2"/>
              <a:buNone/>
              <a:tabLst/>
              <a:defRPr/>
            </a:pPr>
            <a:r>
              <a:rPr kumimoji="0" lang="en-AU" sz="1600" b="0" i="0" u="none" strike="noStrike" kern="1200" cap="none" spc="0" normalizeH="0" baseline="0" noProof="0" dirty="0">
                <a:ln>
                  <a:noFill/>
                </a:ln>
                <a:solidFill>
                  <a:srgbClr val="333167"/>
                </a:solidFill>
                <a:effectLst/>
                <a:uLnTx/>
                <a:uFillTx/>
                <a:latin typeface="Arial" panose="020B0604020202020204" pitchFamily="34" charset="0"/>
                <a:ea typeface="+mn-ea"/>
                <a:cs typeface="Arial" panose="020B0604020202020204" pitchFamily="34" charset="0"/>
              </a:rPr>
              <a:t>report improved access to paid support</a:t>
            </a:r>
          </a:p>
        </p:txBody>
      </p:sp>
      <p:sp>
        <p:nvSpPr>
          <p:cNvPr id="89" name="Title 2"/>
          <p:cNvSpPr txBox="1">
            <a:spLocks/>
          </p:cNvSpPr>
          <p:nvPr/>
        </p:nvSpPr>
        <p:spPr>
          <a:xfrm>
            <a:off x="6587649" y="4808941"/>
            <a:ext cx="2048928" cy="615553"/>
          </a:xfrm>
          <a:prstGeom prst="rect">
            <a:avLst/>
          </a:prstGeom>
        </p:spPr>
        <p:txBody>
          <a:bodyPr wrap="square" lIns="0" tIns="0" rIns="0" bIns="0" anchor="t">
            <a:sp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AU" sz="4400" b="0" i="0" u="none" strike="noStrike" kern="1200" cap="none" spc="0" normalizeH="0" baseline="0" noProof="0">
              <a:ln>
                <a:noFill/>
              </a:ln>
              <a:solidFill>
                <a:prstClr val="black"/>
              </a:solidFill>
              <a:effectLst/>
              <a:uLnTx/>
              <a:uFillTx/>
              <a:latin typeface="Aptos Display" panose="02110004020202020204"/>
              <a:ea typeface="+mj-ea"/>
              <a:cs typeface="+mj-cs"/>
            </a:endParaRPr>
          </a:p>
        </p:txBody>
      </p:sp>
      <p:sp>
        <p:nvSpPr>
          <p:cNvPr id="105" name="Inhaltsplatzhalter 4"/>
          <p:cNvSpPr txBox="1">
            <a:spLocks/>
          </p:cNvSpPr>
          <p:nvPr/>
        </p:nvSpPr>
        <p:spPr>
          <a:xfrm>
            <a:off x="6582181" y="5427221"/>
            <a:ext cx="2048928" cy="514051"/>
          </a:xfrm>
          <a:prstGeom prst="rect">
            <a:avLst/>
          </a:prstGeom>
        </p:spPr>
        <p:txBody>
          <a:bodyPr wrap="square" lIns="0" tIns="0" rIns="0" bIns="0">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272967" marR="0" lvl="0" indent="-272967" algn="l" defTabSz="914127" rtl="0" eaLnBrk="1" fontAlgn="auto" latinLnBrk="0" hangingPunct="1">
              <a:lnSpc>
                <a:spcPct val="90000"/>
              </a:lnSpc>
              <a:spcBef>
                <a:spcPts val="0"/>
              </a:spcBef>
              <a:spcAft>
                <a:spcPts val="1000"/>
              </a:spcAft>
              <a:buClrTx/>
              <a:buSzTx/>
              <a:buFont typeface="Wingdings" panose="05000000000000000000" pitchFamily="2" charset="2"/>
              <a:buNone/>
              <a:tabLst/>
              <a:defRPr/>
            </a:pPr>
            <a:endParaRPr kumimoji="0" lang="en-AU" sz="2300" b="0" i="0" u="none" strike="noStrike" kern="1200" cap="none" spc="0" normalizeH="0" baseline="0" noProof="0">
              <a:ln>
                <a:noFill/>
              </a:ln>
              <a:solidFill>
                <a:prstClr val="white"/>
              </a:solidFill>
              <a:effectLst/>
              <a:uLnTx/>
              <a:uFillTx/>
              <a:latin typeface="Calibri Light" panose="020F0302020204030204" pitchFamily="34" charset="0"/>
              <a:ea typeface="+mn-ea"/>
              <a:cs typeface="+mn-cs"/>
            </a:endParaRPr>
          </a:p>
        </p:txBody>
      </p:sp>
      <p:sp>
        <p:nvSpPr>
          <p:cNvPr id="106" name="Inhaltsplatzhalter 4"/>
          <p:cNvSpPr txBox="1">
            <a:spLocks/>
          </p:cNvSpPr>
          <p:nvPr/>
        </p:nvSpPr>
        <p:spPr>
          <a:xfrm>
            <a:off x="9619273" y="5427221"/>
            <a:ext cx="2048928" cy="514051"/>
          </a:xfrm>
          <a:prstGeom prst="rect">
            <a:avLst/>
          </a:prstGeom>
        </p:spPr>
        <p:txBody>
          <a:bodyPr wrap="square" lIns="0" tIns="0" rIns="0" bIns="0">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272967" marR="0" lvl="0" indent="-272967" algn="l" defTabSz="914127" rtl="0" eaLnBrk="1" fontAlgn="auto" latinLnBrk="0" hangingPunct="1">
              <a:lnSpc>
                <a:spcPct val="90000"/>
              </a:lnSpc>
              <a:spcBef>
                <a:spcPts val="0"/>
              </a:spcBef>
              <a:spcAft>
                <a:spcPts val="1000"/>
              </a:spcAft>
              <a:buClrTx/>
              <a:buSzTx/>
              <a:buFont typeface="Wingdings" panose="05000000000000000000" pitchFamily="2" charset="2"/>
              <a:buNone/>
              <a:tabLst/>
              <a:defRPr/>
            </a:pPr>
            <a:endParaRPr kumimoji="0" lang="en-AU" sz="2300" b="0" i="0" u="none" strike="noStrike" kern="1200" cap="none" spc="0" normalizeH="0" baseline="0" noProof="0">
              <a:ln>
                <a:noFill/>
              </a:ln>
              <a:solidFill>
                <a:prstClr val="white"/>
              </a:solidFill>
              <a:effectLst/>
              <a:uLnTx/>
              <a:uFillTx/>
              <a:latin typeface="Calibri Light" panose="020F0302020204030204" pitchFamily="34" charset="0"/>
              <a:ea typeface="+mn-ea"/>
              <a:cs typeface="+mn-cs"/>
            </a:endParaRPr>
          </a:p>
        </p:txBody>
      </p:sp>
      <p:grpSp>
        <p:nvGrpSpPr>
          <p:cNvPr id="107" name="Group 106"/>
          <p:cNvGrpSpPr/>
          <p:nvPr/>
        </p:nvGrpSpPr>
        <p:grpSpPr>
          <a:xfrm>
            <a:off x="4277668" y="1675081"/>
            <a:ext cx="645893" cy="644457"/>
            <a:chOff x="-414338" y="2600325"/>
            <a:chExt cx="714376" cy="712788"/>
          </a:xfrm>
          <a:solidFill>
            <a:srgbClr val="684D93"/>
          </a:solidFill>
        </p:grpSpPr>
        <p:sp>
          <p:nvSpPr>
            <p:cNvPr id="108" name="Freeform 6"/>
            <p:cNvSpPr>
              <a:spLocks/>
            </p:cNvSpPr>
            <p:nvPr/>
          </p:nvSpPr>
          <p:spPr bwMode="auto">
            <a:xfrm>
              <a:off x="-266700" y="3048000"/>
              <a:ext cx="1588" cy="0"/>
            </a:xfrm>
            <a:custGeom>
              <a:avLst/>
              <a:gdLst>
                <a:gd name="T0" fmla="*/ 1 w 1"/>
                <a:gd name="T1" fmla="*/ 0 h 4"/>
                <a:gd name="T2" fmla="*/ 0 w 1"/>
                <a:gd name="T3" fmla="*/ 4 h 4"/>
                <a:gd name="T4" fmla="*/ 0 w 1"/>
                <a:gd name="T5" fmla="*/ 4 h 4"/>
                <a:gd name="T6" fmla="*/ 1 w 1"/>
                <a:gd name="T7" fmla="*/ 0 h 4"/>
              </a:gdLst>
              <a:ahLst/>
              <a:cxnLst>
                <a:cxn ang="0">
                  <a:pos x="T0" y="T1"/>
                </a:cxn>
                <a:cxn ang="0">
                  <a:pos x="T2" y="T3"/>
                </a:cxn>
                <a:cxn ang="0">
                  <a:pos x="T4" y="T5"/>
                </a:cxn>
                <a:cxn ang="0">
                  <a:pos x="T6" y="T7"/>
                </a:cxn>
              </a:cxnLst>
              <a:rect l="0" t="0" r="r" b="b"/>
              <a:pathLst>
                <a:path w="1" h="4">
                  <a:moveTo>
                    <a:pt x="1" y="0"/>
                  </a:moveTo>
                  <a:lnTo>
                    <a:pt x="0" y="4"/>
                  </a:lnTo>
                  <a:lnTo>
                    <a:pt x="0" y="4"/>
                  </a:lnTo>
                  <a:lnTo>
                    <a:pt x="1" y="0"/>
                  </a:lnTo>
                  <a:close/>
                </a:path>
              </a:pathLst>
            </a:custGeom>
            <a:grp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9" name="Freeform 7"/>
            <p:cNvSpPr>
              <a:spLocks/>
            </p:cNvSpPr>
            <p:nvPr/>
          </p:nvSpPr>
          <p:spPr bwMode="auto">
            <a:xfrm>
              <a:off x="-122238" y="2921000"/>
              <a:ext cx="1588" cy="1588"/>
            </a:xfrm>
            <a:custGeom>
              <a:avLst/>
              <a:gdLst>
                <a:gd name="T0" fmla="*/ 1 w 1"/>
                <a:gd name="T1" fmla="*/ 0 h 4"/>
                <a:gd name="T2" fmla="*/ 0 w 1"/>
                <a:gd name="T3" fmla="*/ 4 h 4"/>
                <a:gd name="T4" fmla="*/ 0 w 1"/>
                <a:gd name="T5" fmla="*/ 4 h 4"/>
                <a:gd name="T6" fmla="*/ 1 w 1"/>
                <a:gd name="T7" fmla="*/ 0 h 4"/>
              </a:gdLst>
              <a:ahLst/>
              <a:cxnLst>
                <a:cxn ang="0">
                  <a:pos x="T0" y="T1"/>
                </a:cxn>
                <a:cxn ang="0">
                  <a:pos x="T2" y="T3"/>
                </a:cxn>
                <a:cxn ang="0">
                  <a:pos x="T4" y="T5"/>
                </a:cxn>
                <a:cxn ang="0">
                  <a:pos x="T6" y="T7"/>
                </a:cxn>
              </a:cxnLst>
              <a:rect l="0" t="0" r="r" b="b"/>
              <a:pathLst>
                <a:path w="1" h="4">
                  <a:moveTo>
                    <a:pt x="1" y="0"/>
                  </a:moveTo>
                  <a:lnTo>
                    <a:pt x="0" y="4"/>
                  </a:lnTo>
                  <a:lnTo>
                    <a:pt x="0" y="4"/>
                  </a:lnTo>
                  <a:lnTo>
                    <a:pt x="1" y="0"/>
                  </a:lnTo>
                  <a:close/>
                </a:path>
              </a:pathLst>
            </a:custGeom>
            <a:grp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0" name="Rectangle 8"/>
            <p:cNvSpPr>
              <a:spLocks noChangeArrowheads="1"/>
            </p:cNvSpPr>
            <p:nvPr/>
          </p:nvSpPr>
          <p:spPr bwMode="auto">
            <a:xfrm>
              <a:off x="-84138" y="3138488"/>
              <a:ext cx="1588" cy="1588"/>
            </a:xfrm>
            <a:prstGeom prst="rect">
              <a:avLst/>
            </a:prstGeom>
            <a:grpFill/>
            <a:ln w="0">
              <a:no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1" name="Freeform 9"/>
            <p:cNvSpPr>
              <a:spLocks noEditPoints="1"/>
            </p:cNvSpPr>
            <p:nvPr/>
          </p:nvSpPr>
          <p:spPr bwMode="auto">
            <a:xfrm>
              <a:off x="26988" y="2890838"/>
              <a:ext cx="112713" cy="112713"/>
            </a:xfrm>
            <a:custGeom>
              <a:avLst/>
              <a:gdLst>
                <a:gd name="T0" fmla="*/ 255 w 568"/>
                <a:gd name="T1" fmla="*/ 145 h 567"/>
                <a:gd name="T2" fmla="*/ 205 w 568"/>
                <a:gd name="T3" fmla="*/ 167 h 567"/>
                <a:gd name="T4" fmla="*/ 165 w 568"/>
                <a:gd name="T5" fmla="*/ 205 h 567"/>
                <a:gd name="T6" fmla="*/ 145 w 568"/>
                <a:gd name="T7" fmla="*/ 255 h 567"/>
                <a:gd name="T8" fmla="*/ 145 w 568"/>
                <a:gd name="T9" fmla="*/ 312 h 567"/>
                <a:gd name="T10" fmla="*/ 165 w 568"/>
                <a:gd name="T11" fmla="*/ 363 h 567"/>
                <a:gd name="T12" fmla="*/ 205 w 568"/>
                <a:gd name="T13" fmla="*/ 402 h 567"/>
                <a:gd name="T14" fmla="*/ 255 w 568"/>
                <a:gd name="T15" fmla="*/ 422 h 567"/>
                <a:gd name="T16" fmla="*/ 313 w 568"/>
                <a:gd name="T17" fmla="*/ 422 h 567"/>
                <a:gd name="T18" fmla="*/ 363 w 568"/>
                <a:gd name="T19" fmla="*/ 402 h 567"/>
                <a:gd name="T20" fmla="*/ 401 w 568"/>
                <a:gd name="T21" fmla="*/ 363 h 567"/>
                <a:gd name="T22" fmla="*/ 423 w 568"/>
                <a:gd name="T23" fmla="*/ 312 h 567"/>
                <a:gd name="T24" fmla="*/ 423 w 568"/>
                <a:gd name="T25" fmla="*/ 255 h 567"/>
                <a:gd name="T26" fmla="*/ 401 w 568"/>
                <a:gd name="T27" fmla="*/ 205 h 567"/>
                <a:gd name="T28" fmla="*/ 363 w 568"/>
                <a:gd name="T29" fmla="*/ 167 h 567"/>
                <a:gd name="T30" fmla="*/ 313 w 568"/>
                <a:gd name="T31" fmla="*/ 145 h 567"/>
                <a:gd name="T32" fmla="*/ 283 w 568"/>
                <a:gd name="T33" fmla="*/ 0 h 567"/>
                <a:gd name="T34" fmla="*/ 366 w 568"/>
                <a:gd name="T35" fmla="*/ 12 h 567"/>
                <a:gd name="T36" fmla="*/ 438 w 568"/>
                <a:gd name="T37" fmla="*/ 46 h 567"/>
                <a:gd name="T38" fmla="*/ 498 w 568"/>
                <a:gd name="T39" fmla="*/ 98 h 567"/>
                <a:gd name="T40" fmla="*/ 542 w 568"/>
                <a:gd name="T41" fmla="*/ 164 h 567"/>
                <a:gd name="T42" fmla="*/ 565 w 568"/>
                <a:gd name="T43" fmla="*/ 242 h 567"/>
                <a:gd name="T44" fmla="*/ 565 w 568"/>
                <a:gd name="T45" fmla="*/ 326 h 567"/>
                <a:gd name="T46" fmla="*/ 542 w 568"/>
                <a:gd name="T47" fmla="*/ 403 h 567"/>
                <a:gd name="T48" fmla="*/ 498 w 568"/>
                <a:gd name="T49" fmla="*/ 470 h 567"/>
                <a:gd name="T50" fmla="*/ 438 w 568"/>
                <a:gd name="T51" fmla="*/ 521 h 567"/>
                <a:gd name="T52" fmla="*/ 366 w 568"/>
                <a:gd name="T53" fmla="*/ 555 h 567"/>
                <a:gd name="T54" fmla="*/ 283 w 568"/>
                <a:gd name="T55" fmla="*/ 567 h 567"/>
                <a:gd name="T56" fmla="*/ 201 w 568"/>
                <a:gd name="T57" fmla="*/ 555 h 567"/>
                <a:gd name="T58" fmla="*/ 128 w 568"/>
                <a:gd name="T59" fmla="*/ 521 h 567"/>
                <a:gd name="T60" fmla="*/ 69 w 568"/>
                <a:gd name="T61" fmla="*/ 470 h 567"/>
                <a:gd name="T62" fmla="*/ 26 w 568"/>
                <a:gd name="T63" fmla="*/ 403 h 567"/>
                <a:gd name="T64" fmla="*/ 3 w 568"/>
                <a:gd name="T65" fmla="*/ 326 h 567"/>
                <a:gd name="T66" fmla="*/ 3 w 568"/>
                <a:gd name="T67" fmla="*/ 242 h 567"/>
                <a:gd name="T68" fmla="*/ 26 w 568"/>
                <a:gd name="T69" fmla="*/ 164 h 567"/>
                <a:gd name="T70" fmla="*/ 69 w 568"/>
                <a:gd name="T71" fmla="*/ 98 h 567"/>
                <a:gd name="T72" fmla="*/ 128 w 568"/>
                <a:gd name="T73" fmla="*/ 46 h 567"/>
                <a:gd name="T74" fmla="*/ 201 w 568"/>
                <a:gd name="T75" fmla="*/ 12 h 567"/>
                <a:gd name="T76" fmla="*/ 283 w 568"/>
                <a:gd name="T77" fmla="*/ 0 h 5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568" h="567">
                  <a:moveTo>
                    <a:pt x="283" y="142"/>
                  </a:moveTo>
                  <a:lnTo>
                    <a:pt x="255" y="145"/>
                  </a:lnTo>
                  <a:lnTo>
                    <a:pt x="229" y="154"/>
                  </a:lnTo>
                  <a:lnTo>
                    <a:pt x="205" y="167"/>
                  </a:lnTo>
                  <a:lnTo>
                    <a:pt x="183" y="184"/>
                  </a:lnTo>
                  <a:lnTo>
                    <a:pt x="165" y="205"/>
                  </a:lnTo>
                  <a:lnTo>
                    <a:pt x="152" y="229"/>
                  </a:lnTo>
                  <a:lnTo>
                    <a:pt x="145" y="255"/>
                  </a:lnTo>
                  <a:lnTo>
                    <a:pt x="141" y="284"/>
                  </a:lnTo>
                  <a:lnTo>
                    <a:pt x="145" y="312"/>
                  </a:lnTo>
                  <a:lnTo>
                    <a:pt x="152" y="339"/>
                  </a:lnTo>
                  <a:lnTo>
                    <a:pt x="165" y="363"/>
                  </a:lnTo>
                  <a:lnTo>
                    <a:pt x="183" y="384"/>
                  </a:lnTo>
                  <a:lnTo>
                    <a:pt x="205" y="402"/>
                  </a:lnTo>
                  <a:lnTo>
                    <a:pt x="229" y="415"/>
                  </a:lnTo>
                  <a:lnTo>
                    <a:pt x="255" y="422"/>
                  </a:lnTo>
                  <a:lnTo>
                    <a:pt x="283" y="426"/>
                  </a:lnTo>
                  <a:lnTo>
                    <a:pt x="313" y="422"/>
                  </a:lnTo>
                  <a:lnTo>
                    <a:pt x="339" y="415"/>
                  </a:lnTo>
                  <a:lnTo>
                    <a:pt x="363" y="402"/>
                  </a:lnTo>
                  <a:lnTo>
                    <a:pt x="384" y="384"/>
                  </a:lnTo>
                  <a:lnTo>
                    <a:pt x="401" y="363"/>
                  </a:lnTo>
                  <a:lnTo>
                    <a:pt x="414" y="339"/>
                  </a:lnTo>
                  <a:lnTo>
                    <a:pt x="423" y="312"/>
                  </a:lnTo>
                  <a:lnTo>
                    <a:pt x="426" y="284"/>
                  </a:lnTo>
                  <a:lnTo>
                    <a:pt x="423" y="255"/>
                  </a:lnTo>
                  <a:lnTo>
                    <a:pt x="414" y="229"/>
                  </a:lnTo>
                  <a:lnTo>
                    <a:pt x="401" y="205"/>
                  </a:lnTo>
                  <a:lnTo>
                    <a:pt x="384" y="184"/>
                  </a:lnTo>
                  <a:lnTo>
                    <a:pt x="363" y="167"/>
                  </a:lnTo>
                  <a:lnTo>
                    <a:pt x="339" y="154"/>
                  </a:lnTo>
                  <a:lnTo>
                    <a:pt x="313" y="145"/>
                  </a:lnTo>
                  <a:lnTo>
                    <a:pt x="283" y="142"/>
                  </a:lnTo>
                  <a:close/>
                  <a:moveTo>
                    <a:pt x="283" y="0"/>
                  </a:moveTo>
                  <a:lnTo>
                    <a:pt x="326" y="3"/>
                  </a:lnTo>
                  <a:lnTo>
                    <a:pt x="366" y="12"/>
                  </a:lnTo>
                  <a:lnTo>
                    <a:pt x="403" y="26"/>
                  </a:lnTo>
                  <a:lnTo>
                    <a:pt x="438" y="46"/>
                  </a:lnTo>
                  <a:lnTo>
                    <a:pt x="470" y="70"/>
                  </a:lnTo>
                  <a:lnTo>
                    <a:pt x="498" y="98"/>
                  </a:lnTo>
                  <a:lnTo>
                    <a:pt x="522" y="130"/>
                  </a:lnTo>
                  <a:lnTo>
                    <a:pt x="542" y="164"/>
                  </a:lnTo>
                  <a:lnTo>
                    <a:pt x="556" y="201"/>
                  </a:lnTo>
                  <a:lnTo>
                    <a:pt x="565" y="242"/>
                  </a:lnTo>
                  <a:lnTo>
                    <a:pt x="568" y="284"/>
                  </a:lnTo>
                  <a:lnTo>
                    <a:pt x="565" y="326"/>
                  </a:lnTo>
                  <a:lnTo>
                    <a:pt x="556" y="366"/>
                  </a:lnTo>
                  <a:lnTo>
                    <a:pt x="542" y="403"/>
                  </a:lnTo>
                  <a:lnTo>
                    <a:pt x="522" y="438"/>
                  </a:lnTo>
                  <a:lnTo>
                    <a:pt x="498" y="470"/>
                  </a:lnTo>
                  <a:lnTo>
                    <a:pt x="470" y="498"/>
                  </a:lnTo>
                  <a:lnTo>
                    <a:pt x="438" y="521"/>
                  </a:lnTo>
                  <a:lnTo>
                    <a:pt x="403" y="541"/>
                  </a:lnTo>
                  <a:lnTo>
                    <a:pt x="366" y="555"/>
                  </a:lnTo>
                  <a:lnTo>
                    <a:pt x="326" y="564"/>
                  </a:lnTo>
                  <a:lnTo>
                    <a:pt x="283" y="567"/>
                  </a:lnTo>
                  <a:lnTo>
                    <a:pt x="242" y="564"/>
                  </a:lnTo>
                  <a:lnTo>
                    <a:pt x="201" y="555"/>
                  </a:lnTo>
                  <a:lnTo>
                    <a:pt x="163" y="541"/>
                  </a:lnTo>
                  <a:lnTo>
                    <a:pt x="128" y="521"/>
                  </a:lnTo>
                  <a:lnTo>
                    <a:pt x="97" y="498"/>
                  </a:lnTo>
                  <a:lnTo>
                    <a:pt x="69" y="470"/>
                  </a:lnTo>
                  <a:lnTo>
                    <a:pt x="45" y="438"/>
                  </a:lnTo>
                  <a:lnTo>
                    <a:pt x="26" y="403"/>
                  </a:lnTo>
                  <a:lnTo>
                    <a:pt x="12" y="366"/>
                  </a:lnTo>
                  <a:lnTo>
                    <a:pt x="3" y="326"/>
                  </a:lnTo>
                  <a:lnTo>
                    <a:pt x="0" y="284"/>
                  </a:lnTo>
                  <a:lnTo>
                    <a:pt x="3" y="242"/>
                  </a:lnTo>
                  <a:lnTo>
                    <a:pt x="12" y="201"/>
                  </a:lnTo>
                  <a:lnTo>
                    <a:pt x="26" y="164"/>
                  </a:lnTo>
                  <a:lnTo>
                    <a:pt x="45" y="130"/>
                  </a:lnTo>
                  <a:lnTo>
                    <a:pt x="69" y="98"/>
                  </a:lnTo>
                  <a:lnTo>
                    <a:pt x="97" y="70"/>
                  </a:lnTo>
                  <a:lnTo>
                    <a:pt x="128" y="46"/>
                  </a:lnTo>
                  <a:lnTo>
                    <a:pt x="163" y="26"/>
                  </a:lnTo>
                  <a:lnTo>
                    <a:pt x="201" y="12"/>
                  </a:lnTo>
                  <a:lnTo>
                    <a:pt x="242" y="3"/>
                  </a:lnTo>
                  <a:lnTo>
                    <a:pt x="283" y="0"/>
                  </a:lnTo>
                  <a:close/>
                </a:path>
              </a:pathLst>
            </a:custGeom>
            <a:grp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2" name="Freeform 10"/>
            <p:cNvSpPr>
              <a:spLocks noEditPoints="1"/>
            </p:cNvSpPr>
            <p:nvPr/>
          </p:nvSpPr>
          <p:spPr bwMode="auto">
            <a:xfrm>
              <a:off x="-414338" y="2600325"/>
              <a:ext cx="714376" cy="712788"/>
            </a:xfrm>
            <a:custGeom>
              <a:avLst/>
              <a:gdLst>
                <a:gd name="T0" fmla="*/ 3187 w 3600"/>
                <a:gd name="T1" fmla="*/ 1979 h 3592"/>
                <a:gd name="T2" fmla="*/ 2776 w 3600"/>
                <a:gd name="T3" fmla="*/ 2647 h 3592"/>
                <a:gd name="T4" fmla="*/ 2307 w 3600"/>
                <a:gd name="T5" fmla="*/ 2722 h 3592"/>
                <a:gd name="T6" fmla="*/ 1693 w 3600"/>
                <a:gd name="T7" fmla="*/ 2853 h 3592"/>
                <a:gd name="T8" fmla="*/ 1681 w 3600"/>
                <a:gd name="T9" fmla="*/ 2531 h 3592"/>
                <a:gd name="T10" fmla="*/ 1303 w 3600"/>
                <a:gd name="T11" fmla="*/ 2851 h 3592"/>
                <a:gd name="T12" fmla="*/ 1696 w 3600"/>
                <a:gd name="T13" fmla="*/ 3447 h 3592"/>
                <a:gd name="T14" fmla="*/ 2972 w 3600"/>
                <a:gd name="T15" fmla="*/ 2965 h 3592"/>
                <a:gd name="T16" fmla="*/ 3455 w 3600"/>
                <a:gd name="T17" fmla="*/ 1705 h 3592"/>
                <a:gd name="T18" fmla="*/ 2175 w 3600"/>
                <a:gd name="T19" fmla="*/ 1338 h 3592"/>
                <a:gd name="T20" fmla="*/ 1987 w 3600"/>
                <a:gd name="T21" fmla="*/ 1981 h 3592"/>
                <a:gd name="T22" fmla="*/ 2354 w 3600"/>
                <a:gd name="T23" fmla="*/ 2555 h 3592"/>
                <a:gd name="T24" fmla="*/ 2540 w 3600"/>
                <a:gd name="T25" fmla="*/ 2708 h 3592"/>
                <a:gd name="T26" fmla="*/ 2895 w 3600"/>
                <a:gd name="T27" fmla="*/ 2238 h 3592"/>
                <a:gd name="T28" fmla="*/ 3050 w 3600"/>
                <a:gd name="T29" fmla="*/ 1616 h 3592"/>
                <a:gd name="T30" fmla="*/ 1403 w 3600"/>
                <a:gd name="T31" fmla="*/ 190 h 3592"/>
                <a:gd name="T32" fmla="*/ 1179 w 3600"/>
                <a:gd name="T33" fmla="*/ 815 h 3592"/>
                <a:gd name="T34" fmla="*/ 792 w 3600"/>
                <a:gd name="T35" fmla="*/ 1387 h 3592"/>
                <a:gd name="T36" fmla="*/ 328 w 3600"/>
                <a:gd name="T37" fmla="*/ 1251 h 3592"/>
                <a:gd name="T38" fmla="*/ 224 w 3600"/>
                <a:gd name="T39" fmla="*/ 2310 h 3592"/>
                <a:gd name="T40" fmla="*/ 578 w 3600"/>
                <a:gd name="T41" fmla="*/ 2336 h 3592"/>
                <a:gd name="T42" fmla="*/ 516 w 3600"/>
                <a:gd name="T43" fmla="*/ 2065 h 3592"/>
                <a:gd name="T44" fmla="*/ 747 w 3600"/>
                <a:gd name="T45" fmla="*/ 1743 h 3592"/>
                <a:gd name="T46" fmla="*/ 1245 w 3600"/>
                <a:gd name="T47" fmla="*/ 1777 h 3592"/>
                <a:gd name="T48" fmla="*/ 1335 w 3600"/>
                <a:gd name="T49" fmla="*/ 1498 h 3592"/>
                <a:gd name="T50" fmla="*/ 1324 w 3600"/>
                <a:gd name="T51" fmla="*/ 1062 h 3592"/>
                <a:gd name="T52" fmla="*/ 1606 w 3600"/>
                <a:gd name="T53" fmla="*/ 706 h 3592"/>
                <a:gd name="T54" fmla="*/ 1447 w 3600"/>
                <a:gd name="T55" fmla="*/ 265 h 3592"/>
                <a:gd name="T56" fmla="*/ 170 w 3600"/>
                <a:gd name="T57" fmla="*/ 447 h 3592"/>
                <a:gd name="T58" fmla="*/ 314 w 3600"/>
                <a:gd name="T59" fmla="*/ 991 h 3592"/>
                <a:gd name="T60" fmla="*/ 609 w 3600"/>
                <a:gd name="T61" fmla="*/ 1363 h 3592"/>
                <a:gd name="T62" fmla="*/ 814 w 3600"/>
                <a:gd name="T63" fmla="*/ 1134 h 3592"/>
                <a:gd name="T64" fmla="*/ 1088 w 3600"/>
                <a:gd name="T65" fmla="*/ 632 h 3592"/>
                <a:gd name="T66" fmla="*/ 671 w 3600"/>
                <a:gd name="T67" fmla="*/ 145 h 3592"/>
                <a:gd name="T68" fmla="*/ 1695 w 3600"/>
                <a:gd name="T69" fmla="*/ 543 h 3592"/>
                <a:gd name="T70" fmla="*/ 1646 w 3600"/>
                <a:gd name="T71" fmla="*/ 1050 h 3592"/>
                <a:gd name="T72" fmla="*/ 1483 w 3600"/>
                <a:gd name="T73" fmla="*/ 1552 h 3592"/>
                <a:gd name="T74" fmla="*/ 1118 w 3600"/>
                <a:gd name="T75" fmla="*/ 1996 h 3592"/>
                <a:gd name="T76" fmla="*/ 735 w 3600"/>
                <a:gd name="T77" fmla="*/ 1892 h 3592"/>
                <a:gd name="T78" fmla="*/ 735 w 3600"/>
                <a:gd name="T79" fmla="*/ 2320 h 3592"/>
                <a:gd name="T80" fmla="*/ 444 w 3600"/>
                <a:gd name="T81" fmla="*/ 2691 h 3592"/>
                <a:gd name="T82" fmla="*/ 1334 w 3600"/>
                <a:gd name="T83" fmla="*/ 3100 h 3592"/>
                <a:gd name="T84" fmla="*/ 1153 w 3600"/>
                <a:gd name="T85" fmla="*/ 2856 h 3592"/>
                <a:gd name="T86" fmla="*/ 1639 w 3600"/>
                <a:gd name="T87" fmla="*/ 2339 h 3592"/>
                <a:gd name="T88" fmla="*/ 1797 w 3600"/>
                <a:gd name="T89" fmla="*/ 2755 h 3592"/>
                <a:gd name="T90" fmla="*/ 2182 w 3600"/>
                <a:gd name="T91" fmla="*/ 2567 h 3592"/>
                <a:gd name="T92" fmla="*/ 1803 w 3600"/>
                <a:gd name="T93" fmla="*/ 1842 h 3592"/>
                <a:gd name="T94" fmla="*/ 2249 w 3600"/>
                <a:gd name="T95" fmla="*/ 1136 h 3592"/>
                <a:gd name="T96" fmla="*/ 3068 w 3600"/>
                <a:gd name="T97" fmla="*/ 1356 h 3592"/>
                <a:gd name="T98" fmla="*/ 3359 w 3600"/>
                <a:gd name="T99" fmla="*/ 1234 h 3592"/>
                <a:gd name="T100" fmla="*/ 2409 w 3600"/>
                <a:gd name="T101" fmla="*/ 258 h 3592"/>
                <a:gd name="T102" fmla="*/ 998 w 3600"/>
                <a:gd name="T103" fmla="*/ 131 h 3592"/>
                <a:gd name="T104" fmla="*/ 2329 w 3600"/>
                <a:gd name="T105" fmla="*/ 78 h 3592"/>
                <a:gd name="T106" fmla="*/ 3404 w 3600"/>
                <a:gd name="T107" fmla="*/ 980 h 3592"/>
                <a:gd name="T108" fmla="*/ 3488 w 3600"/>
                <a:gd name="T109" fmla="*/ 2423 h 3592"/>
                <a:gd name="T110" fmla="*/ 2524 w 3600"/>
                <a:gd name="T111" fmla="*/ 3441 h 3592"/>
                <a:gd name="T112" fmla="*/ 1076 w 3600"/>
                <a:gd name="T113" fmla="*/ 3441 h 3592"/>
                <a:gd name="T114" fmla="*/ 112 w 3600"/>
                <a:gd name="T115" fmla="*/ 2423 h 3592"/>
                <a:gd name="T116" fmla="*/ 171 w 3600"/>
                <a:gd name="T117" fmla="*/ 1032 h 3592"/>
                <a:gd name="T118" fmla="*/ 74 w 3600"/>
                <a:gd name="T119" fmla="*/ 316 h 35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600" h="3592">
                  <a:moveTo>
                    <a:pt x="662" y="1770"/>
                  </a:moveTo>
                  <a:lnTo>
                    <a:pt x="662" y="1770"/>
                  </a:lnTo>
                  <a:lnTo>
                    <a:pt x="662" y="1770"/>
                  </a:lnTo>
                  <a:lnTo>
                    <a:pt x="662" y="1770"/>
                  </a:lnTo>
                  <a:close/>
                  <a:moveTo>
                    <a:pt x="3199" y="1598"/>
                  </a:moveTo>
                  <a:lnTo>
                    <a:pt x="3195" y="1598"/>
                  </a:lnTo>
                  <a:lnTo>
                    <a:pt x="3192" y="1598"/>
                  </a:lnTo>
                  <a:lnTo>
                    <a:pt x="3208" y="1662"/>
                  </a:lnTo>
                  <a:lnTo>
                    <a:pt x="3218" y="1729"/>
                  </a:lnTo>
                  <a:lnTo>
                    <a:pt x="3221" y="1796"/>
                  </a:lnTo>
                  <a:lnTo>
                    <a:pt x="3218" y="1840"/>
                  </a:lnTo>
                  <a:lnTo>
                    <a:pt x="3212" y="1884"/>
                  </a:lnTo>
                  <a:lnTo>
                    <a:pt x="3201" y="1931"/>
                  </a:lnTo>
                  <a:lnTo>
                    <a:pt x="3187" y="1979"/>
                  </a:lnTo>
                  <a:lnTo>
                    <a:pt x="3168" y="2028"/>
                  </a:lnTo>
                  <a:lnTo>
                    <a:pt x="3146" y="2078"/>
                  </a:lnTo>
                  <a:lnTo>
                    <a:pt x="3122" y="2128"/>
                  </a:lnTo>
                  <a:lnTo>
                    <a:pt x="3096" y="2179"/>
                  </a:lnTo>
                  <a:lnTo>
                    <a:pt x="3068" y="2230"/>
                  </a:lnTo>
                  <a:lnTo>
                    <a:pt x="3037" y="2280"/>
                  </a:lnTo>
                  <a:lnTo>
                    <a:pt x="3005" y="2332"/>
                  </a:lnTo>
                  <a:lnTo>
                    <a:pt x="2973" y="2381"/>
                  </a:lnTo>
                  <a:lnTo>
                    <a:pt x="2940" y="2429"/>
                  </a:lnTo>
                  <a:lnTo>
                    <a:pt x="2906" y="2476"/>
                  </a:lnTo>
                  <a:lnTo>
                    <a:pt x="2872" y="2522"/>
                  </a:lnTo>
                  <a:lnTo>
                    <a:pt x="2840" y="2566"/>
                  </a:lnTo>
                  <a:lnTo>
                    <a:pt x="2807" y="2608"/>
                  </a:lnTo>
                  <a:lnTo>
                    <a:pt x="2776" y="2647"/>
                  </a:lnTo>
                  <a:lnTo>
                    <a:pt x="2746" y="2684"/>
                  </a:lnTo>
                  <a:lnTo>
                    <a:pt x="2717" y="2718"/>
                  </a:lnTo>
                  <a:lnTo>
                    <a:pt x="2692" y="2750"/>
                  </a:lnTo>
                  <a:lnTo>
                    <a:pt x="2668" y="2777"/>
                  </a:lnTo>
                  <a:lnTo>
                    <a:pt x="2648" y="2801"/>
                  </a:lnTo>
                  <a:lnTo>
                    <a:pt x="2630" y="2820"/>
                  </a:lnTo>
                  <a:lnTo>
                    <a:pt x="2616" y="2836"/>
                  </a:lnTo>
                  <a:lnTo>
                    <a:pt x="2510" y="2953"/>
                  </a:lnTo>
                  <a:lnTo>
                    <a:pt x="2404" y="2836"/>
                  </a:lnTo>
                  <a:lnTo>
                    <a:pt x="2391" y="2820"/>
                  </a:lnTo>
                  <a:lnTo>
                    <a:pt x="2374" y="2802"/>
                  </a:lnTo>
                  <a:lnTo>
                    <a:pt x="2354" y="2779"/>
                  </a:lnTo>
                  <a:lnTo>
                    <a:pt x="2332" y="2753"/>
                  </a:lnTo>
                  <a:lnTo>
                    <a:pt x="2307" y="2722"/>
                  </a:lnTo>
                  <a:lnTo>
                    <a:pt x="2215" y="2827"/>
                  </a:lnTo>
                  <a:lnTo>
                    <a:pt x="2194" y="2846"/>
                  </a:lnTo>
                  <a:lnTo>
                    <a:pt x="2171" y="2864"/>
                  </a:lnTo>
                  <a:lnTo>
                    <a:pt x="2147" y="2878"/>
                  </a:lnTo>
                  <a:lnTo>
                    <a:pt x="2122" y="2890"/>
                  </a:lnTo>
                  <a:lnTo>
                    <a:pt x="2087" y="2903"/>
                  </a:lnTo>
                  <a:lnTo>
                    <a:pt x="2051" y="2912"/>
                  </a:lnTo>
                  <a:lnTo>
                    <a:pt x="2014" y="2914"/>
                  </a:lnTo>
                  <a:lnTo>
                    <a:pt x="1999" y="2914"/>
                  </a:lnTo>
                  <a:lnTo>
                    <a:pt x="1791" y="2898"/>
                  </a:lnTo>
                  <a:lnTo>
                    <a:pt x="1764" y="2893"/>
                  </a:lnTo>
                  <a:lnTo>
                    <a:pt x="1738" y="2884"/>
                  </a:lnTo>
                  <a:lnTo>
                    <a:pt x="1714" y="2871"/>
                  </a:lnTo>
                  <a:lnTo>
                    <a:pt x="1693" y="2853"/>
                  </a:lnTo>
                  <a:lnTo>
                    <a:pt x="1677" y="2832"/>
                  </a:lnTo>
                  <a:lnTo>
                    <a:pt x="1665" y="2808"/>
                  </a:lnTo>
                  <a:lnTo>
                    <a:pt x="1657" y="2782"/>
                  </a:lnTo>
                  <a:lnTo>
                    <a:pt x="1655" y="2755"/>
                  </a:lnTo>
                  <a:lnTo>
                    <a:pt x="1656" y="2732"/>
                  </a:lnTo>
                  <a:lnTo>
                    <a:pt x="1661" y="2708"/>
                  </a:lnTo>
                  <a:lnTo>
                    <a:pt x="1699" y="2586"/>
                  </a:lnTo>
                  <a:lnTo>
                    <a:pt x="1699" y="2583"/>
                  </a:lnTo>
                  <a:lnTo>
                    <a:pt x="1700" y="2580"/>
                  </a:lnTo>
                  <a:lnTo>
                    <a:pt x="1700" y="2575"/>
                  </a:lnTo>
                  <a:lnTo>
                    <a:pt x="1697" y="2560"/>
                  </a:lnTo>
                  <a:lnTo>
                    <a:pt x="1692" y="2545"/>
                  </a:lnTo>
                  <a:lnTo>
                    <a:pt x="1687" y="2537"/>
                  </a:lnTo>
                  <a:lnTo>
                    <a:pt x="1681" y="2531"/>
                  </a:lnTo>
                  <a:lnTo>
                    <a:pt x="1676" y="2526"/>
                  </a:lnTo>
                  <a:lnTo>
                    <a:pt x="1593" y="2474"/>
                  </a:lnTo>
                  <a:lnTo>
                    <a:pt x="1588" y="2472"/>
                  </a:lnTo>
                  <a:lnTo>
                    <a:pt x="1583" y="2471"/>
                  </a:lnTo>
                  <a:lnTo>
                    <a:pt x="1576" y="2470"/>
                  </a:lnTo>
                  <a:lnTo>
                    <a:pt x="1565" y="2472"/>
                  </a:lnTo>
                  <a:lnTo>
                    <a:pt x="1557" y="2476"/>
                  </a:lnTo>
                  <a:lnTo>
                    <a:pt x="1550" y="2482"/>
                  </a:lnTo>
                  <a:lnTo>
                    <a:pt x="1298" y="2817"/>
                  </a:lnTo>
                  <a:lnTo>
                    <a:pt x="1295" y="2821"/>
                  </a:lnTo>
                  <a:lnTo>
                    <a:pt x="1294" y="2826"/>
                  </a:lnTo>
                  <a:lnTo>
                    <a:pt x="1293" y="2831"/>
                  </a:lnTo>
                  <a:lnTo>
                    <a:pt x="1296" y="2842"/>
                  </a:lnTo>
                  <a:lnTo>
                    <a:pt x="1303" y="2851"/>
                  </a:lnTo>
                  <a:lnTo>
                    <a:pt x="1394" y="2919"/>
                  </a:lnTo>
                  <a:lnTo>
                    <a:pt x="1414" y="2936"/>
                  </a:lnTo>
                  <a:lnTo>
                    <a:pt x="1430" y="2955"/>
                  </a:lnTo>
                  <a:lnTo>
                    <a:pt x="1444" y="2975"/>
                  </a:lnTo>
                  <a:lnTo>
                    <a:pt x="1456" y="2997"/>
                  </a:lnTo>
                  <a:lnTo>
                    <a:pt x="1467" y="3027"/>
                  </a:lnTo>
                  <a:lnTo>
                    <a:pt x="1475" y="3059"/>
                  </a:lnTo>
                  <a:lnTo>
                    <a:pt x="1477" y="3090"/>
                  </a:lnTo>
                  <a:lnTo>
                    <a:pt x="1475" y="3116"/>
                  </a:lnTo>
                  <a:lnTo>
                    <a:pt x="1469" y="3144"/>
                  </a:lnTo>
                  <a:lnTo>
                    <a:pt x="1395" y="3400"/>
                  </a:lnTo>
                  <a:lnTo>
                    <a:pt x="1493" y="3421"/>
                  </a:lnTo>
                  <a:lnTo>
                    <a:pt x="1594" y="3437"/>
                  </a:lnTo>
                  <a:lnTo>
                    <a:pt x="1696" y="3447"/>
                  </a:lnTo>
                  <a:lnTo>
                    <a:pt x="1799" y="3450"/>
                  </a:lnTo>
                  <a:lnTo>
                    <a:pt x="1905" y="3447"/>
                  </a:lnTo>
                  <a:lnTo>
                    <a:pt x="2007" y="3437"/>
                  </a:lnTo>
                  <a:lnTo>
                    <a:pt x="2109" y="3421"/>
                  </a:lnTo>
                  <a:lnTo>
                    <a:pt x="2208" y="3399"/>
                  </a:lnTo>
                  <a:lnTo>
                    <a:pt x="2304" y="3372"/>
                  </a:lnTo>
                  <a:lnTo>
                    <a:pt x="2399" y="3338"/>
                  </a:lnTo>
                  <a:lnTo>
                    <a:pt x="2491" y="3300"/>
                  </a:lnTo>
                  <a:lnTo>
                    <a:pt x="2579" y="3256"/>
                  </a:lnTo>
                  <a:lnTo>
                    <a:pt x="2664" y="3207"/>
                  </a:lnTo>
                  <a:lnTo>
                    <a:pt x="2747" y="3153"/>
                  </a:lnTo>
                  <a:lnTo>
                    <a:pt x="2825" y="3095"/>
                  </a:lnTo>
                  <a:lnTo>
                    <a:pt x="2901" y="3033"/>
                  </a:lnTo>
                  <a:lnTo>
                    <a:pt x="2972" y="2965"/>
                  </a:lnTo>
                  <a:lnTo>
                    <a:pt x="3039" y="2894"/>
                  </a:lnTo>
                  <a:lnTo>
                    <a:pt x="3101" y="2819"/>
                  </a:lnTo>
                  <a:lnTo>
                    <a:pt x="3160" y="2741"/>
                  </a:lnTo>
                  <a:lnTo>
                    <a:pt x="3214" y="2658"/>
                  </a:lnTo>
                  <a:lnTo>
                    <a:pt x="3263" y="2573"/>
                  </a:lnTo>
                  <a:lnTo>
                    <a:pt x="3308" y="2485"/>
                  </a:lnTo>
                  <a:lnTo>
                    <a:pt x="3346" y="2394"/>
                  </a:lnTo>
                  <a:lnTo>
                    <a:pt x="3380" y="2299"/>
                  </a:lnTo>
                  <a:lnTo>
                    <a:pt x="3407" y="2203"/>
                  </a:lnTo>
                  <a:lnTo>
                    <a:pt x="3429" y="2104"/>
                  </a:lnTo>
                  <a:lnTo>
                    <a:pt x="3445" y="2003"/>
                  </a:lnTo>
                  <a:lnTo>
                    <a:pt x="3455" y="1900"/>
                  </a:lnTo>
                  <a:lnTo>
                    <a:pt x="3458" y="1795"/>
                  </a:lnTo>
                  <a:lnTo>
                    <a:pt x="3455" y="1705"/>
                  </a:lnTo>
                  <a:lnTo>
                    <a:pt x="3304" y="1621"/>
                  </a:lnTo>
                  <a:lnTo>
                    <a:pt x="3292" y="1615"/>
                  </a:lnTo>
                  <a:lnTo>
                    <a:pt x="3276" y="1609"/>
                  </a:lnTo>
                  <a:lnTo>
                    <a:pt x="3257" y="1604"/>
                  </a:lnTo>
                  <a:lnTo>
                    <a:pt x="3237" y="1600"/>
                  </a:lnTo>
                  <a:lnTo>
                    <a:pt x="3217" y="1598"/>
                  </a:lnTo>
                  <a:lnTo>
                    <a:pt x="3199" y="1598"/>
                  </a:lnTo>
                  <a:close/>
                  <a:moveTo>
                    <a:pt x="2510" y="1229"/>
                  </a:moveTo>
                  <a:lnTo>
                    <a:pt x="2449" y="1232"/>
                  </a:lnTo>
                  <a:lnTo>
                    <a:pt x="2389" y="1242"/>
                  </a:lnTo>
                  <a:lnTo>
                    <a:pt x="2331" y="1258"/>
                  </a:lnTo>
                  <a:lnTo>
                    <a:pt x="2276" y="1279"/>
                  </a:lnTo>
                  <a:lnTo>
                    <a:pt x="2223" y="1306"/>
                  </a:lnTo>
                  <a:lnTo>
                    <a:pt x="2175" y="1338"/>
                  </a:lnTo>
                  <a:lnTo>
                    <a:pt x="2129" y="1375"/>
                  </a:lnTo>
                  <a:lnTo>
                    <a:pt x="2088" y="1416"/>
                  </a:lnTo>
                  <a:lnTo>
                    <a:pt x="2052" y="1461"/>
                  </a:lnTo>
                  <a:lnTo>
                    <a:pt x="2019" y="1510"/>
                  </a:lnTo>
                  <a:lnTo>
                    <a:pt x="1993" y="1562"/>
                  </a:lnTo>
                  <a:lnTo>
                    <a:pt x="1971" y="1616"/>
                  </a:lnTo>
                  <a:lnTo>
                    <a:pt x="1955" y="1674"/>
                  </a:lnTo>
                  <a:lnTo>
                    <a:pt x="1945" y="1734"/>
                  </a:lnTo>
                  <a:lnTo>
                    <a:pt x="1942" y="1796"/>
                  </a:lnTo>
                  <a:lnTo>
                    <a:pt x="1944" y="1830"/>
                  </a:lnTo>
                  <a:lnTo>
                    <a:pt x="1949" y="1865"/>
                  </a:lnTo>
                  <a:lnTo>
                    <a:pt x="1959" y="1903"/>
                  </a:lnTo>
                  <a:lnTo>
                    <a:pt x="1971" y="1942"/>
                  </a:lnTo>
                  <a:lnTo>
                    <a:pt x="1987" y="1981"/>
                  </a:lnTo>
                  <a:lnTo>
                    <a:pt x="2005" y="2022"/>
                  </a:lnTo>
                  <a:lnTo>
                    <a:pt x="2026" y="2065"/>
                  </a:lnTo>
                  <a:lnTo>
                    <a:pt x="2048" y="2108"/>
                  </a:lnTo>
                  <a:lnTo>
                    <a:pt x="2073" y="2151"/>
                  </a:lnTo>
                  <a:lnTo>
                    <a:pt x="2098" y="2194"/>
                  </a:lnTo>
                  <a:lnTo>
                    <a:pt x="2125" y="2238"/>
                  </a:lnTo>
                  <a:lnTo>
                    <a:pt x="2153" y="2281"/>
                  </a:lnTo>
                  <a:lnTo>
                    <a:pt x="2183" y="2324"/>
                  </a:lnTo>
                  <a:lnTo>
                    <a:pt x="2211" y="2365"/>
                  </a:lnTo>
                  <a:lnTo>
                    <a:pt x="2241" y="2407"/>
                  </a:lnTo>
                  <a:lnTo>
                    <a:pt x="2270" y="2446"/>
                  </a:lnTo>
                  <a:lnTo>
                    <a:pt x="2299" y="2484"/>
                  </a:lnTo>
                  <a:lnTo>
                    <a:pt x="2327" y="2520"/>
                  </a:lnTo>
                  <a:lnTo>
                    <a:pt x="2354" y="2555"/>
                  </a:lnTo>
                  <a:lnTo>
                    <a:pt x="2380" y="2587"/>
                  </a:lnTo>
                  <a:lnTo>
                    <a:pt x="2404" y="2617"/>
                  </a:lnTo>
                  <a:lnTo>
                    <a:pt x="2427" y="2644"/>
                  </a:lnTo>
                  <a:lnTo>
                    <a:pt x="2448" y="2669"/>
                  </a:lnTo>
                  <a:lnTo>
                    <a:pt x="2465" y="2690"/>
                  </a:lnTo>
                  <a:lnTo>
                    <a:pt x="2481" y="2708"/>
                  </a:lnTo>
                  <a:lnTo>
                    <a:pt x="2494" y="2722"/>
                  </a:lnTo>
                  <a:lnTo>
                    <a:pt x="2503" y="2732"/>
                  </a:lnTo>
                  <a:lnTo>
                    <a:pt x="2509" y="2739"/>
                  </a:lnTo>
                  <a:lnTo>
                    <a:pt x="2510" y="2741"/>
                  </a:lnTo>
                  <a:lnTo>
                    <a:pt x="2512" y="2739"/>
                  </a:lnTo>
                  <a:lnTo>
                    <a:pt x="2518" y="2732"/>
                  </a:lnTo>
                  <a:lnTo>
                    <a:pt x="2528" y="2722"/>
                  </a:lnTo>
                  <a:lnTo>
                    <a:pt x="2540" y="2708"/>
                  </a:lnTo>
                  <a:lnTo>
                    <a:pt x="2555" y="2690"/>
                  </a:lnTo>
                  <a:lnTo>
                    <a:pt x="2573" y="2669"/>
                  </a:lnTo>
                  <a:lnTo>
                    <a:pt x="2594" y="2644"/>
                  </a:lnTo>
                  <a:lnTo>
                    <a:pt x="2616" y="2617"/>
                  </a:lnTo>
                  <a:lnTo>
                    <a:pt x="2641" y="2587"/>
                  </a:lnTo>
                  <a:lnTo>
                    <a:pt x="2666" y="2555"/>
                  </a:lnTo>
                  <a:lnTo>
                    <a:pt x="2693" y="2520"/>
                  </a:lnTo>
                  <a:lnTo>
                    <a:pt x="2722" y="2484"/>
                  </a:lnTo>
                  <a:lnTo>
                    <a:pt x="2751" y="2446"/>
                  </a:lnTo>
                  <a:lnTo>
                    <a:pt x="2780" y="2407"/>
                  </a:lnTo>
                  <a:lnTo>
                    <a:pt x="2809" y="2365"/>
                  </a:lnTo>
                  <a:lnTo>
                    <a:pt x="2839" y="2324"/>
                  </a:lnTo>
                  <a:lnTo>
                    <a:pt x="2868" y="2281"/>
                  </a:lnTo>
                  <a:lnTo>
                    <a:pt x="2895" y="2238"/>
                  </a:lnTo>
                  <a:lnTo>
                    <a:pt x="2923" y="2194"/>
                  </a:lnTo>
                  <a:lnTo>
                    <a:pt x="2949" y="2151"/>
                  </a:lnTo>
                  <a:lnTo>
                    <a:pt x="2973" y="2108"/>
                  </a:lnTo>
                  <a:lnTo>
                    <a:pt x="2996" y="2065"/>
                  </a:lnTo>
                  <a:lnTo>
                    <a:pt x="3016" y="2022"/>
                  </a:lnTo>
                  <a:lnTo>
                    <a:pt x="3034" y="1981"/>
                  </a:lnTo>
                  <a:lnTo>
                    <a:pt x="3049" y="1942"/>
                  </a:lnTo>
                  <a:lnTo>
                    <a:pt x="3062" y="1903"/>
                  </a:lnTo>
                  <a:lnTo>
                    <a:pt x="3071" y="1865"/>
                  </a:lnTo>
                  <a:lnTo>
                    <a:pt x="3077" y="1830"/>
                  </a:lnTo>
                  <a:lnTo>
                    <a:pt x="3079" y="1796"/>
                  </a:lnTo>
                  <a:lnTo>
                    <a:pt x="3075" y="1734"/>
                  </a:lnTo>
                  <a:lnTo>
                    <a:pt x="3065" y="1674"/>
                  </a:lnTo>
                  <a:lnTo>
                    <a:pt x="3050" y="1616"/>
                  </a:lnTo>
                  <a:lnTo>
                    <a:pt x="3028" y="1562"/>
                  </a:lnTo>
                  <a:lnTo>
                    <a:pt x="3001" y="1510"/>
                  </a:lnTo>
                  <a:lnTo>
                    <a:pt x="2969" y="1461"/>
                  </a:lnTo>
                  <a:lnTo>
                    <a:pt x="2932" y="1416"/>
                  </a:lnTo>
                  <a:lnTo>
                    <a:pt x="2891" y="1375"/>
                  </a:lnTo>
                  <a:lnTo>
                    <a:pt x="2846" y="1338"/>
                  </a:lnTo>
                  <a:lnTo>
                    <a:pt x="2797" y="1306"/>
                  </a:lnTo>
                  <a:lnTo>
                    <a:pt x="2746" y="1279"/>
                  </a:lnTo>
                  <a:lnTo>
                    <a:pt x="2690" y="1258"/>
                  </a:lnTo>
                  <a:lnTo>
                    <a:pt x="2632" y="1242"/>
                  </a:lnTo>
                  <a:lnTo>
                    <a:pt x="2572" y="1232"/>
                  </a:lnTo>
                  <a:lnTo>
                    <a:pt x="2510" y="1229"/>
                  </a:lnTo>
                  <a:close/>
                  <a:moveTo>
                    <a:pt x="1497" y="170"/>
                  </a:moveTo>
                  <a:lnTo>
                    <a:pt x="1403" y="190"/>
                  </a:lnTo>
                  <a:lnTo>
                    <a:pt x="1311" y="216"/>
                  </a:lnTo>
                  <a:lnTo>
                    <a:pt x="1223" y="246"/>
                  </a:lnTo>
                  <a:lnTo>
                    <a:pt x="1136" y="281"/>
                  </a:lnTo>
                  <a:lnTo>
                    <a:pt x="1164" y="329"/>
                  </a:lnTo>
                  <a:lnTo>
                    <a:pt x="1187" y="380"/>
                  </a:lnTo>
                  <a:lnTo>
                    <a:pt x="1207" y="432"/>
                  </a:lnTo>
                  <a:lnTo>
                    <a:pt x="1220" y="488"/>
                  </a:lnTo>
                  <a:lnTo>
                    <a:pt x="1228" y="544"/>
                  </a:lnTo>
                  <a:lnTo>
                    <a:pt x="1232" y="603"/>
                  </a:lnTo>
                  <a:lnTo>
                    <a:pt x="1229" y="642"/>
                  </a:lnTo>
                  <a:lnTo>
                    <a:pt x="1223" y="684"/>
                  </a:lnTo>
                  <a:lnTo>
                    <a:pt x="1212" y="726"/>
                  </a:lnTo>
                  <a:lnTo>
                    <a:pt x="1197" y="770"/>
                  </a:lnTo>
                  <a:lnTo>
                    <a:pt x="1179" y="815"/>
                  </a:lnTo>
                  <a:lnTo>
                    <a:pt x="1159" y="860"/>
                  </a:lnTo>
                  <a:lnTo>
                    <a:pt x="1135" y="907"/>
                  </a:lnTo>
                  <a:lnTo>
                    <a:pt x="1109" y="952"/>
                  </a:lnTo>
                  <a:lnTo>
                    <a:pt x="1082" y="998"/>
                  </a:lnTo>
                  <a:lnTo>
                    <a:pt x="1053" y="1044"/>
                  </a:lnTo>
                  <a:lnTo>
                    <a:pt x="1023" y="1088"/>
                  </a:lnTo>
                  <a:lnTo>
                    <a:pt x="993" y="1132"/>
                  </a:lnTo>
                  <a:lnTo>
                    <a:pt x="962" y="1174"/>
                  </a:lnTo>
                  <a:lnTo>
                    <a:pt x="931" y="1216"/>
                  </a:lnTo>
                  <a:lnTo>
                    <a:pt x="901" y="1254"/>
                  </a:lnTo>
                  <a:lnTo>
                    <a:pt x="872" y="1291"/>
                  </a:lnTo>
                  <a:lnTo>
                    <a:pt x="843" y="1326"/>
                  </a:lnTo>
                  <a:lnTo>
                    <a:pt x="816" y="1357"/>
                  </a:lnTo>
                  <a:lnTo>
                    <a:pt x="792" y="1387"/>
                  </a:lnTo>
                  <a:lnTo>
                    <a:pt x="769" y="1412"/>
                  </a:lnTo>
                  <a:lnTo>
                    <a:pt x="749" y="1435"/>
                  </a:lnTo>
                  <a:lnTo>
                    <a:pt x="733" y="1452"/>
                  </a:lnTo>
                  <a:lnTo>
                    <a:pt x="720" y="1466"/>
                  </a:lnTo>
                  <a:lnTo>
                    <a:pt x="615" y="1580"/>
                  </a:lnTo>
                  <a:lnTo>
                    <a:pt x="512" y="1466"/>
                  </a:lnTo>
                  <a:lnTo>
                    <a:pt x="499" y="1452"/>
                  </a:lnTo>
                  <a:lnTo>
                    <a:pt x="481" y="1434"/>
                  </a:lnTo>
                  <a:lnTo>
                    <a:pt x="461" y="1411"/>
                  </a:lnTo>
                  <a:lnTo>
                    <a:pt x="439" y="1386"/>
                  </a:lnTo>
                  <a:lnTo>
                    <a:pt x="413" y="1356"/>
                  </a:lnTo>
                  <a:lnTo>
                    <a:pt x="386" y="1324"/>
                  </a:lnTo>
                  <a:lnTo>
                    <a:pt x="358" y="1289"/>
                  </a:lnTo>
                  <a:lnTo>
                    <a:pt x="328" y="1251"/>
                  </a:lnTo>
                  <a:lnTo>
                    <a:pt x="297" y="1211"/>
                  </a:lnTo>
                  <a:lnTo>
                    <a:pt x="266" y="1169"/>
                  </a:lnTo>
                  <a:lnTo>
                    <a:pt x="235" y="1254"/>
                  </a:lnTo>
                  <a:lnTo>
                    <a:pt x="206" y="1340"/>
                  </a:lnTo>
                  <a:lnTo>
                    <a:pt x="184" y="1427"/>
                  </a:lnTo>
                  <a:lnTo>
                    <a:pt x="166" y="1517"/>
                  </a:lnTo>
                  <a:lnTo>
                    <a:pt x="153" y="1609"/>
                  </a:lnTo>
                  <a:lnTo>
                    <a:pt x="145" y="1701"/>
                  </a:lnTo>
                  <a:lnTo>
                    <a:pt x="142" y="1795"/>
                  </a:lnTo>
                  <a:lnTo>
                    <a:pt x="145" y="1903"/>
                  </a:lnTo>
                  <a:lnTo>
                    <a:pt x="156" y="2008"/>
                  </a:lnTo>
                  <a:lnTo>
                    <a:pt x="172" y="2111"/>
                  </a:lnTo>
                  <a:lnTo>
                    <a:pt x="195" y="2212"/>
                  </a:lnTo>
                  <a:lnTo>
                    <a:pt x="224" y="2310"/>
                  </a:lnTo>
                  <a:lnTo>
                    <a:pt x="259" y="2406"/>
                  </a:lnTo>
                  <a:lnTo>
                    <a:pt x="299" y="2499"/>
                  </a:lnTo>
                  <a:lnTo>
                    <a:pt x="345" y="2588"/>
                  </a:lnTo>
                  <a:lnTo>
                    <a:pt x="368" y="2562"/>
                  </a:lnTo>
                  <a:lnTo>
                    <a:pt x="393" y="2535"/>
                  </a:lnTo>
                  <a:lnTo>
                    <a:pt x="419" y="2508"/>
                  </a:lnTo>
                  <a:lnTo>
                    <a:pt x="445" y="2483"/>
                  </a:lnTo>
                  <a:lnTo>
                    <a:pt x="469" y="2460"/>
                  </a:lnTo>
                  <a:lnTo>
                    <a:pt x="528" y="2408"/>
                  </a:lnTo>
                  <a:lnTo>
                    <a:pt x="537" y="2398"/>
                  </a:lnTo>
                  <a:lnTo>
                    <a:pt x="548" y="2385"/>
                  </a:lnTo>
                  <a:lnTo>
                    <a:pt x="559" y="2370"/>
                  </a:lnTo>
                  <a:lnTo>
                    <a:pt x="569" y="2353"/>
                  </a:lnTo>
                  <a:lnTo>
                    <a:pt x="578" y="2336"/>
                  </a:lnTo>
                  <a:lnTo>
                    <a:pt x="586" y="2318"/>
                  </a:lnTo>
                  <a:lnTo>
                    <a:pt x="592" y="2303"/>
                  </a:lnTo>
                  <a:lnTo>
                    <a:pt x="596" y="2290"/>
                  </a:lnTo>
                  <a:lnTo>
                    <a:pt x="609" y="2229"/>
                  </a:lnTo>
                  <a:lnTo>
                    <a:pt x="610" y="2223"/>
                  </a:lnTo>
                  <a:lnTo>
                    <a:pt x="610" y="2214"/>
                  </a:lnTo>
                  <a:lnTo>
                    <a:pt x="609" y="2200"/>
                  </a:lnTo>
                  <a:lnTo>
                    <a:pt x="605" y="2184"/>
                  </a:lnTo>
                  <a:lnTo>
                    <a:pt x="601" y="2167"/>
                  </a:lnTo>
                  <a:lnTo>
                    <a:pt x="595" y="2152"/>
                  </a:lnTo>
                  <a:lnTo>
                    <a:pt x="587" y="2140"/>
                  </a:lnTo>
                  <a:lnTo>
                    <a:pt x="580" y="2131"/>
                  </a:lnTo>
                  <a:lnTo>
                    <a:pt x="516" y="2065"/>
                  </a:lnTo>
                  <a:lnTo>
                    <a:pt x="516" y="2065"/>
                  </a:lnTo>
                  <a:lnTo>
                    <a:pt x="499" y="2042"/>
                  </a:lnTo>
                  <a:lnTo>
                    <a:pt x="484" y="2017"/>
                  </a:lnTo>
                  <a:lnTo>
                    <a:pt x="477" y="1990"/>
                  </a:lnTo>
                  <a:lnTo>
                    <a:pt x="473" y="1963"/>
                  </a:lnTo>
                  <a:lnTo>
                    <a:pt x="476" y="1938"/>
                  </a:lnTo>
                  <a:lnTo>
                    <a:pt x="482" y="1914"/>
                  </a:lnTo>
                  <a:lnTo>
                    <a:pt x="493" y="1891"/>
                  </a:lnTo>
                  <a:lnTo>
                    <a:pt x="508" y="1870"/>
                  </a:lnTo>
                  <a:lnTo>
                    <a:pt x="526" y="1853"/>
                  </a:lnTo>
                  <a:lnTo>
                    <a:pt x="548" y="1838"/>
                  </a:lnTo>
                  <a:lnTo>
                    <a:pt x="662" y="1770"/>
                  </a:lnTo>
                  <a:lnTo>
                    <a:pt x="689" y="1757"/>
                  </a:lnTo>
                  <a:lnTo>
                    <a:pt x="718" y="1748"/>
                  </a:lnTo>
                  <a:lnTo>
                    <a:pt x="747" y="1743"/>
                  </a:lnTo>
                  <a:lnTo>
                    <a:pt x="776" y="1742"/>
                  </a:lnTo>
                  <a:lnTo>
                    <a:pt x="807" y="1743"/>
                  </a:lnTo>
                  <a:lnTo>
                    <a:pt x="838" y="1749"/>
                  </a:lnTo>
                  <a:lnTo>
                    <a:pt x="868" y="1759"/>
                  </a:lnTo>
                  <a:lnTo>
                    <a:pt x="898" y="1774"/>
                  </a:lnTo>
                  <a:lnTo>
                    <a:pt x="1012" y="1848"/>
                  </a:lnTo>
                  <a:lnTo>
                    <a:pt x="1021" y="1853"/>
                  </a:lnTo>
                  <a:lnTo>
                    <a:pt x="1033" y="1857"/>
                  </a:lnTo>
                  <a:lnTo>
                    <a:pt x="1048" y="1859"/>
                  </a:lnTo>
                  <a:lnTo>
                    <a:pt x="1064" y="1860"/>
                  </a:lnTo>
                  <a:lnTo>
                    <a:pt x="1080" y="1859"/>
                  </a:lnTo>
                  <a:lnTo>
                    <a:pt x="1094" y="1856"/>
                  </a:lnTo>
                  <a:lnTo>
                    <a:pt x="1104" y="1852"/>
                  </a:lnTo>
                  <a:lnTo>
                    <a:pt x="1245" y="1777"/>
                  </a:lnTo>
                  <a:lnTo>
                    <a:pt x="1253" y="1772"/>
                  </a:lnTo>
                  <a:lnTo>
                    <a:pt x="1264" y="1763"/>
                  </a:lnTo>
                  <a:lnTo>
                    <a:pt x="1276" y="1751"/>
                  </a:lnTo>
                  <a:lnTo>
                    <a:pt x="1287" y="1738"/>
                  </a:lnTo>
                  <a:lnTo>
                    <a:pt x="1297" y="1725"/>
                  </a:lnTo>
                  <a:lnTo>
                    <a:pt x="1305" y="1711"/>
                  </a:lnTo>
                  <a:lnTo>
                    <a:pt x="1310" y="1698"/>
                  </a:lnTo>
                  <a:lnTo>
                    <a:pt x="1313" y="1688"/>
                  </a:lnTo>
                  <a:lnTo>
                    <a:pt x="1335" y="1594"/>
                  </a:lnTo>
                  <a:lnTo>
                    <a:pt x="1336" y="1589"/>
                  </a:lnTo>
                  <a:lnTo>
                    <a:pt x="1339" y="1573"/>
                  </a:lnTo>
                  <a:lnTo>
                    <a:pt x="1340" y="1552"/>
                  </a:lnTo>
                  <a:lnTo>
                    <a:pt x="1339" y="1525"/>
                  </a:lnTo>
                  <a:lnTo>
                    <a:pt x="1335" y="1498"/>
                  </a:lnTo>
                  <a:lnTo>
                    <a:pt x="1331" y="1481"/>
                  </a:lnTo>
                  <a:lnTo>
                    <a:pt x="1328" y="1467"/>
                  </a:lnTo>
                  <a:lnTo>
                    <a:pt x="1323" y="1456"/>
                  </a:lnTo>
                  <a:lnTo>
                    <a:pt x="1243" y="1282"/>
                  </a:lnTo>
                  <a:lnTo>
                    <a:pt x="1234" y="1259"/>
                  </a:lnTo>
                  <a:lnTo>
                    <a:pt x="1229" y="1237"/>
                  </a:lnTo>
                  <a:lnTo>
                    <a:pt x="1227" y="1214"/>
                  </a:lnTo>
                  <a:lnTo>
                    <a:pt x="1229" y="1186"/>
                  </a:lnTo>
                  <a:lnTo>
                    <a:pt x="1236" y="1161"/>
                  </a:lnTo>
                  <a:lnTo>
                    <a:pt x="1246" y="1136"/>
                  </a:lnTo>
                  <a:lnTo>
                    <a:pt x="1260" y="1115"/>
                  </a:lnTo>
                  <a:lnTo>
                    <a:pt x="1279" y="1094"/>
                  </a:lnTo>
                  <a:lnTo>
                    <a:pt x="1299" y="1077"/>
                  </a:lnTo>
                  <a:lnTo>
                    <a:pt x="1324" y="1062"/>
                  </a:lnTo>
                  <a:lnTo>
                    <a:pt x="1514" y="975"/>
                  </a:lnTo>
                  <a:lnTo>
                    <a:pt x="1522" y="971"/>
                  </a:lnTo>
                  <a:lnTo>
                    <a:pt x="1533" y="963"/>
                  </a:lnTo>
                  <a:lnTo>
                    <a:pt x="1543" y="952"/>
                  </a:lnTo>
                  <a:lnTo>
                    <a:pt x="1553" y="940"/>
                  </a:lnTo>
                  <a:lnTo>
                    <a:pt x="1562" y="928"/>
                  </a:lnTo>
                  <a:lnTo>
                    <a:pt x="1570" y="915"/>
                  </a:lnTo>
                  <a:lnTo>
                    <a:pt x="1574" y="903"/>
                  </a:lnTo>
                  <a:lnTo>
                    <a:pt x="1576" y="895"/>
                  </a:lnTo>
                  <a:lnTo>
                    <a:pt x="1605" y="742"/>
                  </a:lnTo>
                  <a:lnTo>
                    <a:pt x="1605" y="742"/>
                  </a:lnTo>
                  <a:lnTo>
                    <a:pt x="1606" y="734"/>
                  </a:lnTo>
                  <a:lnTo>
                    <a:pt x="1606" y="724"/>
                  </a:lnTo>
                  <a:lnTo>
                    <a:pt x="1606" y="706"/>
                  </a:lnTo>
                  <a:lnTo>
                    <a:pt x="1603" y="688"/>
                  </a:lnTo>
                  <a:lnTo>
                    <a:pt x="1598" y="668"/>
                  </a:lnTo>
                  <a:lnTo>
                    <a:pt x="1592" y="651"/>
                  </a:lnTo>
                  <a:lnTo>
                    <a:pt x="1585" y="637"/>
                  </a:lnTo>
                  <a:lnTo>
                    <a:pt x="1579" y="626"/>
                  </a:lnTo>
                  <a:lnTo>
                    <a:pt x="1471" y="475"/>
                  </a:lnTo>
                  <a:lnTo>
                    <a:pt x="1471" y="475"/>
                  </a:lnTo>
                  <a:lnTo>
                    <a:pt x="1453" y="444"/>
                  </a:lnTo>
                  <a:lnTo>
                    <a:pt x="1441" y="411"/>
                  </a:lnTo>
                  <a:lnTo>
                    <a:pt x="1435" y="378"/>
                  </a:lnTo>
                  <a:lnTo>
                    <a:pt x="1432" y="344"/>
                  </a:lnTo>
                  <a:lnTo>
                    <a:pt x="1433" y="318"/>
                  </a:lnTo>
                  <a:lnTo>
                    <a:pt x="1438" y="291"/>
                  </a:lnTo>
                  <a:lnTo>
                    <a:pt x="1447" y="265"/>
                  </a:lnTo>
                  <a:lnTo>
                    <a:pt x="1457" y="239"/>
                  </a:lnTo>
                  <a:lnTo>
                    <a:pt x="1497" y="170"/>
                  </a:lnTo>
                  <a:close/>
                  <a:moveTo>
                    <a:pt x="615" y="142"/>
                  </a:moveTo>
                  <a:lnTo>
                    <a:pt x="561" y="145"/>
                  </a:lnTo>
                  <a:lnTo>
                    <a:pt x="507" y="153"/>
                  </a:lnTo>
                  <a:lnTo>
                    <a:pt x="456" y="169"/>
                  </a:lnTo>
                  <a:lnTo>
                    <a:pt x="408" y="188"/>
                  </a:lnTo>
                  <a:lnTo>
                    <a:pt x="362" y="213"/>
                  </a:lnTo>
                  <a:lnTo>
                    <a:pt x="320" y="243"/>
                  </a:lnTo>
                  <a:lnTo>
                    <a:pt x="280" y="276"/>
                  </a:lnTo>
                  <a:lnTo>
                    <a:pt x="247" y="315"/>
                  </a:lnTo>
                  <a:lnTo>
                    <a:pt x="216" y="356"/>
                  </a:lnTo>
                  <a:lnTo>
                    <a:pt x="190" y="399"/>
                  </a:lnTo>
                  <a:lnTo>
                    <a:pt x="170" y="447"/>
                  </a:lnTo>
                  <a:lnTo>
                    <a:pt x="155" y="497"/>
                  </a:lnTo>
                  <a:lnTo>
                    <a:pt x="145" y="549"/>
                  </a:lnTo>
                  <a:lnTo>
                    <a:pt x="142" y="603"/>
                  </a:lnTo>
                  <a:lnTo>
                    <a:pt x="144" y="632"/>
                  </a:lnTo>
                  <a:lnTo>
                    <a:pt x="149" y="663"/>
                  </a:lnTo>
                  <a:lnTo>
                    <a:pt x="158" y="696"/>
                  </a:lnTo>
                  <a:lnTo>
                    <a:pt x="170" y="730"/>
                  </a:lnTo>
                  <a:lnTo>
                    <a:pt x="184" y="765"/>
                  </a:lnTo>
                  <a:lnTo>
                    <a:pt x="202" y="802"/>
                  </a:lnTo>
                  <a:lnTo>
                    <a:pt x="221" y="839"/>
                  </a:lnTo>
                  <a:lnTo>
                    <a:pt x="242" y="877"/>
                  </a:lnTo>
                  <a:lnTo>
                    <a:pt x="265" y="914"/>
                  </a:lnTo>
                  <a:lnTo>
                    <a:pt x="289" y="952"/>
                  </a:lnTo>
                  <a:lnTo>
                    <a:pt x="314" y="991"/>
                  </a:lnTo>
                  <a:lnTo>
                    <a:pt x="339" y="1028"/>
                  </a:lnTo>
                  <a:lnTo>
                    <a:pt x="365" y="1065"/>
                  </a:lnTo>
                  <a:lnTo>
                    <a:pt x="392" y="1099"/>
                  </a:lnTo>
                  <a:lnTo>
                    <a:pt x="418" y="1134"/>
                  </a:lnTo>
                  <a:lnTo>
                    <a:pt x="444" y="1167"/>
                  </a:lnTo>
                  <a:lnTo>
                    <a:pt x="469" y="1198"/>
                  </a:lnTo>
                  <a:lnTo>
                    <a:pt x="493" y="1228"/>
                  </a:lnTo>
                  <a:lnTo>
                    <a:pt x="516" y="1255"/>
                  </a:lnTo>
                  <a:lnTo>
                    <a:pt x="537" y="1280"/>
                  </a:lnTo>
                  <a:lnTo>
                    <a:pt x="556" y="1303"/>
                  </a:lnTo>
                  <a:lnTo>
                    <a:pt x="573" y="1323"/>
                  </a:lnTo>
                  <a:lnTo>
                    <a:pt x="588" y="1339"/>
                  </a:lnTo>
                  <a:lnTo>
                    <a:pt x="600" y="1353"/>
                  </a:lnTo>
                  <a:lnTo>
                    <a:pt x="609" y="1363"/>
                  </a:lnTo>
                  <a:lnTo>
                    <a:pt x="614" y="1368"/>
                  </a:lnTo>
                  <a:lnTo>
                    <a:pt x="615" y="1370"/>
                  </a:lnTo>
                  <a:lnTo>
                    <a:pt x="617" y="1368"/>
                  </a:lnTo>
                  <a:lnTo>
                    <a:pt x="623" y="1363"/>
                  </a:lnTo>
                  <a:lnTo>
                    <a:pt x="632" y="1353"/>
                  </a:lnTo>
                  <a:lnTo>
                    <a:pt x="644" y="1339"/>
                  </a:lnTo>
                  <a:lnTo>
                    <a:pt x="659" y="1323"/>
                  </a:lnTo>
                  <a:lnTo>
                    <a:pt x="675" y="1303"/>
                  </a:lnTo>
                  <a:lnTo>
                    <a:pt x="695" y="1280"/>
                  </a:lnTo>
                  <a:lnTo>
                    <a:pt x="716" y="1255"/>
                  </a:lnTo>
                  <a:lnTo>
                    <a:pt x="739" y="1228"/>
                  </a:lnTo>
                  <a:lnTo>
                    <a:pt x="763" y="1198"/>
                  </a:lnTo>
                  <a:lnTo>
                    <a:pt x="788" y="1167"/>
                  </a:lnTo>
                  <a:lnTo>
                    <a:pt x="814" y="1134"/>
                  </a:lnTo>
                  <a:lnTo>
                    <a:pt x="840" y="1099"/>
                  </a:lnTo>
                  <a:lnTo>
                    <a:pt x="866" y="1065"/>
                  </a:lnTo>
                  <a:lnTo>
                    <a:pt x="892" y="1028"/>
                  </a:lnTo>
                  <a:lnTo>
                    <a:pt x="917" y="991"/>
                  </a:lnTo>
                  <a:lnTo>
                    <a:pt x="943" y="952"/>
                  </a:lnTo>
                  <a:lnTo>
                    <a:pt x="967" y="914"/>
                  </a:lnTo>
                  <a:lnTo>
                    <a:pt x="989" y="877"/>
                  </a:lnTo>
                  <a:lnTo>
                    <a:pt x="1010" y="839"/>
                  </a:lnTo>
                  <a:lnTo>
                    <a:pt x="1030" y="802"/>
                  </a:lnTo>
                  <a:lnTo>
                    <a:pt x="1047" y="765"/>
                  </a:lnTo>
                  <a:lnTo>
                    <a:pt x="1061" y="730"/>
                  </a:lnTo>
                  <a:lnTo>
                    <a:pt x="1073" y="696"/>
                  </a:lnTo>
                  <a:lnTo>
                    <a:pt x="1082" y="663"/>
                  </a:lnTo>
                  <a:lnTo>
                    <a:pt x="1088" y="632"/>
                  </a:lnTo>
                  <a:lnTo>
                    <a:pt x="1090" y="603"/>
                  </a:lnTo>
                  <a:lnTo>
                    <a:pt x="1087" y="549"/>
                  </a:lnTo>
                  <a:lnTo>
                    <a:pt x="1077" y="497"/>
                  </a:lnTo>
                  <a:lnTo>
                    <a:pt x="1061" y="447"/>
                  </a:lnTo>
                  <a:lnTo>
                    <a:pt x="1042" y="399"/>
                  </a:lnTo>
                  <a:lnTo>
                    <a:pt x="1016" y="356"/>
                  </a:lnTo>
                  <a:lnTo>
                    <a:pt x="985" y="315"/>
                  </a:lnTo>
                  <a:lnTo>
                    <a:pt x="950" y="276"/>
                  </a:lnTo>
                  <a:lnTo>
                    <a:pt x="912" y="243"/>
                  </a:lnTo>
                  <a:lnTo>
                    <a:pt x="869" y="213"/>
                  </a:lnTo>
                  <a:lnTo>
                    <a:pt x="824" y="188"/>
                  </a:lnTo>
                  <a:lnTo>
                    <a:pt x="776" y="169"/>
                  </a:lnTo>
                  <a:lnTo>
                    <a:pt x="724" y="153"/>
                  </a:lnTo>
                  <a:lnTo>
                    <a:pt x="671" y="145"/>
                  </a:lnTo>
                  <a:lnTo>
                    <a:pt x="615" y="142"/>
                  </a:lnTo>
                  <a:close/>
                  <a:moveTo>
                    <a:pt x="1800" y="142"/>
                  </a:moveTo>
                  <a:lnTo>
                    <a:pt x="1736" y="144"/>
                  </a:lnTo>
                  <a:lnTo>
                    <a:pt x="1671" y="147"/>
                  </a:lnTo>
                  <a:lnTo>
                    <a:pt x="1582" y="308"/>
                  </a:lnTo>
                  <a:lnTo>
                    <a:pt x="1579" y="317"/>
                  </a:lnTo>
                  <a:lnTo>
                    <a:pt x="1575" y="330"/>
                  </a:lnTo>
                  <a:lnTo>
                    <a:pt x="1574" y="345"/>
                  </a:lnTo>
                  <a:lnTo>
                    <a:pt x="1575" y="359"/>
                  </a:lnTo>
                  <a:lnTo>
                    <a:pt x="1579" y="373"/>
                  </a:lnTo>
                  <a:lnTo>
                    <a:pt x="1582" y="384"/>
                  </a:lnTo>
                  <a:lnTo>
                    <a:pt x="1586" y="392"/>
                  </a:lnTo>
                  <a:lnTo>
                    <a:pt x="1587" y="392"/>
                  </a:lnTo>
                  <a:lnTo>
                    <a:pt x="1695" y="543"/>
                  </a:lnTo>
                  <a:lnTo>
                    <a:pt x="1712" y="571"/>
                  </a:lnTo>
                  <a:lnTo>
                    <a:pt x="1725" y="600"/>
                  </a:lnTo>
                  <a:lnTo>
                    <a:pt x="1735" y="630"/>
                  </a:lnTo>
                  <a:lnTo>
                    <a:pt x="1744" y="676"/>
                  </a:lnTo>
                  <a:lnTo>
                    <a:pt x="1749" y="724"/>
                  </a:lnTo>
                  <a:lnTo>
                    <a:pt x="1748" y="746"/>
                  </a:lnTo>
                  <a:lnTo>
                    <a:pt x="1744" y="767"/>
                  </a:lnTo>
                  <a:lnTo>
                    <a:pt x="1744" y="767"/>
                  </a:lnTo>
                  <a:lnTo>
                    <a:pt x="1717" y="920"/>
                  </a:lnTo>
                  <a:lnTo>
                    <a:pt x="1708" y="949"/>
                  </a:lnTo>
                  <a:lnTo>
                    <a:pt x="1697" y="977"/>
                  </a:lnTo>
                  <a:lnTo>
                    <a:pt x="1682" y="1004"/>
                  </a:lnTo>
                  <a:lnTo>
                    <a:pt x="1666" y="1028"/>
                  </a:lnTo>
                  <a:lnTo>
                    <a:pt x="1646" y="1050"/>
                  </a:lnTo>
                  <a:lnTo>
                    <a:pt x="1624" y="1071"/>
                  </a:lnTo>
                  <a:lnTo>
                    <a:pt x="1600" y="1090"/>
                  </a:lnTo>
                  <a:lnTo>
                    <a:pt x="1573" y="1104"/>
                  </a:lnTo>
                  <a:lnTo>
                    <a:pt x="1383" y="1192"/>
                  </a:lnTo>
                  <a:lnTo>
                    <a:pt x="1376" y="1197"/>
                  </a:lnTo>
                  <a:lnTo>
                    <a:pt x="1371" y="1205"/>
                  </a:lnTo>
                  <a:lnTo>
                    <a:pt x="1370" y="1214"/>
                  </a:lnTo>
                  <a:lnTo>
                    <a:pt x="1371" y="1223"/>
                  </a:lnTo>
                  <a:lnTo>
                    <a:pt x="1371" y="1223"/>
                  </a:lnTo>
                  <a:lnTo>
                    <a:pt x="1452" y="1398"/>
                  </a:lnTo>
                  <a:lnTo>
                    <a:pt x="1466" y="1435"/>
                  </a:lnTo>
                  <a:lnTo>
                    <a:pt x="1475" y="1473"/>
                  </a:lnTo>
                  <a:lnTo>
                    <a:pt x="1480" y="1512"/>
                  </a:lnTo>
                  <a:lnTo>
                    <a:pt x="1483" y="1552"/>
                  </a:lnTo>
                  <a:lnTo>
                    <a:pt x="1480" y="1586"/>
                  </a:lnTo>
                  <a:lnTo>
                    <a:pt x="1475" y="1621"/>
                  </a:lnTo>
                  <a:lnTo>
                    <a:pt x="1452" y="1720"/>
                  </a:lnTo>
                  <a:lnTo>
                    <a:pt x="1443" y="1748"/>
                  </a:lnTo>
                  <a:lnTo>
                    <a:pt x="1431" y="1775"/>
                  </a:lnTo>
                  <a:lnTo>
                    <a:pt x="1417" y="1801"/>
                  </a:lnTo>
                  <a:lnTo>
                    <a:pt x="1400" y="1825"/>
                  </a:lnTo>
                  <a:lnTo>
                    <a:pt x="1381" y="1848"/>
                  </a:lnTo>
                  <a:lnTo>
                    <a:pt x="1360" y="1869"/>
                  </a:lnTo>
                  <a:lnTo>
                    <a:pt x="1337" y="1887"/>
                  </a:lnTo>
                  <a:lnTo>
                    <a:pt x="1311" y="1903"/>
                  </a:lnTo>
                  <a:lnTo>
                    <a:pt x="1171" y="1978"/>
                  </a:lnTo>
                  <a:lnTo>
                    <a:pt x="1144" y="1989"/>
                  </a:lnTo>
                  <a:lnTo>
                    <a:pt x="1118" y="1996"/>
                  </a:lnTo>
                  <a:lnTo>
                    <a:pt x="1091" y="2001"/>
                  </a:lnTo>
                  <a:lnTo>
                    <a:pt x="1064" y="2002"/>
                  </a:lnTo>
                  <a:lnTo>
                    <a:pt x="1031" y="2000"/>
                  </a:lnTo>
                  <a:lnTo>
                    <a:pt x="998" y="1994"/>
                  </a:lnTo>
                  <a:lnTo>
                    <a:pt x="967" y="1983"/>
                  </a:lnTo>
                  <a:lnTo>
                    <a:pt x="936" y="1967"/>
                  </a:lnTo>
                  <a:lnTo>
                    <a:pt x="821" y="1894"/>
                  </a:lnTo>
                  <a:lnTo>
                    <a:pt x="811" y="1889"/>
                  </a:lnTo>
                  <a:lnTo>
                    <a:pt x="794" y="1884"/>
                  </a:lnTo>
                  <a:lnTo>
                    <a:pt x="776" y="1883"/>
                  </a:lnTo>
                  <a:lnTo>
                    <a:pt x="759" y="1884"/>
                  </a:lnTo>
                  <a:lnTo>
                    <a:pt x="745" y="1887"/>
                  </a:lnTo>
                  <a:lnTo>
                    <a:pt x="735" y="1892"/>
                  </a:lnTo>
                  <a:lnTo>
                    <a:pt x="735" y="1892"/>
                  </a:lnTo>
                  <a:lnTo>
                    <a:pt x="620" y="1960"/>
                  </a:lnTo>
                  <a:lnTo>
                    <a:pt x="616" y="1963"/>
                  </a:lnTo>
                  <a:lnTo>
                    <a:pt x="619" y="1966"/>
                  </a:lnTo>
                  <a:lnTo>
                    <a:pt x="619" y="1966"/>
                  </a:lnTo>
                  <a:lnTo>
                    <a:pt x="683" y="2033"/>
                  </a:lnTo>
                  <a:lnTo>
                    <a:pt x="705" y="2059"/>
                  </a:lnTo>
                  <a:lnTo>
                    <a:pt x="721" y="2088"/>
                  </a:lnTo>
                  <a:lnTo>
                    <a:pt x="734" y="2118"/>
                  </a:lnTo>
                  <a:lnTo>
                    <a:pt x="744" y="2150"/>
                  </a:lnTo>
                  <a:lnTo>
                    <a:pt x="749" y="2181"/>
                  </a:lnTo>
                  <a:lnTo>
                    <a:pt x="752" y="2214"/>
                  </a:lnTo>
                  <a:lnTo>
                    <a:pt x="751" y="2236"/>
                  </a:lnTo>
                  <a:lnTo>
                    <a:pt x="747" y="2258"/>
                  </a:lnTo>
                  <a:lnTo>
                    <a:pt x="735" y="2320"/>
                  </a:lnTo>
                  <a:lnTo>
                    <a:pt x="724" y="2355"/>
                  </a:lnTo>
                  <a:lnTo>
                    <a:pt x="710" y="2390"/>
                  </a:lnTo>
                  <a:lnTo>
                    <a:pt x="693" y="2424"/>
                  </a:lnTo>
                  <a:lnTo>
                    <a:pt x="672" y="2457"/>
                  </a:lnTo>
                  <a:lnTo>
                    <a:pt x="649" y="2486"/>
                  </a:lnTo>
                  <a:lnTo>
                    <a:pt x="623" y="2513"/>
                  </a:lnTo>
                  <a:lnTo>
                    <a:pt x="565" y="2566"/>
                  </a:lnTo>
                  <a:lnTo>
                    <a:pt x="549" y="2580"/>
                  </a:lnTo>
                  <a:lnTo>
                    <a:pt x="530" y="2597"/>
                  </a:lnTo>
                  <a:lnTo>
                    <a:pt x="512" y="2617"/>
                  </a:lnTo>
                  <a:lnTo>
                    <a:pt x="492" y="2636"/>
                  </a:lnTo>
                  <a:lnTo>
                    <a:pt x="475" y="2656"/>
                  </a:lnTo>
                  <a:lnTo>
                    <a:pt x="458" y="2674"/>
                  </a:lnTo>
                  <a:lnTo>
                    <a:pt x="444" y="2691"/>
                  </a:lnTo>
                  <a:lnTo>
                    <a:pt x="423" y="2717"/>
                  </a:lnTo>
                  <a:lnTo>
                    <a:pt x="480" y="2795"/>
                  </a:lnTo>
                  <a:lnTo>
                    <a:pt x="541" y="2871"/>
                  </a:lnTo>
                  <a:lnTo>
                    <a:pt x="607" y="2943"/>
                  </a:lnTo>
                  <a:lnTo>
                    <a:pt x="676" y="3011"/>
                  </a:lnTo>
                  <a:lnTo>
                    <a:pt x="749" y="3074"/>
                  </a:lnTo>
                  <a:lnTo>
                    <a:pt x="826" y="3134"/>
                  </a:lnTo>
                  <a:lnTo>
                    <a:pt x="907" y="3188"/>
                  </a:lnTo>
                  <a:lnTo>
                    <a:pt x="991" y="3238"/>
                  </a:lnTo>
                  <a:lnTo>
                    <a:pt x="1077" y="3284"/>
                  </a:lnTo>
                  <a:lnTo>
                    <a:pt x="1166" y="3324"/>
                  </a:lnTo>
                  <a:lnTo>
                    <a:pt x="1259" y="3359"/>
                  </a:lnTo>
                  <a:lnTo>
                    <a:pt x="1333" y="3103"/>
                  </a:lnTo>
                  <a:lnTo>
                    <a:pt x="1334" y="3100"/>
                  </a:lnTo>
                  <a:lnTo>
                    <a:pt x="1334" y="3096"/>
                  </a:lnTo>
                  <a:lnTo>
                    <a:pt x="1335" y="3090"/>
                  </a:lnTo>
                  <a:lnTo>
                    <a:pt x="1334" y="3079"/>
                  </a:lnTo>
                  <a:lnTo>
                    <a:pt x="1331" y="3067"/>
                  </a:lnTo>
                  <a:lnTo>
                    <a:pt x="1327" y="3056"/>
                  </a:lnTo>
                  <a:lnTo>
                    <a:pt x="1321" y="3046"/>
                  </a:lnTo>
                  <a:lnTo>
                    <a:pt x="1316" y="3038"/>
                  </a:lnTo>
                  <a:lnTo>
                    <a:pt x="1309" y="3033"/>
                  </a:lnTo>
                  <a:lnTo>
                    <a:pt x="1217" y="2964"/>
                  </a:lnTo>
                  <a:lnTo>
                    <a:pt x="1198" y="2947"/>
                  </a:lnTo>
                  <a:lnTo>
                    <a:pt x="1180" y="2926"/>
                  </a:lnTo>
                  <a:lnTo>
                    <a:pt x="1168" y="2904"/>
                  </a:lnTo>
                  <a:lnTo>
                    <a:pt x="1159" y="2880"/>
                  </a:lnTo>
                  <a:lnTo>
                    <a:pt x="1153" y="2856"/>
                  </a:lnTo>
                  <a:lnTo>
                    <a:pt x="1151" y="2831"/>
                  </a:lnTo>
                  <a:lnTo>
                    <a:pt x="1153" y="2805"/>
                  </a:lnTo>
                  <a:lnTo>
                    <a:pt x="1160" y="2780"/>
                  </a:lnTo>
                  <a:lnTo>
                    <a:pt x="1169" y="2755"/>
                  </a:lnTo>
                  <a:lnTo>
                    <a:pt x="1184" y="2732"/>
                  </a:lnTo>
                  <a:lnTo>
                    <a:pt x="1436" y="2397"/>
                  </a:lnTo>
                  <a:lnTo>
                    <a:pt x="1455" y="2376"/>
                  </a:lnTo>
                  <a:lnTo>
                    <a:pt x="1476" y="2359"/>
                  </a:lnTo>
                  <a:lnTo>
                    <a:pt x="1500" y="2346"/>
                  </a:lnTo>
                  <a:lnTo>
                    <a:pt x="1524" y="2336"/>
                  </a:lnTo>
                  <a:lnTo>
                    <a:pt x="1550" y="2330"/>
                  </a:lnTo>
                  <a:lnTo>
                    <a:pt x="1576" y="2328"/>
                  </a:lnTo>
                  <a:lnTo>
                    <a:pt x="1608" y="2330"/>
                  </a:lnTo>
                  <a:lnTo>
                    <a:pt x="1639" y="2339"/>
                  </a:lnTo>
                  <a:lnTo>
                    <a:pt x="1668" y="2354"/>
                  </a:lnTo>
                  <a:lnTo>
                    <a:pt x="1751" y="2406"/>
                  </a:lnTo>
                  <a:lnTo>
                    <a:pt x="1772" y="2422"/>
                  </a:lnTo>
                  <a:lnTo>
                    <a:pt x="1790" y="2439"/>
                  </a:lnTo>
                  <a:lnTo>
                    <a:pt x="1805" y="2459"/>
                  </a:lnTo>
                  <a:lnTo>
                    <a:pt x="1819" y="2481"/>
                  </a:lnTo>
                  <a:lnTo>
                    <a:pt x="1831" y="2510"/>
                  </a:lnTo>
                  <a:lnTo>
                    <a:pt x="1839" y="2542"/>
                  </a:lnTo>
                  <a:lnTo>
                    <a:pt x="1841" y="2575"/>
                  </a:lnTo>
                  <a:lnTo>
                    <a:pt x="1840" y="2600"/>
                  </a:lnTo>
                  <a:lnTo>
                    <a:pt x="1834" y="2627"/>
                  </a:lnTo>
                  <a:lnTo>
                    <a:pt x="1798" y="2750"/>
                  </a:lnTo>
                  <a:lnTo>
                    <a:pt x="1797" y="2751"/>
                  </a:lnTo>
                  <a:lnTo>
                    <a:pt x="1797" y="2755"/>
                  </a:lnTo>
                  <a:lnTo>
                    <a:pt x="1797" y="2755"/>
                  </a:lnTo>
                  <a:lnTo>
                    <a:pt x="1797" y="2755"/>
                  </a:lnTo>
                  <a:lnTo>
                    <a:pt x="1802" y="2756"/>
                  </a:lnTo>
                  <a:lnTo>
                    <a:pt x="2009" y="2772"/>
                  </a:lnTo>
                  <a:lnTo>
                    <a:pt x="2014" y="2772"/>
                  </a:lnTo>
                  <a:lnTo>
                    <a:pt x="2029" y="2771"/>
                  </a:lnTo>
                  <a:lnTo>
                    <a:pt x="2047" y="2767"/>
                  </a:lnTo>
                  <a:lnTo>
                    <a:pt x="2066" y="2760"/>
                  </a:lnTo>
                  <a:lnTo>
                    <a:pt x="2079" y="2754"/>
                  </a:lnTo>
                  <a:lnTo>
                    <a:pt x="2091" y="2746"/>
                  </a:lnTo>
                  <a:lnTo>
                    <a:pt x="2101" y="2739"/>
                  </a:lnTo>
                  <a:lnTo>
                    <a:pt x="2108" y="2732"/>
                  </a:lnTo>
                  <a:lnTo>
                    <a:pt x="2217" y="2611"/>
                  </a:lnTo>
                  <a:lnTo>
                    <a:pt x="2182" y="2567"/>
                  </a:lnTo>
                  <a:lnTo>
                    <a:pt x="2147" y="2520"/>
                  </a:lnTo>
                  <a:lnTo>
                    <a:pt x="2111" y="2471"/>
                  </a:lnTo>
                  <a:lnTo>
                    <a:pt x="2075" y="2420"/>
                  </a:lnTo>
                  <a:lnTo>
                    <a:pt x="2040" y="2367"/>
                  </a:lnTo>
                  <a:lnTo>
                    <a:pt x="2005" y="2315"/>
                  </a:lnTo>
                  <a:lnTo>
                    <a:pt x="1971" y="2261"/>
                  </a:lnTo>
                  <a:lnTo>
                    <a:pt x="1941" y="2206"/>
                  </a:lnTo>
                  <a:lnTo>
                    <a:pt x="1911" y="2152"/>
                  </a:lnTo>
                  <a:lnTo>
                    <a:pt x="1884" y="2098"/>
                  </a:lnTo>
                  <a:lnTo>
                    <a:pt x="1860" y="2044"/>
                  </a:lnTo>
                  <a:lnTo>
                    <a:pt x="1839" y="1992"/>
                  </a:lnTo>
                  <a:lnTo>
                    <a:pt x="1823" y="1940"/>
                  </a:lnTo>
                  <a:lnTo>
                    <a:pt x="1811" y="1890"/>
                  </a:lnTo>
                  <a:lnTo>
                    <a:pt x="1803" y="1842"/>
                  </a:lnTo>
                  <a:lnTo>
                    <a:pt x="1800" y="1795"/>
                  </a:lnTo>
                  <a:lnTo>
                    <a:pt x="1803" y="1727"/>
                  </a:lnTo>
                  <a:lnTo>
                    <a:pt x="1813" y="1661"/>
                  </a:lnTo>
                  <a:lnTo>
                    <a:pt x="1828" y="1597"/>
                  </a:lnTo>
                  <a:lnTo>
                    <a:pt x="1850" y="1536"/>
                  </a:lnTo>
                  <a:lnTo>
                    <a:pt x="1876" y="1476"/>
                  </a:lnTo>
                  <a:lnTo>
                    <a:pt x="1908" y="1420"/>
                  </a:lnTo>
                  <a:lnTo>
                    <a:pt x="1945" y="1367"/>
                  </a:lnTo>
                  <a:lnTo>
                    <a:pt x="1987" y="1318"/>
                  </a:lnTo>
                  <a:lnTo>
                    <a:pt x="2031" y="1272"/>
                  </a:lnTo>
                  <a:lnTo>
                    <a:pt x="2080" y="1232"/>
                  </a:lnTo>
                  <a:lnTo>
                    <a:pt x="2134" y="1195"/>
                  </a:lnTo>
                  <a:lnTo>
                    <a:pt x="2191" y="1164"/>
                  </a:lnTo>
                  <a:lnTo>
                    <a:pt x="2249" y="1136"/>
                  </a:lnTo>
                  <a:lnTo>
                    <a:pt x="2312" y="1116"/>
                  </a:lnTo>
                  <a:lnTo>
                    <a:pt x="2376" y="1099"/>
                  </a:lnTo>
                  <a:lnTo>
                    <a:pt x="2443" y="1091"/>
                  </a:lnTo>
                  <a:lnTo>
                    <a:pt x="2510" y="1087"/>
                  </a:lnTo>
                  <a:lnTo>
                    <a:pt x="2578" y="1091"/>
                  </a:lnTo>
                  <a:lnTo>
                    <a:pt x="2642" y="1099"/>
                  </a:lnTo>
                  <a:lnTo>
                    <a:pt x="2705" y="1115"/>
                  </a:lnTo>
                  <a:lnTo>
                    <a:pt x="2767" y="1134"/>
                  </a:lnTo>
                  <a:lnTo>
                    <a:pt x="2825" y="1160"/>
                  </a:lnTo>
                  <a:lnTo>
                    <a:pt x="2880" y="1191"/>
                  </a:lnTo>
                  <a:lnTo>
                    <a:pt x="2932" y="1226"/>
                  </a:lnTo>
                  <a:lnTo>
                    <a:pt x="2981" y="1266"/>
                  </a:lnTo>
                  <a:lnTo>
                    <a:pt x="3026" y="1309"/>
                  </a:lnTo>
                  <a:lnTo>
                    <a:pt x="3068" y="1356"/>
                  </a:lnTo>
                  <a:lnTo>
                    <a:pt x="3105" y="1407"/>
                  </a:lnTo>
                  <a:lnTo>
                    <a:pt x="3137" y="1462"/>
                  </a:lnTo>
                  <a:lnTo>
                    <a:pt x="3151" y="1460"/>
                  </a:lnTo>
                  <a:lnTo>
                    <a:pt x="3175" y="1456"/>
                  </a:lnTo>
                  <a:lnTo>
                    <a:pt x="3199" y="1455"/>
                  </a:lnTo>
                  <a:lnTo>
                    <a:pt x="3243" y="1459"/>
                  </a:lnTo>
                  <a:lnTo>
                    <a:pt x="3289" y="1466"/>
                  </a:lnTo>
                  <a:lnTo>
                    <a:pt x="3317" y="1474"/>
                  </a:lnTo>
                  <a:lnTo>
                    <a:pt x="3346" y="1484"/>
                  </a:lnTo>
                  <a:lnTo>
                    <a:pt x="3373" y="1497"/>
                  </a:lnTo>
                  <a:lnTo>
                    <a:pt x="3436" y="1533"/>
                  </a:lnTo>
                  <a:lnTo>
                    <a:pt x="3417" y="1430"/>
                  </a:lnTo>
                  <a:lnTo>
                    <a:pt x="3391" y="1331"/>
                  </a:lnTo>
                  <a:lnTo>
                    <a:pt x="3359" y="1234"/>
                  </a:lnTo>
                  <a:lnTo>
                    <a:pt x="3322" y="1141"/>
                  </a:lnTo>
                  <a:lnTo>
                    <a:pt x="3279" y="1049"/>
                  </a:lnTo>
                  <a:lnTo>
                    <a:pt x="3230" y="961"/>
                  </a:lnTo>
                  <a:lnTo>
                    <a:pt x="3177" y="876"/>
                  </a:lnTo>
                  <a:lnTo>
                    <a:pt x="3119" y="795"/>
                  </a:lnTo>
                  <a:lnTo>
                    <a:pt x="3056" y="717"/>
                  </a:lnTo>
                  <a:lnTo>
                    <a:pt x="2989" y="644"/>
                  </a:lnTo>
                  <a:lnTo>
                    <a:pt x="2917" y="575"/>
                  </a:lnTo>
                  <a:lnTo>
                    <a:pt x="2842" y="509"/>
                  </a:lnTo>
                  <a:lnTo>
                    <a:pt x="2762" y="450"/>
                  </a:lnTo>
                  <a:lnTo>
                    <a:pt x="2678" y="394"/>
                  </a:lnTo>
                  <a:lnTo>
                    <a:pt x="2592" y="343"/>
                  </a:lnTo>
                  <a:lnTo>
                    <a:pt x="2503" y="297"/>
                  </a:lnTo>
                  <a:lnTo>
                    <a:pt x="2409" y="258"/>
                  </a:lnTo>
                  <a:lnTo>
                    <a:pt x="2314" y="223"/>
                  </a:lnTo>
                  <a:lnTo>
                    <a:pt x="2216" y="195"/>
                  </a:lnTo>
                  <a:lnTo>
                    <a:pt x="2114" y="172"/>
                  </a:lnTo>
                  <a:lnTo>
                    <a:pt x="2012" y="156"/>
                  </a:lnTo>
                  <a:lnTo>
                    <a:pt x="1907" y="145"/>
                  </a:lnTo>
                  <a:lnTo>
                    <a:pt x="1800" y="142"/>
                  </a:lnTo>
                  <a:close/>
                  <a:moveTo>
                    <a:pt x="615" y="0"/>
                  </a:moveTo>
                  <a:lnTo>
                    <a:pt x="677" y="3"/>
                  </a:lnTo>
                  <a:lnTo>
                    <a:pt x="736" y="12"/>
                  </a:lnTo>
                  <a:lnTo>
                    <a:pt x="794" y="26"/>
                  </a:lnTo>
                  <a:lnTo>
                    <a:pt x="849" y="45"/>
                  </a:lnTo>
                  <a:lnTo>
                    <a:pt x="901" y="70"/>
                  </a:lnTo>
                  <a:lnTo>
                    <a:pt x="951" y="98"/>
                  </a:lnTo>
                  <a:lnTo>
                    <a:pt x="998" y="131"/>
                  </a:lnTo>
                  <a:lnTo>
                    <a:pt x="1041" y="168"/>
                  </a:lnTo>
                  <a:lnTo>
                    <a:pt x="1129" y="130"/>
                  </a:lnTo>
                  <a:lnTo>
                    <a:pt x="1219" y="97"/>
                  </a:lnTo>
                  <a:lnTo>
                    <a:pt x="1311" y="67"/>
                  </a:lnTo>
                  <a:lnTo>
                    <a:pt x="1405" y="44"/>
                  </a:lnTo>
                  <a:lnTo>
                    <a:pt x="1501" y="25"/>
                  </a:lnTo>
                  <a:lnTo>
                    <a:pt x="1599" y="11"/>
                  </a:lnTo>
                  <a:lnTo>
                    <a:pt x="1699" y="3"/>
                  </a:lnTo>
                  <a:lnTo>
                    <a:pt x="1799" y="0"/>
                  </a:lnTo>
                  <a:lnTo>
                    <a:pt x="1910" y="3"/>
                  </a:lnTo>
                  <a:lnTo>
                    <a:pt x="2017" y="13"/>
                  </a:lnTo>
                  <a:lnTo>
                    <a:pt x="2124" y="29"/>
                  </a:lnTo>
                  <a:lnTo>
                    <a:pt x="2228" y="51"/>
                  </a:lnTo>
                  <a:lnTo>
                    <a:pt x="2329" y="78"/>
                  </a:lnTo>
                  <a:lnTo>
                    <a:pt x="2428" y="112"/>
                  </a:lnTo>
                  <a:lnTo>
                    <a:pt x="2524" y="151"/>
                  </a:lnTo>
                  <a:lnTo>
                    <a:pt x="2618" y="196"/>
                  </a:lnTo>
                  <a:lnTo>
                    <a:pt x="2709" y="245"/>
                  </a:lnTo>
                  <a:lnTo>
                    <a:pt x="2796" y="299"/>
                  </a:lnTo>
                  <a:lnTo>
                    <a:pt x="2880" y="359"/>
                  </a:lnTo>
                  <a:lnTo>
                    <a:pt x="2960" y="422"/>
                  </a:lnTo>
                  <a:lnTo>
                    <a:pt x="3036" y="491"/>
                  </a:lnTo>
                  <a:lnTo>
                    <a:pt x="3108" y="563"/>
                  </a:lnTo>
                  <a:lnTo>
                    <a:pt x="3177" y="639"/>
                  </a:lnTo>
                  <a:lnTo>
                    <a:pt x="3240" y="718"/>
                  </a:lnTo>
                  <a:lnTo>
                    <a:pt x="3300" y="802"/>
                  </a:lnTo>
                  <a:lnTo>
                    <a:pt x="3355" y="889"/>
                  </a:lnTo>
                  <a:lnTo>
                    <a:pt x="3404" y="980"/>
                  </a:lnTo>
                  <a:lnTo>
                    <a:pt x="3448" y="1073"/>
                  </a:lnTo>
                  <a:lnTo>
                    <a:pt x="3488" y="1169"/>
                  </a:lnTo>
                  <a:lnTo>
                    <a:pt x="3521" y="1268"/>
                  </a:lnTo>
                  <a:lnTo>
                    <a:pt x="3549" y="1369"/>
                  </a:lnTo>
                  <a:lnTo>
                    <a:pt x="3571" y="1473"/>
                  </a:lnTo>
                  <a:lnTo>
                    <a:pt x="3587" y="1579"/>
                  </a:lnTo>
                  <a:lnTo>
                    <a:pt x="3597" y="1686"/>
                  </a:lnTo>
                  <a:lnTo>
                    <a:pt x="3600" y="1796"/>
                  </a:lnTo>
                  <a:lnTo>
                    <a:pt x="3597" y="1906"/>
                  </a:lnTo>
                  <a:lnTo>
                    <a:pt x="3587" y="2013"/>
                  </a:lnTo>
                  <a:lnTo>
                    <a:pt x="3571" y="2119"/>
                  </a:lnTo>
                  <a:lnTo>
                    <a:pt x="3549" y="2223"/>
                  </a:lnTo>
                  <a:lnTo>
                    <a:pt x="3521" y="2324"/>
                  </a:lnTo>
                  <a:lnTo>
                    <a:pt x="3488" y="2423"/>
                  </a:lnTo>
                  <a:lnTo>
                    <a:pt x="3448" y="2519"/>
                  </a:lnTo>
                  <a:lnTo>
                    <a:pt x="3404" y="2612"/>
                  </a:lnTo>
                  <a:lnTo>
                    <a:pt x="3355" y="2703"/>
                  </a:lnTo>
                  <a:lnTo>
                    <a:pt x="3300" y="2790"/>
                  </a:lnTo>
                  <a:lnTo>
                    <a:pt x="3240" y="2874"/>
                  </a:lnTo>
                  <a:lnTo>
                    <a:pt x="3177" y="2953"/>
                  </a:lnTo>
                  <a:lnTo>
                    <a:pt x="3108" y="3029"/>
                  </a:lnTo>
                  <a:lnTo>
                    <a:pt x="3036" y="3101"/>
                  </a:lnTo>
                  <a:lnTo>
                    <a:pt x="2960" y="3170"/>
                  </a:lnTo>
                  <a:lnTo>
                    <a:pt x="2880" y="3233"/>
                  </a:lnTo>
                  <a:lnTo>
                    <a:pt x="2796" y="3293"/>
                  </a:lnTo>
                  <a:lnTo>
                    <a:pt x="2709" y="3347"/>
                  </a:lnTo>
                  <a:lnTo>
                    <a:pt x="2618" y="3396"/>
                  </a:lnTo>
                  <a:lnTo>
                    <a:pt x="2524" y="3441"/>
                  </a:lnTo>
                  <a:lnTo>
                    <a:pt x="2428" y="3480"/>
                  </a:lnTo>
                  <a:lnTo>
                    <a:pt x="2329" y="3514"/>
                  </a:lnTo>
                  <a:lnTo>
                    <a:pt x="2228" y="3541"/>
                  </a:lnTo>
                  <a:lnTo>
                    <a:pt x="2124" y="3563"/>
                  </a:lnTo>
                  <a:lnTo>
                    <a:pt x="2017" y="3579"/>
                  </a:lnTo>
                  <a:lnTo>
                    <a:pt x="1910" y="3589"/>
                  </a:lnTo>
                  <a:lnTo>
                    <a:pt x="1799" y="3592"/>
                  </a:lnTo>
                  <a:lnTo>
                    <a:pt x="1690" y="3589"/>
                  </a:lnTo>
                  <a:lnTo>
                    <a:pt x="1583" y="3579"/>
                  </a:lnTo>
                  <a:lnTo>
                    <a:pt x="1476" y="3563"/>
                  </a:lnTo>
                  <a:lnTo>
                    <a:pt x="1372" y="3541"/>
                  </a:lnTo>
                  <a:lnTo>
                    <a:pt x="1271" y="3514"/>
                  </a:lnTo>
                  <a:lnTo>
                    <a:pt x="1172" y="3480"/>
                  </a:lnTo>
                  <a:lnTo>
                    <a:pt x="1076" y="3441"/>
                  </a:lnTo>
                  <a:lnTo>
                    <a:pt x="982" y="3396"/>
                  </a:lnTo>
                  <a:lnTo>
                    <a:pt x="891" y="3347"/>
                  </a:lnTo>
                  <a:lnTo>
                    <a:pt x="804" y="3293"/>
                  </a:lnTo>
                  <a:lnTo>
                    <a:pt x="720" y="3233"/>
                  </a:lnTo>
                  <a:lnTo>
                    <a:pt x="640" y="3170"/>
                  </a:lnTo>
                  <a:lnTo>
                    <a:pt x="564" y="3101"/>
                  </a:lnTo>
                  <a:lnTo>
                    <a:pt x="492" y="3029"/>
                  </a:lnTo>
                  <a:lnTo>
                    <a:pt x="423" y="2953"/>
                  </a:lnTo>
                  <a:lnTo>
                    <a:pt x="360" y="2874"/>
                  </a:lnTo>
                  <a:lnTo>
                    <a:pt x="300" y="2790"/>
                  </a:lnTo>
                  <a:lnTo>
                    <a:pt x="245" y="2703"/>
                  </a:lnTo>
                  <a:lnTo>
                    <a:pt x="196" y="2612"/>
                  </a:lnTo>
                  <a:lnTo>
                    <a:pt x="152" y="2519"/>
                  </a:lnTo>
                  <a:lnTo>
                    <a:pt x="112" y="2423"/>
                  </a:lnTo>
                  <a:lnTo>
                    <a:pt x="79" y="2324"/>
                  </a:lnTo>
                  <a:lnTo>
                    <a:pt x="51" y="2223"/>
                  </a:lnTo>
                  <a:lnTo>
                    <a:pt x="29" y="2119"/>
                  </a:lnTo>
                  <a:lnTo>
                    <a:pt x="13" y="2013"/>
                  </a:lnTo>
                  <a:lnTo>
                    <a:pt x="3" y="1906"/>
                  </a:lnTo>
                  <a:lnTo>
                    <a:pt x="0" y="1795"/>
                  </a:lnTo>
                  <a:lnTo>
                    <a:pt x="3" y="1694"/>
                  </a:lnTo>
                  <a:lnTo>
                    <a:pt x="11" y="1594"/>
                  </a:lnTo>
                  <a:lnTo>
                    <a:pt x="25" y="1496"/>
                  </a:lnTo>
                  <a:lnTo>
                    <a:pt x="45" y="1399"/>
                  </a:lnTo>
                  <a:lnTo>
                    <a:pt x="69" y="1304"/>
                  </a:lnTo>
                  <a:lnTo>
                    <a:pt x="98" y="1211"/>
                  </a:lnTo>
                  <a:lnTo>
                    <a:pt x="133" y="1120"/>
                  </a:lnTo>
                  <a:lnTo>
                    <a:pt x="171" y="1032"/>
                  </a:lnTo>
                  <a:lnTo>
                    <a:pt x="141" y="983"/>
                  </a:lnTo>
                  <a:lnTo>
                    <a:pt x="111" y="933"/>
                  </a:lnTo>
                  <a:lnTo>
                    <a:pt x="85" y="883"/>
                  </a:lnTo>
                  <a:lnTo>
                    <a:pt x="61" y="834"/>
                  </a:lnTo>
                  <a:lnTo>
                    <a:pt x="40" y="785"/>
                  </a:lnTo>
                  <a:lnTo>
                    <a:pt x="23" y="737"/>
                  </a:lnTo>
                  <a:lnTo>
                    <a:pt x="11" y="690"/>
                  </a:lnTo>
                  <a:lnTo>
                    <a:pt x="3" y="645"/>
                  </a:lnTo>
                  <a:lnTo>
                    <a:pt x="0" y="603"/>
                  </a:lnTo>
                  <a:lnTo>
                    <a:pt x="3" y="541"/>
                  </a:lnTo>
                  <a:lnTo>
                    <a:pt x="12" y="481"/>
                  </a:lnTo>
                  <a:lnTo>
                    <a:pt x="27" y="423"/>
                  </a:lnTo>
                  <a:lnTo>
                    <a:pt x="48" y="368"/>
                  </a:lnTo>
                  <a:lnTo>
                    <a:pt x="74" y="316"/>
                  </a:lnTo>
                  <a:lnTo>
                    <a:pt x="106" y="266"/>
                  </a:lnTo>
                  <a:lnTo>
                    <a:pt x="141" y="220"/>
                  </a:lnTo>
                  <a:lnTo>
                    <a:pt x="181" y="176"/>
                  </a:lnTo>
                  <a:lnTo>
                    <a:pt x="225" y="138"/>
                  </a:lnTo>
                  <a:lnTo>
                    <a:pt x="272" y="103"/>
                  </a:lnTo>
                  <a:lnTo>
                    <a:pt x="323" y="73"/>
                  </a:lnTo>
                  <a:lnTo>
                    <a:pt x="376" y="48"/>
                  </a:lnTo>
                  <a:lnTo>
                    <a:pt x="433" y="27"/>
                  </a:lnTo>
                  <a:lnTo>
                    <a:pt x="492" y="12"/>
                  </a:lnTo>
                  <a:lnTo>
                    <a:pt x="553" y="3"/>
                  </a:lnTo>
                  <a:lnTo>
                    <a:pt x="615" y="0"/>
                  </a:lnTo>
                  <a:close/>
                </a:path>
              </a:pathLst>
            </a:custGeom>
            <a:grp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3" name="Freeform 11"/>
            <p:cNvSpPr>
              <a:spLocks noEditPoints="1"/>
            </p:cNvSpPr>
            <p:nvPr/>
          </p:nvSpPr>
          <p:spPr bwMode="auto">
            <a:xfrm>
              <a:off x="-336550" y="2665413"/>
              <a:ext cx="93663" cy="93663"/>
            </a:xfrm>
            <a:custGeom>
              <a:avLst/>
              <a:gdLst>
                <a:gd name="T0" fmla="*/ 211 w 473"/>
                <a:gd name="T1" fmla="*/ 145 h 472"/>
                <a:gd name="T2" fmla="*/ 170 w 473"/>
                <a:gd name="T3" fmla="*/ 170 h 472"/>
                <a:gd name="T4" fmla="*/ 146 w 473"/>
                <a:gd name="T5" fmla="*/ 211 h 472"/>
                <a:gd name="T6" fmla="*/ 145 w 473"/>
                <a:gd name="T7" fmla="*/ 258 h 472"/>
                <a:gd name="T8" fmla="*/ 163 w 473"/>
                <a:gd name="T9" fmla="*/ 295 h 472"/>
                <a:gd name="T10" fmla="*/ 195 w 473"/>
                <a:gd name="T11" fmla="*/ 321 h 472"/>
                <a:gd name="T12" fmla="*/ 236 w 473"/>
                <a:gd name="T13" fmla="*/ 331 h 472"/>
                <a:gd name="T14" fmla="*/ 284 w 473"/>
                <a:gd name="T15" fmla="*/ 318 h 472"/>
                <a:gd name="T16" fmla="*/ 318 w 473"/>
                <a:gd name="T17" fmla="*/ 284 h 472"/>
                <a:gd name="T18" fmla="*/ 331 w 473"/>
                <a:gd name="T19" fmla="*/ 236 h 472"/>
                <a:gd name="T20" fmla="*/ 318 w 473"/>
                <a:gd name="T21" fmla="*/ 188 h 472"/>
                <a:gd name="T22" fmla="*/ 284 w 473"/>
                <a:gd name="T23" fmla="*/ 154 h 472"/>
                <a:gd name="T24" fmla="*/ 236 w 473"/>
                <a:gd name="T25" fmla="*/ 141 h 472"/>
                <a:gd name="T26" fmla="*/ 276 w 473"/>
                <a:gd name="T27" fmla="*/ 3 h 472"/>
                <a:gd name="T28" fmla="*/ 345 w 473"/>
                <a:gd name="T29" fmla="*/ 26 h 472"/>
                <a:gd name="T30" fmla="*/ 404 w 473"/>
                <a:gd name="T31" fmla="*/ 68 h 472"/>
                <a:gd name="T32" fmla="*/ 447 w 473"/>
                <a:gd name="T33" fmla="*/ 127 h 472"/>
                <a:gd name="T34" fmla="*/ 471 w 473"/>
                <a:gd name="T35" fmla="*/ 198 h 472"/>
                <a:gd name="T36" fmla="*/ 471 w 473"/>
                <a:gd name="T37" fmla="*/ 274 h 472"/>
                <a:gd name="T38" fmla="*/ 447 w 473"/>
                <a:gd name="T39" fmla="*/ 345 h 472"/>
                <a:gd name="T40" fmla="*/ 404 w 473"/>
                <a:gd name="T41" fmla="*/ 404 h 472"/>
                <a:gd name="T42" fmla="*/ 345 w 473"/>
                <a:gd name="T43" fmla="*/ 446 h 472"/>
                <a:gd name="T44" fmla="*/ 276 w 473"/>
                <a:gd name="T45" fmla="*/ 469 h 472"/>
                <a:gd name="T46" fmla="*/ 198 w 473"/>
                <a:gd name="T47" fmla="*/ 469 h 472"/>
                <a:gd name="T48" fmla="*/ 127 w 473"/>
                <a:gd name="T49" fmla="*/ 446 h 472"/>
                <a:gd name="T50" fmla="*/ 69 w 473"/>
                <a:gd name="T51" fmla="*/ 404 h 472"/>
                <a:gd name="T52" fmla="*/ 26 w 473"/>
                <a:gd name="T53" fmla="*/ 345 h 472"/>
                <a:gd name="T54" fmla="*/ 3 w 473"/>
                <a:gd name="T55" fmla="*/ 274 h 472"/>
                <a:gd name="T56" fmla="*/ 3 w 473"/>
                <a:gd name="T57" fmla="*/ 198 h 472"/>
                <a:gd name="T58" fmla="*/ 26 w 473"/>
                <a:gd name="T59" fmla="*/ 127 h 472"/>
                <a:gd name="T60" fmla="*/ 69 w 473"/>
                <a:gd name="T61" fmla="*/ 68 h 472"/>
                <a:gd name="T62" fmla="*/ 127 w 473"/>
                <a:gd name="T63" fmla="*/ 26 h 472"/>
                <a:gd name="T64" fmla="*/ 198 w 473"/>
                <a:gd name="T65" fmla="*/ 3 h 4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73" h="472">
                  <a:moveTo>
                    <a:pt x="236" y="141"/>
                  </a:moveTo>
                  <a:lnTo>
                    <a:pt x="211" y="145"/>
                  </a:lnTo>
                  <a:lnTo>
                    <a:pt x="188" y="154"/>
                  </a:lnTo>
                  <a:lnTo>
                    <a:pt x="170" y="170"/>
                  </a:lnTo>
                  <a:lnTo>
                    <a:pt x="154" y="188"/>
                  </a:lnTo>
                  <a:lnTo>
                    <a:pt x="146" y="211"/>
                  </a:lnTo>
                  <a:lnTo>
                    <a:pt x="141" y="236"/>
                  </a:lnTo>
                  <a:lnTo>
                    <a:pt x="145" y="258"/>
                  </a:lnTo>
                  <a:lnTo>
                    <a:pt x="151" y="277"/>
                  </a:lnTo>
                  <a:lnTo>
                    <a:pt x="163" y="295"/>
                  </a:lnTo>
                  <a:lnTo>
                    <a:pt x="177" y="310"/>
                  </a:lnTo>
                  <a:lnTo>
                    <a:pt x="195" y="321"/>
                  </a:lnTo>
                  <a:lnTo>
                    <a:pt x="214" y="329"/>
                  </a:lnTo>
                  <a:lnTo>
                    <a:pt x="236" y="331"/>
                  </a:lnTo>
                  <a:lnTo>
                    <a:pt x="261" y="328"/>
                  </a:lnTo>
                  <a:lnTo>
                    <a:pt x="284" y="318"/>
                  </a:lnTo>
                  <a:lnTo>
                    <a:pt x="304" y="302"/>
                  </a:lnTo>
                  <a:lnTo>
                    <a:pt x="318" y="284"/>
                  </a:lnTo>
                  <a:lnTo>
                    <a:pt x="328" y="261"/>
                  </a:lnTo>
                  <a:lnTo>
                    <a:pt x="331" y="236"/>
                  </a:lnTo>
                  <a:lnTo>
                    <a:pt x="328" y="211"/>
                  </a:lnTo>
                  <a:lnTo>
                    <a:pt x="318" y="188"/>
                  </a:lnTo>
                  <a:lnTo>
                    <a:pt x="304" y="170"/>
                  </a:lnTo>
                  <a:lnTo>
                    <a:pt x="284" y="154"/>
                  </a:lnTo>
                  <a:lnTo>
                    <a:pt x="261" y="145"/>
                  </a:lnTo>
                  <a:lnTo>
                    <a:pt x="236" y="141"/>
                  </a:lnTo>
                  <a:close/>
                  <a:moveTo>
                    <a:pt x="236" y="0"/>
                  </a:moveTo>
                  <a:lnTo>
                    <a:pt x="276" y="3"/>
                  </a:lnTo>
                  <a:lnTo>
                    <a:pt x="312" y="12"/>
                  </a:lnTo>
                  <a:lnTo>
                    <a:pt x="345" y="26"/>
                  </a:lnTo>
                  <a:lnTo>
                    <a:pt x="377" y="46"/>
                  </a:lnTo>
                  <a:lnTo>
                    <a:pt x="404" y="68"/>
                  </a:lnTo>
                  <a:lnTo>
                    <a:pt x="428" y="97"/>
                  </a:lnTo>
                  <a:lnTo>
                    <a:pt x="447" y="127"/>
                  </a:lnTo>
                  <a:lnTo>
                    <a:pt x="461" y="161"/>
                  </a:lnTo>
                  <a:lnTo>
                    <a:pt x="471" y="198"/>
                  </a:lnTo>
                  <a:lnTo>
                    <a:pt x="473" y="236"/>
                  </a:lnTo>
                  <a:lnTo>
                    <a:pt x="471" y="274"/>
                  </a:lnTo>
                  <a:lnTo>
                    <a:pt x="461" y="311"/>
                  </a:lnTo>
                  <a:lnTo>
                    <a:pt x="447" y="345"/>
                  </a:lnTo>
                  <a:lnTo>
                    <a:pt x="428" y="375"/>
                  </a:lnTo>
                  <a:lnTo>
                    <a:pt x="404" y="404"/>
                  </a:lnTo>
                  <a:lnTo>
                    <a:pt x="377" y="427"/>
                  </a:lnTo>
                  <a:lnTo>
                    <a:pt x="345" y="446"/>
                  </a:lnTo>
                  <a:lnTo>
                    <a:pt x="312" y="460"/>
                  </a:lnTo>
                  <a:lnTo>
                    <a:pt x="276" y="469"/>
                  </a:lnTo>
                  <a:lnTo>
                    <a:pt x="236" y="472"/>
                  </a:lnTo>
                  <a:lnTo>
                    <a:pt x="198" y="469"/>
                  </a:lnTo>
                  <a:lnTo>
                    <a:pt x="162" y="460"/>
                  </a:lnTo>
                  <a:lnTo>
                    <a:pt x="127" y="446"/>
                  </a:lnTo>
                  <a:lnTo>
                    <a:pt x="97" y="427"/>
                  </a:lnTo>
                  <a:lnTo>
                    <a:pt x="69" y="404"/>
                  </a:lnTo>
                  <a:lnTo>
                    <a:pt x="45" y="375"/>
                  </a:lnTo>
                  <a:lnTo>
                    <a:pt x="26" y="345"/>
                  </a:lnTo>
                  <a:lnTo>
                    <a:pt x="12" y="311"/>
                  </a:lnTo>
                  <a:lnTo>
                    <a:pt x="3" y="274"/>
                  </a:lnTo>
                  <a:lnTo>
                    <a:pt x="0" y="236"/>
                  </a:lnTo>
                  <a:lnTo>
                    <a:pt x="3" y="198"/>
                  </a:lnTo>
                  <a:lnTo>
                    <a:pt x="12" y="161"/>
                  </a:lnTo>
                  <a:lnTo>
                    <a:pt x="26" y="127"/>
                  </a:lnTo>
                  <a:lnTo>
                    <a:pt x="45" y="97"/>
                  </a:lnTo>
                  <a:lnTo>
                    <a:pt x="69" y="68"/>
                  </a:lnTo>
                  <a:lnTo>
                    <a:pt x="97" y="46"/>
                  </a:lnTo>
                  <a:lnTo>
                    <a:pt x="127" y="26"/>
                  </a:lnTo>
                  <a:lnTo>
                    <a:pt x="162" y="12"/>
                  </a:lnTo>
                  <a:lnTo>
                    <a:pt x="198" y="3"/>
                  </a:lnTo>
                  <a:lnTo>
                    <a:pt x="236" y="0"/>
                  </a:lnTo>
                  <a:close/>
                </a:path>
              </a:pathLst>
            </a:custGeom>
            <a:grp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sp>
        <p:nvSpPr>
          <p:cNvPr id="117" name="Freeform 16"/>
          <p:cNvSpPr>
            <a:spLocks noEditPoints="1"/>
          </p:cNvSpPr>
          <p:nvPr/>
        </p:nvSpPr>
        <p:spPr bwMode="auto">
          <a:xfrm>
            <a:off x="7323188" y="1696742"/>
            <a:ext cx="577851" cy="601133"/>
          </a:xfrm>
          <a:custGeom>
            <a:avLst/>
            <a:gdLst>
              <a:gd name="T0" fmla="*/ 569 w 3274"/>
              <a:gd name="T1" fmla="*/ 2088 h 3408"/>
              <a:gd name="T2" fmla="*/ 356 w 3274"/>
              <a:gd name="T3" fmla="*/ 2272 h 3408"/>
              <a:gd name="T4" fmla="*/ 142 w 3274"/>
              <a:gd name="T5" fmla="*/ 2088 h 3408"/>
              <a:gd name="T6" fmla="*/ 121 w 3274"/>
              <a:gd name="T7" fmla="*/ 1867 h 3408"/>
              <a:gd name="T8" fmla="*/ 618 w 3274"/>
              <a:gd name="T9" fmla="*/ 1850 h 3408"/>
              <a:gd name="T10" fmla="*/ 682 w 3274"/>
              <a:gd name="T11" fmla="*/ 1860 h 3408"/>
              <a:gd name="T12" fmla="*/ 711 w 3274"/>
              <a:gd name="T13" fmla="*/ 1917 h 3408"/>
              <a:gd name="T14" fmla="*/ 691 w 3274"/>
              <a:gd name="T15" fmla="*/ 3387 h 3408"/>
              <a:gd name="T16" fmla="*/ 70 w 3274"/>
              <a:gd name="T17" fmla="*/ 3408 h 3408"/>
              <a:gd name="T18" fmla="*/ 9 w 3274"/>
              <a:gd name="T19" fmla="*/ 3373 h 3408"/>
              <a:gd name="T20" fmla="*/ 2 w 3274"/>
              <a:gd name="T21" fmla="*/ 1900 h 3408"/>
              <a:gd name="T22" fmla="*/ 43 w 3274"/>
              <a:gd name="T23" fmla="*/ 1852 h 3408"/>
              <a:gd name="T24" fmla="*/ 996 w 3274"/>
              <a:gd name="T25" fmla="*/ 1663 h 3408"/>
              <a:gd name="T26" fmla="*/ 1209 w 3274"/>
              <a:gd name="T27" fmla="*/ 1449 h 3408"/>
              <a:gd name="T28" fmla="*/ 1260 w 3274"/>
              <a:gd name="T29" fmla="*/ 1299 h 3408"/>
              <a:gd name="T30" fmla="*/ 1566 w 3274"/>
              <a:gd name="T31" fmla="*/ 1633 h 3408"/>
              <a:gd name="T32" fmla="*/ 1545 w 3274"/>
              <a:gd name="T33" fmla="*/ 3387 h 3408"/>
              <a:gd name="T34" fmla="*/ 925 w 3274"/>
              <a:gd name="T35" fmla="*/ 3408 h 3408"/>
              <a:gd name="T36" fmla="*/ 864 w 3274"/>
              <a:gd name="T37" fmla="*/ 3373 h 3408"/>
              <a:gd name="T38" fmla="*/ 856 w 3274"/>
              <a:gd name="T39" fmla="*/ 1614 h 3408"/>
              <a:gd name="T40" fmla="*/ 1174 w 3274"/>
              <a:gd name="T41" fmla="*/ 1287 h 3408"/>
              <a:gd name="T42" fmla="*/ 1850 w 3274"/>
              <a:gd name="T43" fmla="*/ 1379 h 3408"/>
              <a:gd name="T44" fmla="*/ 2064 w 3274"/>
              <a:gd name="T45" fmla="*/ 1165 h 3408"/>
              <a:gd name="T46" fmla="*/ 2114 w 3274"/>
              <a:gd name="T47" fmla="*/ 1015 h 3408"/>
              <a:gd name="T48" fmla="*/ 2420 w 3274"/>
              <a:gd name="T49" fmla="*/ 1349 h 3408"/>
              <a:gd name="T50" fmla="*/ 2399 w 3274"/>
              <a:gd name="T51" fmla="*/ 3387 h 3408"/>
              <a:gd name="T52" fmla="*/ 1779 w 3274"/>
              <a:gd name="T53" fmla="*/ 3408 h 3408"/>
              <a:gd name="T54" fmla="*/ 1718 w 3274"/>
              <a:gd name="T55" fmla="*/ 3373 h 3408"/>
              <a:gd name="T56" fmla="*/ 1710 w 3274"/>
              <a:gd name="T57" fmla="*/ 1330 h 3408"/>
              <a:gd name="T58" fmla="*/ 2028 w 3274"/>
              <a:gd name="T59" fmla="*/ 1003 h 3408"/>
              <a:gd name="T60" fmla="*/ 2704 w 3274"/>
              <a:gd name="T61" fmla="*/ 1095 h 3408"/>
              <a:gd name="T62" fmla="*/ 3031 w 3274"/>
              <a:gd name="T63" fmla="*/ 852 h 3408"/>
              <a:gd name="T64" fmla="*/ 3079 w 3274"/>
              <a:gd name="T65" fmla="*/ 713 h 3408"/>
              <a:gd name="T66" fmla="*/ 3265 w 3274"/>
              <a:gd name="T67" fmla="*/ 887 h 3408"/>
              <a:gd name="T68" fmla="*/ 3272 w 3274"/>
              <a:gd name="T69" fmla="*/ 3356 h 3408"/>
              <a:gd name="T70" fmla="*/ 3222 w 3274"/>
              <a:gd name="T71" fmla="*/ 3406 h 3408"/>
              <a:gd name="T72" fmla="*/ 2598 w 3274"/>
              <a:gd name="T73" fmla="*/ 3399 h 3408"/>
              <a:gd name="T74" fmla="*/ 2563 w 3274"/>
              <a:gd name="T75" fmla="*/ 3337 h 3408"/>
              <a:gd name="T76" fmla="*/ 2583 w 3274"/>
              <a:gd name="T77" fmla="*/ 1015 h 3408"/>
              <a:gd name="T78" fmla="*/ 2918 w 3274"/>
              <a:gd name="T79" fmla="*/ 711 h 3408"/>
              <a:gd name="T80" fmla="*/ 2948 w 3274"/>
              <a:gd name="T81" fmla="*/ 141 h 3408"/>
              <a:gd name="T82" fmla="*/ 3239 w 3274"/>
              <a:gd name="T83" fmla="*/ 9 h 3408"/>
              <a:gd name="T84" fmla="*/ 3274 w 3274"/>
              <a:gd name="T85" fmla="*/ 71 h 3408"/>
              <a:gd name="T86" fmla="*/ 3257 w 3274"/>
              <a:gd name="T87" fmla="*/ 543 h 3408"/>
              <a:gd name="T88" fmla="*/ 3202 w 3274"/>
              <a:gd name="T89" fmla="*/ 568 h 3408"/>
              <a:gd name="T90" fmla="*/ 2989 w 3274"/>
              <a:gd name="T91" fmla="*/ 384 h 3408"/>
              <a:gd name="T92" fmla="*/ 2348 w 3274"/>
              <a:gd name="T93" fmla="*/ 995 h 3408"/>
              <a:gd name="T94" fmla="*/ 2064 w 3274"/>
              <a:gd name="T95" fmla="*/ 739 h 3408"/>
              <a:gd name="T96" fmla="*/ 1495 w 3274"/>
              <a:gd name="T97" fmla="*/ 1277 h 3408"/>
              <a:gd name="T98" fmla="*/ 1209 w 3274"/>
              <a:gd name="T99" fmla="*/ 1023 h 3408"/>
              <a:gd name="T100" fmla="*/ 355 w 3274"/>
              <a:gd name="T101" fmla="*/ 1845 h 3408"/>
              <a:gd name="T102" fmla="*/ 21 w 3274"/>
              <a:gd name="T103" fmla="*/ 1541 h 3408"/>
              <a:gd name="T104" fmla="*/ 2 w 3274"/>
              <a:gd name="T105" fmla="*/ 1473 h 3408"/>
              <a:gd name="T106" fmla="*/ 53 w 3274"/>
              <a:gd name="T107" fmla="*/ 1422 h 3408"/>
              <a:gd name="T108" fmla="*/ 121 w 3274"/>
              <a:gd name="T109" fmla="*/ 1441 h 3408"/>
              <a:gd name="T110" fmla="*/ 1192 w 3274"/>
              <a:gd name="T111" fmla="*/ 854 h 3408"/>
              <a:gd name="T112" fmla="*/ 1260 w 3274"/>
              <a:gd name="T113" fmla="*/ 873 h 3408"/>
              <a:gd name="T114" fmla="*/ 2046 w 3274"/>
              <a:gd name="T115" fmla="*/ 570 h 3408"/>
              <a:gd name="T116" fmla="*/ 2114 w 3274"/>
              <a:gd name="T117" fmla="*/ 589 h 3408"/>
              <a:gd name="T118" fmla="*/ 2715 w 3274"/>
              <a:gd name="T119" fmla="*/ 108 h 3408"/>
              <a:gd name="T120" fmla="*/ 2710 w 3274"/>
              <a:gd name="T121" fmla="*/ 43 h 3408"/>
              <a:gd name="T122" fmla="*/ 2759 w 3274"/>
              <a:gd name="T123" fmla="*/ 2 h 34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274" h="3408">
                <a:moveTo>
                  <a:pt x="142" y="2088"/>
                </a:moveTo>
                <a:lnTo>
                  <a:pt x="142" y="3267"/>
                </a:lnTo>
                <a:lnTo>
                  <a:pt x="569" y="3267"/>
                </a:lnTo>
                <a:lnTo>
                  <a:pt x="569" y="2088"/>
                </a:lnTo>
                <a:lnTo>
                  <a:pt x="406" y="2251"/>
                </a:lnTo>
                <a:lnTo>
                  <a:pt x="390" y="2263"/>
                </a:lnTo>
                <a:lnTo>
                  <a:pt x="374" y="2270"/>
                </a:lnTo>
                <a:lnTo>
                  <a:pt x="356" y="2272"/>
                </a:lnTo>
                <a:lnTo>
                  <a:pt x="338" y="2270"/>
                </a:lnTo>
                <a:lnTo>
                  <a:pt x="321" y="2263"/>
                </a:lnTo>
                <a:lnTo>
                  <a:pt x="305" y="2251"/>
                </a:lnTo>
                <a:lnTo>
                  <a:pt x="142" y="2088"/>
                </a:lnTo>
                <a:close/>
                <a:moveTo>
                  <a:pt x="77" y="1847"/>
                </a:moveTo>
                <a:lnTo>
                  <a:pt x="93" y="1850"/>
                </a:lnTo>
                <a:lnTo>
                  <a:pt x="108" y="1856"/>
                </a:lnTo>
                <a:lnTo>
                  <a:pt x="121" y="1867"/>
                </a:lnTo>
                <a:lnTo>
                  <a:pt x="355" y="2101"/>
                </a:lnTo>
                <a:lnTo>
                  <a:pt x="590" y="1867"/>
                </a:lnTo>
                <a:lnTo>
                  <a:pt x="604" y="1857"/>
                </a:lnTo>
                <a:lnTo>
                  <a:pt x="618" y="1850"/>
                </a:lnTo>
                <a:lnTo>
                  <a:pt x="635" y="1847"/>
                </a:lnTo>
                <a:lnTo>
                  <a:pt x="651" y="1847"/>
                </a:lnTo>
                <a:lnTo>
                  <a:pt x="668" y="1852"/>
                </a:lnTo>
                <a:lnTo>
                  <a:pt x="682" y="1860"/>
                </a:lnTo>
                <a:lnTo>
                  <a:pt x="695" y="1871"/>
                </a:lnTo>
                <a:lnTo>
                  <a:pt x="704" y="1885"/>
                </a:lnTo>
                <a:lnTo>
                  <a:pt x="709" y="1900"/>
                </a:lnTo>
                <a:lnTo>
                  <a:pt x="711" y="1917"/>
                </a:lnTo>
                <a:lnTo>
                  <a:pt x="711" y="3337"/>
                </a:lnTo>
                <a:lnTo>
                  <a:pt x="709" y="3356"/>
                </a:lnTo>
                <a:lnTo>
                  <a:pt x="702" y="3373"/>
                </a:lnTo>
                <a:lnTo>
                  <a:pt x="691" y="3387"/>
                </a:lnTo>
                <a:lnTo>
                  <a:pt x="676" y="3399"/>
                </a:lnTo>
                <a:lnTo>
                  <a:pt x="660" y="3406"/>
                </a:lnTo>
                <a:lnTo>
                  <a:pt x="640" y="3408"/>
                </a:lnTo>
                <a:lnTo>
                  <a:pt x="70" y="3408"/>
                </a:lnTo>
                <a:lnTo>
                  <a:pt x="52" y="3406"/>
                </a:lnTo>
                <a:lnTo>
                  <a:pt x="35" y="3399"/>
                </a:lnTo>
                <a:lnTo>
                  <a:pt x="21" y="3387"/>
                </a:lnTo>
                <a:lnTo>
                  <a:pt x="9" y="3373"/>
                </a:lnTo>
                <a:lnTo>
                  <a:pt x="2" y="3356"/>
                </a:lnTo>
                <a:lnTo>
                  <a:pt x="0" y="3337"/>
                </a:lnTo>
                <a:lnTo>
                  <a:pt x="0" y="1917"/>
                </a:lnTo>
                <a:lnTo>
                  <a:pt x="2" y="1900"/>
                </a:lnTo>
                <a:lnTo>
                  <a:pt x="7" y="1885"/>
                </a:lnTo>
                <a:lnTo>
                  <a:pt x="17" y="1871"/>
                </a:lnTo>
                <a:lnTo>
                  <a:pt x="29" y="1860"/>
                </a:lnTo>
                <a:lnTo>
                  <a:pt x="43" y="1852"/>
                </a:lnTo>
                <a:lnTo>
                  <a:pt x="60" y="1847"/>
                </a:lnTo>
                <a:lnTo>
                  <a:pt x="77" y="1847"/>
                </a:lnTo>
                <a:close/>
                <a:moveTo>
                  <a:pt x="1209" y="1449"/>
                </a:moveTo>
                <a:lnTo>
                  <a:pt x="996" y="1663"/>
                </a:lnTo>
                <a:lnTo>
                  <a:pt x="996" y="3267"/>
                </a:lnTo>
                <a:lnTo>
                  <a:pt x="1424" y="3267"/>
                </a:lnTo>
                <a:lnTo>
                  <a:pt x="1424" y="1663"/>
                </a:lnTo>
                <a:lnTo>
                  <a:pt x="1209" y="1449"/>
                </a:lnTo>
                <a:close/>
                <a:moveTo>
                  <a:pt x="1209" y="1277"/>
                </a:moveTo>
                <a:lnTo>
                  <a:pt x="1228" y="1281"/>
                </a:lnTo>
                <a:lnTo>
                  <a:pt x="1245" y="1287"/>
                </a:lnTo>
                <a:lnTo>
                  <a:pt x="1260" y="1299"/>
                </a:lnTo>
                <a:lnTo>
                  <a:pt x="1545" y="1583"/>
                </a:lnTo>
                <a:lnTo>
                  <a:pt x="1556" y="1598"/>
                </a:lnTo>
                <a:lnTo>
                  <a:pt x="1563" y="1614"/>
                </a:lnTo>
                <a:lnTo>
                  <a:pt x="1566" y="1633"/>
                </a:lnTo>
                <a:lnTo>
                  <a:pt x="1566" y="3337"/>
                </a:lnTo>
                <a:lnTo>
                  <a:pt x="1563" y="3356"/>
                </a:lnTo>
                <a:lnTo>
                  <a:pt x="1556" y="3373"/>
                </a:lnTo>
                <a:lnTo>
                  <a:pt x="1545" y="3387"/>
                </a:lnTo>
                <a:lnTo>
                  <a:pt x="1530" y="3399"/>
                </a:lnTo>
                <a:lnTo>
                  <a:pt x="1514" y="3406"/>
                </a:lnTo>
                <a:lnTo>
                  <a:pt x="1494" y="3408"/>
                </a:lnTo>
                <a:lnTo>
                  <a:pt x="925" y="3408"/>
                </a:lnTo>
                <a:lnTo>
                  <a:pt x="906" y="3406"/>
                </a:lnTo>
                <a:lnTo>
                  <a:pt x="889" y="3399"/>
                </a:lnTo>
                <a:lnTo>
                  <a:pt x="875" y="3387"/>
                </a:lnTo>
                <a:lnTo>
                  <a:pt x="864" y="3373"/>
                </a:lnTo>
                <a:lnTo>
                  <a:pt x="856" y="3356"/>
                </a:lnTo>
                <a:lnTo>
                  <a:pt x="854" y="3337"/>
                </a:lnTo>
                <a:lnTo>
                  <a:pt x="854" y="1633"/>
                </a:lnTo>
                <a:lnTo>
                  <a:pt x="856" y="1614"/>
                </a:lnTo>
                <a:lnTo>
                  <a:pt x="864" y="1598"/>
                </a:lnTo>
                <a:lnTo>
                  <a:pt x="875" y="1583"/>
                </a:lnTo>
                <a:lnTo>
                  <a:pt x="1160" y="1299"/>
                </a:lnTo>
                <a:lnTo>
                  <a:pt x="1174" y="1287"/>
                </a:lnTo>
                <a:lnTo>
                  <a:pt x="1192" y="1281"/>
                </a:lnTo>
                <a:lnTo>
                  <a:pt x="1209" y="1277"/>
                </a:lnTo>
                <a:close/>
                <a:moveTo>
                  <a:pt x="2064" y="1165"/>
                </a:moveTo>
                <a:lnTo>
                  <a:pt x="1850" y="1379"/>
                </a:lnTo>
                <a:lnTo>
                  <a:pt x="1850" y="3267"/>
                </a:lnTo>
                <a:lnTo>
                  <a:pt x="2278" y="3267"/>
                </a:lnTo>
                <a:lnTo>
                  <a:pt x="2278" y="1379"/>
                </a:lnTo>
                <a:lnTo>
                  <a:pt x="2064" y="1165"/>
                </a:lnTo>
                <a:close/>
                <a:moveTo>
                  <a:pt x="2064" y="993"/>
                </a:moveTo>
                <a:lnTo>
                  <a:pt x="2082" y="997"/>
                </a:lnTo>
                <a:lnTo>
                  <a:pt x="2099" y="1003"/>
                </a:lnTo>
                <a:lnTo>
                  <a:pt x="2114" y="1015"/>
                </a:lnTo>
                <a:lnTo>
                  <a:pt x="2399" y="1299"/>
                </a:lnTo>
                <a:lnTo>
                  <a:pt x="2410" y="1314"/>
                </a:lnTo>
                <a:lnTo>
                  <a:pt x="2418" y="1330"/>
                </a:lnTo>
                <a:lnTo>
                  <a:pt x="2420" y="1349"/>
                </a:lnTo>
                <a:lnTo>
                  <a:pt x="2420" y="3337"/>
                </a:lnTo>
                <a:lnTo>
                  <a:pt x="2418" y="3356"/>
                </a:lnTo>
                <a:lnTo>
                  <a:pt x="2410" y="3373"/>
                </a:lnTo>
                <a:lnTo>
                  <a:pt x="2399" y="3387"/>
                </a:lnTo>
                <a:lnTo>
                  <a:pt x="2385" y="3399"/>
                </a:lnTo>
                <a:lnTo>
                  <a:pt x="2368" y="3406"/>
                </a:lnTo>
                <a:lnTo>
                  <a:pt x="2348" y="3408"/>
                </a:lnTo>
                <a:lnTo>
                  <a:pt x="1779" y="3408"/>
                </a:lnTo>
                <a:lnTo>
                  <a:pt x="1760" y="3406"/>
                </a:lnTo>
                <a:lnTo>
                  <a:pt x="1744" y="3399"/>
                </a:lnTo>
                <a:lnTo>
                  <a:pt x="1729" y="3387"/>
                </a:lnTo>
                <a:lnTo>
                  <a:pt x="1718" y="3373"/>
                </a:lnTo>
                <a:lnTo>
                  <a:pt x="1710" y="3356"/>
                </a:lnTo>
                <a:lnTo>
                  <a:pt x="1708" y="3337"/>
                </a:lnTo>
                <a:lnTo>
                  <a:pt x="1708" y="1349"/>
                </a:lnTo>
                <a:lnTo>
                  <a:pt x="1710" y="1330"/>
                </a:lnTo>
                <a:lnTo>
                  <a:pt x="1718" y="1314"/>
                </a:lnTo>
                <a:lnTo>
                  <a:pt x="1729" y="1299"/>
                </a:lnTo>
                <a:lnTo>
                  <a:pt x="2014" y="1015"/>
                </a:lnTo>
                <a:lnTo>
                  <a:pt x="2028" y="1003"/>
                </a:lnTo>
                <a:lnTo>
                  <a:pt x="2046" y="997"/>
                </a:lnTo>
                <a:lnTo>
                  <a:pt x="2064" y="993"/>
                </a:lnTo>
                <a:close/>
                <a:moveTo>
                  <a:pt x="2948" y="852"/>
                </a:moveTo>
                <a:lnTo>
                  <a:pt x="2704" y="1095"/>
                </a:lnTo>
                <a:lnTo>
                  <a:pt x="2704" y="3267"/>
                </a:lnTo>
                <a:lnTo>
                  <a:pt x="3132" y="3267"/>
                </a:lnTo>
                <a:lnTo>
                  <a:pt x="3132" y="952"/>
                </a:lnTo>
                <a:lnTo>
                  <a:pt x="3031" y="852"/>
                </a:lnTo>
                <a:lnTo>
                  <a:pt x="2948" y="852"/>
                </a:lnTo>
                <a:close/>
                <a:moveTo>
                  <a:pt x="2918" y="711"/>
                </a:moveTo>
                <a:lnTo>
                  <a:pt x="3061" y="711"/>
                </a:lnTo>
                <a:lnTo>
                  <a:pt x="3079" y="713"/>
                </a:lnTo>
                <a:lnTo>
                  <a:pt x="3096" y="720"/>
                </a:lnTo>
                <a:lnTo>
                  <a:pt x="3111" y="731"/>
                </a:lnTo>
                <a:lnTo>
                  <a:pt x="3253" y="873"/>
                </a:lnTo>
                <a:lnTo>
                  <a:pt x="3265" y="887"/>
                </a:lnTo>
                <a:lnTo>
                  <a:pt x="3272" y="905"/>
                </a:lnTo>
                <a:lnTo>
                  <a:pt x="3274" y="923"/>
                </a:lnTo>
                <a:lnTo>
                  <a:pt x="3274" y="3337"/>
                </a:lnTo>
                <a:lnTo>
                  <a:pt x="3272" y="3356"/>
                </a:lnTo>
                <a:lnTo>
                  <a:pt x="3265" y="3373"/>
                </a:lnTo>
                <a:lnTo>
                  <a:pt x="3253" y="3387"/>
                </a:lnTo>
                <a:lnTo>
                  <a:pt x="3239" y="3399"/>
                </a:lnTo>
                <a:lnTo>
                  <a:pt x="3222" y="3406"/>
                </a:lnTo>
                <a:lnTo>
                  <a:pt x="3202" y="3408"/>
                </a:lnTo>
                <a:lnTo>
                  <a:pt x="2633" y="3408"/>
                </a:lnTo>
                <a:lnTo>
                  <a:pt x="2614" y="3406"/>
                </a:lnTo>
                <a:lnTo>
                  <a:pt x="2598" y="3399"/>
                </a:lnTo>
                <a:lnTo>
                  <a:pt x="2583" y="3387"/>
                </a:lnTo>
                <a:lnTo>
                  <a:pt x="2572" y="3373"/>
                </a:lnTo>
                <a:lnTo>
                  <a:pt x="2565" y="3356"/>
                </a:lnTo>
                <a:lnTo>
                  <a:pt x="2563" y="3337"/>
                </a:lnTo>
                <a:lnTo>
                  <a:pt x="2563" y="1065"/>
                </a:lnTo>
                <a:lnTo>
                  <a:pt x="2565" y="1046"/>
                </a:lnTo>
                <a:lnTo>
                  <a:pt x="2572" y="1030"/>
                </a:lnTo>
                <a:lnTo>
                  <a:pt x="2583" y="1015"/>
                </a:lnTo>
                <a:lnTo>
                  <a:pt x="2868" y="731"/>
                </a:lnTo>
                <a:lnTo>
                  <a:pt x="2883" y="720"/>
                </a:lnTo>
                <a:lnTo>
                  <a:pt x="2900" y="713"/>
                </a:lnTo>
                <a:lnTo>
                  <a:pt x="2918" y="711"/>
                </a:lnTo>
                <a:close/>
                <a:moveTo>
                  <a:pt x="2948" y="141"/>
                </a:moveTo>
                <a:lnTo>
                  <a:pt x="3132" y="325"/>
                </a:lnTo>
                <a:lnTo>
                  <a:pt x="3132" y="141"/>
                </a:lnTo>
                <a:lnTo>
                  <a:pt x="2948" y="141"/>
                </a:lnTo>
                <a:close/>
                <a:moveTo>
                  <a:pt x="2776" y="0"/>
                </a:moveTo>
                <a:lnTo>
                  <a:pt x="3202" y="0"/>
                </a:lnTo>
                <a:lnTo>
                  <a:pt x="3222" y="2"/>
                </a:lnTo>
                <a:lnTo>
                  <a:pt x="3239" y="9"/>
                </a:lnTo>
                <a:lnTo>
                  <a:pt x="3253" y="21"/>
                </a:lnTo>
                <a:lnTo>
                  <a:pt x="3265" y="35"/>
                </a:lnTo>
                <a:lnTo>
                  <a:pt x="3272" y="52"/>
                </a:lnTo>
                <a:lnTo>
                  <a:pt x="3274" y="71"/>
                </a:lnTo>
                <a:lnTo>
                  <a:pt x="3274" y="497"/>
                </a:lnTo>
                <a:lnTo>
                  <a:pt x="3272" y="514"/>
                </a:lnTo>
                <a:lnTo>
                  <a:pt x="3267" y="530"/>
                </a:lnTo>
                <a:lnTo>
                  <a:pt x="3257" y="543"/>
                </a:lnTo>
                <a:lnTo>
                  <a:pt x="3245" y="555"/>
                </a:lnTo>
                <a:lnTo>
                  <a:pt x="3230" y="563"/>
                </a:lnTo>
                <a:lnTo>
                  <a:pt x="3217" y="567"/>
                </a:lnTo>
                <a:lnTo>
                  <a:pt x="3202" y="568"/>
                </a:lnTo>
                <a:lnTo>
                  <a:pt x="3185" y="566"/>
                </a:lnTo>
                <a:lnTo>
                  <a:pt x="3167" y="559"/>
                </a:lnTo>
                <a:lnTo>
                  <a:pt x="3153" y="547"/>
                </a:lnTo>
                <a:lnTo>
                  <a:pt x="2989" y="384"/>
                </a:lnTo>
                <a:lnTo>
                  <a:pt x="2399" y="973"/>
                </a:lnTo>
                <a:lnTo>
                  <a:pt x="2383" y="985"/>
                </a:lnTo>
                <a:lnTo>
                  <a:pt x="2367" y="991"/>
                </a:lnTo>
                <a:lnTo>
                  <a:pt x="2348" y="995"/>
                </a:lnTo>
                <a:lnTo>
                  <a:pt x="2331" y="991"/>
                </a:lnTo>
                <a:lnTo>
                  <a:pt x="2313" y="985"/>
                </a:lnTo>
                <a:lnTo>
                  <a:pt x="2299" y="973"/>
                </a:lnTo>
                <a:lnTo>
                  <a:pt x="2064" y="739"/>
                </a:lnTo>
                <a:lnTo>
                  <a:pt x="1545" y="1257"/>
                </a:lnTo>
                <a:lnTo>
                  <a:pt x="1529" y="1268"/>
                </a:lnTo>
                <a:lnTo>
                  <a:pt x="1513" y="1275"/>
                </a:lnTo>
                <a:lnTo>
                  <a:pt x="1495" y="1277"/>
                </a:lnTo>
                <a:lnTo>
                  <a:pt x="1476" y="1275"/>
                </a:lnTo>
                <a:lnTo>
                  <a:pt x="1460" y="1268"/>
                </a:lnTo>
                <a:lnTo>
                  <a:pt x="1444" y="1257"/>
                </a:lnTo>
                <a:lnTo>
                  <a:pt x="1209" y="1023"/>
                </a:lnTo>
                <a:lnTo>
                  <a:pt x="406" y="1825"/>
                </a:lnTo>
                <a:lnTo>
                  <a:pt x="390" y="1837"/>
                </a:lnTo>
                <a:lnTo>
                  <a:pt x="374" y="1843"/>
                </a:lnTo>
                <a:lnTo>
                  <a:pt x="355" y="1845"/>
                </a:lnTo>
                <a:lnTo>
                  <a:pt x="338" y="1843"/>
                </a:lnTo>
                <a:lnTo>
                  <a:pt x="320" y="1837"/>
                </a:lnTo>
                <a:lnTo>
                  <a:pt x="305" y="1825"/>
                </a:lnTo>
                <a:lnTo>
                  <a:pt x="21" y="1541"/>
                </a:lnTo>
                <a:lnTo>
                  <a:pt x="9" y="1526"/>
                </a:lnTo>
                <a:lnTo>
                  <a:pt x="2" y="1509"/>
                </a:lnTo>
                <a:lnTo>
                  <a:pt x="0" y="1491"/>
                </a:lnTo>
                <a:lnTo>
                  <a:pt x="2" y="1473"/>
                </a:lnTo>
                <a:lnTo>
                  <a:pt x="9" y="1456"/>
                </a:lnTo>
                <a:lnTo>
                  <a:pt x="21" y="1441"/>
                </a:lnTo>
                <a:lnTo>
                  <a:pt x="35" y="1429"/>
                </a:lnTo>
                <a:lnTo>
                  <a:pt x="53" y="1422"/>
                </a:lnTo>
                <a:lnTo>
                  <a:pt x="70" y="1420"/>
                </a:lnTo>
                <a:lnTo>
                  <a:pt x="89" y="1422"/>
                </a:lnTo>
                <a:lnTo>
                  <a:pt x="106" y="1429"/>
                </a:lnTo>
                <a:lnTo>
                  <a:pt x="121" y="1441"/>
                </a:lnTo>
                <a:lnTo>
                  <a:pt x="355" y="1675"/>
                </a:lnTo>
                <a:lnTo>
                  <a:pt x="1160" y="873"/>
                </a:lnTo>
                <a:lnTo>
                  <a:pt x="1174" y="861"/>
                </a:lnTo>
                <a:lnTo>
                  <a:pt x="1192" y="854"/>
                </a:lnTo>
                <a:lnTo>
                  <a:pt x="1209" y="852"/>
                </a:lnTo>
                <a:lnTo>
                  <a:pt x="1228" y="854"/>
                </a:lnTo>
                <a:lnTo>
                  <a:pt x="1245" y="861"/>
                </a:lnTo>
                <a:lnTo>
                  <a:pt x="1260" y="873"/>
                </a:lnTo>
                <a:lnTo>
                  <a:pt x="1494" y="1107"/>
                </a:lnTo>
                <a:lnTo>
                  <a:pt x="2014" y="589"/>
                </a:lnTo>
                <a:lnTo>
                  <a:pt x="2028" y="577"/>
                </a:lnTo>
                <a:lnTo>
                  <a:pt x="2046" y="570"/>
                </a:lnTo>
                <a:lnTo>
                  <a:pt x="2064" y="568"/>
                </a:lnTo>
                <a:lnTo>
                  <a:pt x="2082" y="570"/>
                </a:lnTo>
                <a:lnTo>
                  <a:pt x="2099" y="577"/>
                </a:lnTo>
                <a:lnTo>
                  <a:pt x="2114" y="589"/>
                </a:lnTo>
                <a:lnTo>
                  <a:pt x="2348" y="823"/>
                </a:lnTo>
                <a:lnTo>
                  <a:pt x="2889" y="284"/>
                </a:lnTo>
                <a:lnTo>
                  <a:pt x="2725" y="121"/>
                </a:lnTo>
                <a:lnTo>
                  <a:pt x="2715" y="108"/>
                </a:lnTo>
                <a:lnTo>
                  <a:pt x="2708" y="93"/>
                </a:lnTo>
                <a:lnTo>
                  <a:pt x="2704" y="76"/>
                </a:lnTo>
                <a:lnTo>
                  <a:pt x="2705" y="60"/>
                </a:lnTo>
                <a:lnTo>
                  <a:pt x="2710" y="43"/>
                </a:lnTo>
                <a:lnTo>
                  <a:pt x="2718" y="29"/>
                </a:lnTo>
                <a:lnTo>
                  <a:pt x="2729" y="17"/>
                </a:lnTo>
                <a:lnTo>
                  <a:pt x="2744" y="8"/>
                </a:lnTo>
                <a:lnTo>
                  <a:pt x="2759" y="2"/>
                </a:lnTo>
                <a:lnTo>
                  <a:pt x="2776" y="0"/>
                </a:lnTo>
                <a:close/>
              </a:path>
            </a:pathLst>
          </a:custGeom>
          <a:solidFill>
            <a:srgbClr val="A68BBF"/>
          </a:solid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25" name="Freeform 21"/>
          <p:cNvSpPr>
            <a:spLocks noEditPoints="1"/>
          </p:cNvSpPr>
          <p:nvPr/>
        </p:nvSpPr>
        <p:spPr bwMode="auto">
          <a:xfrm>
            <a:off x="10278299" y="1725774"/>
            <a:ext cx="730877" cy="543069"/>
          </a:xfrm>
          <a:custGeom>
            <a:avLst/>
            <a:gdLst>
              <a:gd name="T0" fmla="*/ 1431 w 3736"/>
              <a:gd name="T1" fmla="*/ 2589 h 2773"/>
              <a:gd name="T2" fmla="*/ 1588 w 3736"/>
              <a:gd name="T3" fmla="*/ 2625 h 2773"/>
              <a:gd name="T4" fmla="*/ 1539 w 3736"/>
              <a:gd name="T5" fmla="*/ 2464 h 2773"/>
              <a:gd name="T6" fmla="*/ 1206 w 3736"/>
              <a:gd name="T7" fmla="*/ 2349 h 2773"/>
              <a:gd name="T8" fmla="*/ 1354 w 3736"/>
              <a:gd name="T9" fmla="*/ 2419 h 2773"/>
              <a:gd name="T10" fmla="*/ 1338 w 3736"/>
              <a:gd name="T11" fmla="*/ 2251 h 2773"/>
              <a:gd name="T12" fmla="*/ 983 w 3736"/>
              <a:gd name="T13" fmla="*/ 2095 h 2773"/>
              <a:gd name="T14" fmla="*/ 1107 w 3736"/>
              <a:gd name="T15" fmla="*/ 2204 h 2773"/>
              <a:gd name="T16" fmla="*/ 1129 w 3736"/>
              <a:gd name="T17" fmla="*/ 2034 h 2773"/>
              <a:gd name="T18" fmla="*/ 2403 w 3736"/>
              <a:gd name="T19" fmla="*/ 778 h 2773"/>
              <a:gd name="T20" fmla="*/ 1992 w 3736"/>
              <a:gd name="T21" fmla="*/ 727 h 2773"/>
              <a:gd name="T22" fmla="*/ 1371 w 3736"/>
              <a:gd name="T23" fmla="*/ 1311 h 2773"/>
              <a:gd name="T24" fmla="*/ 1536 w 3736"/>
              <a:gd name="T25" fmla="*/ 1422 h 2773"/>
              <a:gd name="T26" fmla="*/ 1961 w 3736"/>
              <a:gd name="T27" fmla="*/ 1053 h 2773"/>
              <a:gd name="T28" fmla="*/ 1981 w 3736"/>
              <a:gd name="T29" fmla="*/ 1261 h 2773"/>
              <a:gd name="T30" fmla="*/ 2076 w 3736"/>
              <a:gd name="T31" fmla="*/ 1338 h 2773"/>
              <a:gd name="T32" fmla="*/ 2359 w 3736"/>
              <a:gd name="T33" fmla="*/ 1393 h 2773"/>
              <a:gd name="T34" fmla="*/ 2403 w 3736"/>
              <a:gd name="T35" fmla="*/ 1500 h 2773"/>
              <a:gd name="T36" fmla="*/ 2801 w 3736"/>
              <a:gd name="T37" fmla="*/ 1692 h 2773"/>
              <a:gd name="T38" fmla="*/ 3155 w 3736"/>
              <a:gd name="T39" fmla="*/ 1098 h 2773"/>
              <a:gd name="T40" fmla="*/ 774 w 3736"/>
              <a:gd name="T41" fmla="*/ 1500 h 2773"/>
              <a:gd name="T42" fmla="*/ 1119 w 3736"/>
              <a:gd name="T43" fmla="*/ 1903 h 2773"/>
              <a:gd name="T44" fmla="*/ 1290 w 3736"/>
              <a:gd name="T45" fmla="*/ 2123 h 2773"/>
              <a:gd name="T46" fmla="*/ 1514 w 3736"/>
              <a:gd name="T47" fmla="*/ 2310 h 2773"/>
              <a:gd name="T48" fmla="*/ 1725 w 3736"/>
              <a:gd name="T49" fmla="*/ 2492 h 2773"/>
              <a:gd name="T50" fmla="*/ 1827 w 3736"/>
              <a:gd name="T51" fmla="*/ 2531 h 2773"/>
              <a:gd name="T52" fmla="*/ 1405 w 3736"/>
              <a:gd name="T53" fmla="*/ 1993 h 2773"/>
              <a:gd name="T54" fmla="*/ 2083 w 3736"/>
              <a:gd name="T55" fmla="*/ 2528 h 2773"/>
              <a:gd name="T56" fmla="*/ 1657 w 3736"/>
              <a:gd name="T57" fmla="*/ 1904 h 2773"/>
              <a:gd name="T58" fmla="*/ 1741 w 3736"/>
              <a:gd name="T59" fmla="*/ 1820 h 2773"/>
              <a:gd name="T60" fmla="*/ 2447 w 3736"/>
              <a:gd name="T61" fmla="*/ 2412 h 2773"/>
              <a:gd name="T62" fmla="*/ 1806 w 3736"/>
              <a:gd name="T63" fmla="*/ 1621 h 2773"/>
              <a:gd name="T64" fmla="*/ 2523 w 3736"/>
              <a:gd name="T65" fmla="*/ 2188 h 2773"/>
              <a:gd name="T66" fmla="*/ 2602 w 3736"/>
              <a:gd name="T67" fmla="*/ 2052 h 2773"/>
              <a:gd name="T68" fmla="*/ 1636 w 3736"/>
              <a:gd name="T69" fmla="*/ 1502 h 2773"/>
              <a:gd name="T70" fmla="*/ 1347 w 3736"/>
              <a:gd name="T71" fmla="*/ 1502 h 2773"/>
              <a:gd name="T72" fmla="*/ 1297 w 3736"/>
              <a:gd name="T73" fmla="*/ 1171 h 2773"/>
              <a:gd name="T74" fmla="*/ 1416 w 3736"/>
              <a:gd name="T75" fmla="*/ 782 h 2773"/>
              <a:gd name="T76" fmla="*/ 866 w 3736"/>
              <a:gd name="T77" fmla="*/ 145 h 2773"/>
              <a:gd name="T78" fmla="*/ 1286 w 3736"/>
              <a:gd name="T79" fmla="*/ 407 h 2773"/>
              <a:gd name="T80" fmla="*/ 1508 w 3736"/>
              <a:gd name="T81" fmla="*/ 684 h 2773"/>
              <a:gd name="T82" fmla="*/ 1927 w 3736"/>
              <a:gd name="T83" fmla="*/ 621 h 2773"/>
              <a:gd name="T84" fmla="*/ 2386 w 3736"/>
              <a:gd name="T85" fmla="*/ 660 h 2773"/>
              <a:gd name="T86" fmla="*/ 2531 w 3736"/>
              <a:gd name="T87" fmla="*/ 430 h 2773"/>
              <a:gd name="T88" fmla="*/ 3728 w 3736"/>
              <a:gd name="T89" fmla="*/ 778 h 2773"/>
              <a:gd name="T90" fmla="*/ 3298 w 3736"/>
              <a:gd name="T91" fmla="*/ 1229 h 2773"/>
              <a:gd name="T92" fmla="*/ 2981 w 3736"/>
              <a:gd name="T93" fmla="*/ 1585 h 2773"/>
              <a:gd name="T94" fmla="*/ 2742 w 3736"/>
              <a:gd name="T95" fmla="*/ 2078 h 2773"/>
              <a:gd name="T96" fmla="*/ 2585 w 3736"/>
              <a:gd name="T97" fmla="*/ 2306 h 2773"/>
              <a:gd name="T98" fmla="*/ 2451 w 3736"/>
              <a:gd name="T99" fmla="*/ 2546 h 2773"/>
              <a:gd name="T100" fmla="*/ 2201 w 3736"/>
              <a:gd name="T101" fmla="*/ 2609 h 2773"/>
              <a:gd name="T102" fmla="*/ 1936 w 3736"/>
              <a:gd name="T103" fmla="*/ 2582 h 2773"/>
              <a:gd name="T104" fmla="*/ 1683 w 3736"/>
              <a:gd name="T105" fmla="*/ 2699 h 2773"/>
              <a:gd name="T106" fmla="*/ 1394 w 3736"/>
              <a:gd name="T107" fmla="*/ 2732 h 2773"/>
              <a:gd name="T108" fmla="*/ 1204 w 3736"/>
              <a:gd name="T109" fmla="*/ 2530 h 2773"/>
              <a:gd name="T110" fmla="*/ 1043 w 3736"/>
              <a:gd name="T111" fmla="*/ 2325 h 2773"/>
              <a:gd name="T112" fmla="*/ 864 w 3736"/>
              <a:gd name="T113" fmla="*/ 2080 h 2773"/>
              <a:gd name="T114" fmla="*/ 702 w 3736"/>
              <a:gd name="T115" fmla="*/ 1655 h 2773"/>
              <a:gd name="T116" fmla="*/ 451 w 3736"/>
              <a:gd name="T117" fmla="*/ 1282 h 2773"/>
              <a:gd name="T118" fmla="*/ 6 w 3736"/>
              <a:gd name="T119" fmla="*/ 841 h 27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736" h="2773">
                <a:moveTo>
                  <a:pt x="1520" y="2463"/>
                </a:moveTo>
                <a:lnTo>
                  <a:pt x="1502" y="2464"/>
                </a:lnTo>
                <a:lnTo>
                  <a:pt x="1485" y="2470"/>
                </a:lnTo>
                <a:lnTo>
                  <a:pt x="1468" y="2479"/>
                </a:lnTo>
                <a:lnTo>
                  <a:pt x="1453" y="2490"/>
                </a:lnTo>
                <a:lnTo>
                  <a:pt x="1440" y="2508"/>
                </a:lnTo>
                <a:lnTo>
                  <a:pt x="1431" y="2528"/>
                </a:lnTo>
                <a:lnTo>
                  <a:pt x="1426" y="2548"/>
                </a:lnTo>
                <a:lnTo>
                  <a:pt x="1426" y="2569"/>
                </a:lnTo>
                <a:lnTo>
                  <a:pt x="1431" y="2589"/>
                </a:lnTo>
                <a:lnTo>
                  <a:pt x="1440" y="2608"/>
                </a:lnTo>
                <a:lnTo>
                  <a:pt x="1453" y="2625"/>
                </a:lnTo>
                <a:lnTo>
                  <a:pt x="1468" y="2638"/>
                </a:lnTo>
                <a:lnTo>
                  <a:pt x="1484" y="2647"/>
                </a:lnTo>
                <a:lnTo>
                  <a:pt x="1502" y="2651"/>
                </a:lnTo>
                <a:lnTo>
                  <a:pt x="1520" y="2654"/>
                </a:lnTo>
                <a:lnTo>
                  <a:pt x="1540" y="2651"/>
                </a:lnTo>
                <a:lnTo>
                  <a:pt x="1557" y="2647"/>
                </a:lnTo>
                <a:lnTo>
                  <a:pt x="1574" y="2638"/>
                </a:lnTo>
                <a:lnTo>
                  <a:pt x="1588" y="2625"/>
                </a:lnTo>
                <a:lnTo>
                  <a:pt x="1602" y="2608"/>
                </a:lnTo>
                <a:lnTo>
                  <a:pt x="1611" y="2589"/>
                </a:lnTo>
                <a:lnTo>
                  <a:pt x="1616" y="2569"/>
                </a:lnTo>
                <a:lnTo>
                  <a:pt x="1616" y="2548"/>
                </a:lnTo>
                <a:lnTo>
                  <a:pt x="1611" y="2528"/>
                </a:lnTo>
                <a:lnTo>
                  <a:pt x="1602" y="2508"/>
                </a:lnTo>
                <a:lnTo>
                  <a:pt x="1588" y="2490"/>
                </a:lnTo>
                <a:lnTo>
                  <a:pt x="1574" y="2479"/>
                </a:lnTo>
                <a:lnTo>
                  <a:pt x="1557" y="2470"/>
                </a:lnTo>
                <a:lnTo>
                  <a:pt x="1539" y="2464"/>
                </a:lnTo>
                <a:lnTo>
                  <a:pt x="1520" y="2463"/>
                </a:lnTo>
                <a:close/>
                <a:moveTo>
                  <a:pt x="1301" y="2243"/>
                </a:moveTo>
                <a:lnTo>
                  <a:pt x="1283" y="2245"/>
                </a:lnTo>
                <a:lnTo>
                  <a:pt x="1265" y="2251"/>
                </a:lnTo>
                <a:lnTo>
                  <a:pt x="1249" y="2258"/>
                </a:lnTo>
                <a:lnTo>
                  <a:pt x="1233" y="2271"/>
                </a:lnTo>
                <a:lnTo>
                  <a:pt x="1220" y="2288"/>
                </a:lnTo>
                <a:lnTo>
                  <a:pt x="1211" y="2307"/>
                </a:lnTo>
                <a:lnTo>
                  <a:pt x="1206" y="2328"/>
                </a:lnTo>
                <a:lnTo>
                  <a:pt x="1206" y="2349"/>
                </a:lnTo>
                <a:lnTo>
                  <a:pt x="1211" y="2370"/>
                </a:lnTo>
                <a:lnTo>
                  <a:pt x="1220" y="2389"/>
                </a:lnTo>
                <a:lnTo>
                  <a:pt x="1233" y="2406"/>
                </a:lnTo>
                <a:lnTo>
                  <a:pt x="1248" y="2419"/>
                </a:lnTo>
                <a:lnTo>
                  <a:pt x="1265" y="2427"/>
                </a:lnTo>
                <a:lnTo>
                  <a:pt x="1282" y="2432"/>
                </a:lnTo>
                <a:lnTo>
                  <a:pt x="1301" y="2435"/>
                </a:lnTo>
                <a:lnTo>
                  <a:pt x="1320" y="2432"/>
                </a:lnTo>
                <a:lnTo>
                  <a:pt x="1338" y="2427"/>
                </a:lnTo>
                <a:lnTo>
                  <a:pt x="1354" y="2419"/>
                </a:lnTo>
                <a:lnTo>
                  <a:pt x="1368" y="2406"/>
                </a:lnTo>
                <a:lnTo>
                  <a:pt x="1382" y="2389"/>
                </a:lnTo>
                <a:lnTo>
                  <a:pt x="1391" y="2370"/>
                </a:lnTo>
                <a:lnTo>
                  <a:pt x="1396" y="2349"/>
                </a:lnTo>
                <a:lnTo>
                  <a:pt x="1396" y="2328"/>
                </a:lnTo>
                <a:lnTo>
                  <a:pt x="1391" y="2307"/>
                </a:lnTo>
                <a:lnTo>
                  <a:pt x="1382" y="2288"/>
                </a:lnTo>
                <a:lnTo>
                  <a:pt x="1368" y="2271"/>
                </a:lnTo>
                <a:lnTo>
                  <a:pt x="1354" y="2258"/>
                </a:lnTo>
                <a:lnTo>
                  <a:pt x="1338" y="2251"/>
                </a:lnTo>
                <a:lnTo>
                  <a:pt x="1320" y="2245"/>
                </a:lnTo>
                <a:lnTo>
                  <a:pt x="1301" y="2243"/>
                </a:lnTo>
                <a:close/>
                <a:moveTo>
                  <a:pt x="1076" y="2018"/>
                </a:moveTo>
                <a:lnTo>
                  <a:pt x="1058" y="2020"/>
                </a:lnTo>
                <a:lnTo>
                  <a:pt x="1041" y="2024"/>
                </a:lnTo>
                <a:lnTo>
                  <a:pt x="1023" y="2034"/>
                </a:lnTo>
                <a:lnTo>
                  <a:pt x="1009" y="2046"/>
                </a:lnTo>
                <a:lnTo>
                  <a:pt x="996" y="2060"/>
                </a:lnTo>
                <a:lnTo>
                  <a:pt x="988" y="2077"/>
                </a:lnTo>
                <a:lnTo>
                  <a:pt x="983" y="2095"/>
                </a:lnTo>
                <a:lnTo>
                  <a:pt x="980" y="2113"/>
                </a:lnTo>
                <a:lnTo>
                  <a:pt x="983" y="2132"/>
                </a:lnTo>
                <a:lnTo>
                  <a:pt x="988" y="2149"/>
                </a:lnTo>
                <a:lnTo>
                  <a:pt x="996" y="2166"/>
                </a:lnTo>
                <a:lnTo>
                  <a:pt x="1009" y="2181"/>
                </a:lnTo>
                <a:lnTo>
                  <a:pt x="1026" y="2195"/>
                </a:lnTo>
                <a:lnTo>
                  <a:pt x="1045" y="2204"/>
                </a:lnTo>
                <a:lnTo>
                  <a:pt x="1065" y="2208"/>
                </a:lnTo>
                <a:lnTo>
                  <a:pt x="1087" y="2208"/>
                </a:lnTo>
                <a:lnTo>
                  <a:pt x="1107" y="2204"/>
                </a:lnTo>
                <a:lnTo>
                  <a:pt x="1127" y="2195"/>
                </a:lnTo>
                <a:lnTo>
                  <a:pt x="1144" y="2181"/>
                </a:lnTo>
                <a:lnTo>
                  <a:pt x="1157" y="2163"/>
                </a:lnTo>
                <a:lnTo>
                  <a:pt x="1166" y="2144"/>
                </a:lnTo>
                <a:lnTo>
                  <a:pt x="1171" y="2123"/>
                </a:lnTo>
                <a:lnTo>
                  <a:pt x="1171" y="2103"/>
                </a:lnTo>
                <a:lnTo>
                  <a:pt x="1166" y="2082"/>
                </a:lnTo>
                <a:lnTo>
                  <a:pt x="1157" y="2063"/>
                </a:lnTo>
                <a:lnTo>
                  <a:pt x="1144" y="2046"/>
                </a:lnTo>
                <a:lnTo>
                  <a:pt x="1129" y="2034"/>
                </a:lnTo>
                <a:lnTo>
                  <a:pt x="1112" y="2024"/>
                </a:lnTo>
                <a:lnTo>
                  <a:pt x="1094" y="2020"/>
                </a:lnTo>
                <a:lnTo>
                  <a:pt x="1076" y="2018"/>
                </a:lnTo>
                <a:close/>
                <a:moveTo>
                  <a:pt x="2667" y="608"/>
                </a:moveTo>
                <a:lnTo>
                  <a:pt x="2585" y="692"/>
                </a:lnTo>
                <a:lnTo>
                  <a:pt x="2553" y="719"/>
                </a:lnTo>
                <a:lnTo>
                  <a:pt x="2519" y="741"/>
                </a:lnTo>
                <a:lnTo>
                  <a:pt x="2481" y="759"/>
                </a:lnTo>
                <a:lnTo>
                  <a:pt x="2443" y="771"/>
                </a:lnTo>
                <a:lnTo>
                  <a:pt x="2403" y="778"/>
                </a:lnTo>
                <a:lnTo>
                  <a:pt x="2362" y="780"/>
                </a:lnTo>
                <a:lnTo>
                  <a:pt x="2321" y="776"/>
                </a:lnTo>
                <a:lnTo>
                  <a:pt x="2282" y="767"/>
                </a:lnTo>
                <a:lnTo>
                  <a:pt x="2242" y="752"/>
                </a:lnTo>
                <a:lnTo>
                  <a:pt x="2203" y="738"/>
                </a:lnTo>
                <a:lnTo>
                  <a:pt x="2163" y="726"/>
                </a:lnTo>
                <a:lnTo>
                  <a:pt x="2121" y="719"/>
                </a:lnTo>
                <a:lnTo>
                  <a:pt x="2079" y="717"/>
                </a:lnTo>
                <a:lnTo>
                  <a:pt x="2036" y="719"/>
                </a:lnTo>
                <a:lnTo>
                  <a:pt x="1992" y="727"/>
                </a:lnTo>
                <a:lnTo>
                  <a:pt x="1950" y="739"/>
                </a:lnTo>
                <a:lnTo>
                  <a:pt x="1910" y="755"/>
                </a:lnTo>
                <a:lnTo>
                  <a:pt x="1871" y="776"/>
                </a:lnTo>
                <a:lnTo>
                  <a:pt x="1834" y="802"/>
                </a:lnTo>
                <a:lnTo>
                  <a:pt x="1800" y="833"/>
                </a:lnTo>
                <a:lnTo>
                  <a:pt x="1406" y="1227"/>
                </a:lnTo>
                <a:lnTo>
                  <a:pt x="1391" y="1245"/>
                </a:lnTo>
                <a:lnTo>
                  <a:pt x="1380" y="1266"/>
                </a:lnTo>
                <a:lnTo>
                  <a:pt x="1373" y="1288"/>
                </a:lnTo>
                <a:lnTo>
                  <a:pt x="1371" y="1311"/>
                </a:lnTo>
                <a:lnTo>
                  <a:pt x="1373" y="1335"/>
                </a:lnTo>
                <a:lnTo>
                  <a:pt x="1380" y="1358"/>
                </a:lnTo>
                <a:lnTo>
                  <a:pt x="1391" y="1378"/>
                </a:lnTo>
                <a:lnTo>
                  <a:pt x="1406" y="1396"/>
                </a:lnTo>
                <a:lnTo>
                  <a:pt x="1425" y="1412"/>
                </a:lnTo>
                <a:lnTo>
                  <a:pt x="1446" y="1422"/>
                </a:lnTo>
                <a:lnTo>
                  <a:pt x="1468" y="1429"/>
                </a:lnTo>
                <a:lnTo>
                  <a:pt x="1491" y="1432"/>
                </a:lnTo>
                <a:lnTo>
                  <a:pt x="1514" y="1429"/>
                </a:lnTo>
                <a:lnTo>
                  <a:pt x="1536" y="1422"/>
                </a:lnTo>
                <a:lnTo>
                  <a:pt x="1557" y="1412"/>
                </a:lnTo>
                <a:lnTo>
                  <a:pt x="1576" y="1396"/>
                </a:lnTo>
                <a:lnTo>
                  <a:pt x="1804" y="1169"/>
                </a:lnTo>
                <a:lnTo>
                  <a:pt x="1804" y="1168"/>
                </a:lnTo>
                <a:lnTo>
                  <a:pt x="1804" y="1168"/>
                </a:lnTo>
                <a:lnTo>
                  <a:pt x="1903" y="1069"/>
                </a:lnTo>
                <a:lnTo>
                  <a:pt x="1915" y="1060"/>
                </a:lnTo>
                <a:lnTo>
                  <a:pt x="1930" y="1053"/>
                </a:lnTo>
                <a:lnTo>
                  <a:pt x="1945" y="1052"/>
                </a:lnTo>
                <a:lnTo>
                  <a:pt x="1961" y="1053"/>
                </a:lnTo>
                <a:lnTo>
                  <a:pt x="1974" y="1060"/>
                </a:lnTo>
                <a:lnTo>
                  <a:pt x="1987" y="1069"/>
                </a:lnTo>
                <a:lnTo>
                  <a:pt x="1998" y="1085"/>
                </a:lnTo>
                <a:lnTo>
                  <a:pt x="2004" y="1102"/>
                </a:lnTo>
                <a:lnTo>
                  <a:pt x="2004" y="1120"/>
                </a:lnTo>
                <a:lnTo>
                  <a:pt x="1998" y="1139"/>
                </a:lnTo>
                <a:lnTo>
                  <a:pt x="1987" y="1153"/>
                </a:lnTo>
                <a:lnTo>
                  <a:pt x="1930" y="1211"/>
                </a:lnTo>
                <a:lnTo>
                  <a:pt x="1981" y="1261"/>
                </a:lnTo>
                <a:lnTo>
                  <a:pt x="1981" y="1261"/>
                </a:lnTo>
                <a:lnTo>
                  <a:pt x="1982" y="1263"/>
                </a:lnTo>
                <a:lnTo>
                  <a:pt x="1982" y="1263"/>
                </a:lnTo>
                <a:lnTo>
                  <a:pt x="1984" y="1266"/>
                </a:lnTo>
                <a:lnTo>
                  <a:pt x="1986" y="1266"/>
                </a:lnTo>
                <a:lnTo>
                  <a:pt x="1991" y="1273"/>
                </a:lnTo>
                <a:lnTo>
                  <a:pt x="2003" y="1282"/>
                </a:lnTo>
                <a:lnTo>
                  <a:pt x="2016" y="1293"/>
                </a:lnTo>
                <a:lnTo>
                  <a:pt x="2033" y="1308"/>
                </a:lnTo>
                <a:lnTo>
                  <a:pt x="2054" y="1323"/>
                </a:lnTo>
                <a:lnTo>
                  <a:pt x="2076" y="1338"/>
                </a:lnTo>
                <a:lnTo>
                  <a:pt x="2101" y="1354"/>
                </a:lnTo>
                <a:lnTo>
                  <a:pt x="2129" y="1370"/>
                </a:lnTo>
                <a:lnTo>
                  <a:pt x="2157" y="1384"/>
                </a:lnTo>
                <a:lnTo>
                  <a:pt x="2188" y="1395"/>
                </a:lnTo>
                <a:lnTo>
                  <a:pt x="2218" y="1404"/>
                </a:lnTo>
                <a:lnTo>
                  <a:pt x="2250" y="1409"/>
                </a:lnTo>
                <a:lnTo>
                  <a:pt x="2282" y="1410"/>
                </a:lnTo>
                <a:lnTo>
                  <a:pt x="2312" y="1407"/>
                </a:lnTo>
                <a:lnTo>
                  <a:pt x="2344" y="1396"/>
                </a:lnTo>
                <a:lnTo>
                  <a:pt x="2359" y="1393"/>
                </a:lnTo>
                <a:lnTo>
                  <a:pt x="2375" y="1393"/>
                </a:lnTo>
                <a:lnTo>
                  <a:pt x="2389" y="1396"/>
                </a:lnTo>
                <a:lnTo>
                  <a:pt x="2403" y="1404"/>
                </a:lnTo>
                <a:lnTo>
                  <a:pt x="2413" y="1416"/>
                </a:lnTo>
                <a:lnTo>
                  <a:pt x="2421" y="1429"/>
                </a:lnTo>
                <a:lnTo>
                  <a:pt x="2426" y="1445"/>
                </a:lnTo>
                <a:lnTo>
                  <a:pt x="2426" y="1460"/>
                </a:lnTo>
                <a:lnTo>
                  <a:pt x="2421" y="1475"/>
                </a:lnTo>
                <a:lnTo>
                  <a:pt x="2413" y="1488"/>
                </a:lnTo>
                <a:lnTo>
                  <a:pt x="2403" y="1500"/>
                </a:lnTo>
                <a:lnTo>
                  <a:pt x="2389" y="1508"/>
                </a:lnTo>
                <a:lnTo>
                  <a:pt x="2350" y="1520"/>
                </a:lnTo>
                <a:lnTo>
                  <a:pt x="2311" y="1528"/>
                </a:lnTo>
                <a:lnTo>
                  <a:pt x="2273" y="1530"/>
                </a:lnTo>
                <a:lnTo>
                  <a:pt x="2248" y="1529"/>
                </a:lnTo>
                <a:lnTo>
                  <a:pt x="2625" y="1906"/>
                </a:lnTo>
                <a:lnTo>
                  <a:pt x="2671" y="1861"/>
                </a:lnTo>
                <a:lnTo>
                  <a:pt x="2720" y="1808"/>
                </a:lnTo>
                <a:lnTo>
                  <a:pt x="2764" y="1751"/>
                </a:lnTo>
                <a:lnTo>
                  <a:pt x="2801" y="1692"/>
                </a:lnTo>
                <a:lnTo>
                  <a:pt x="2834" y="1628"/>
                </a:lnTo>
                <a:lnTo>
                  <a:pt x="2861" y="1563"/>
                </a:lnTo>
                <a:lnTo>
                  <a:pt x="2883" y="1495"/>
                </a:lnTo>
                <a:lnTo>
                  <a:pt x="2899" y="1425"/>
                </a:lnTo>
                <a:lnTo>
                  <a:pt x="2907" y="1392"/>
                </a:lnTo>
                <a:lnTo>
                  <a:pt x="2919" y="1360"/>
                </a:lnTo>
                <a:lnTo>
                  <a:pt x="2935" y="1330"/>
                </a:lnTo>
                <a:lnTo>
                  <a:pt x="2954" y="1302"/>
                </a:lnTo>
                <a:lnTo>
                  <a:pt x="2977" y="1276"/>
                </a:lnTo>
                <a:lnTo>
                  <a:pt x="3155" y="1098"/>
                </a:lnTo>
                <a:lnTo>
                  <a:pt x="2667" y="608"/>
                </a:lnTo>
                <a:close/>
                <a:moveTo>
                  <a:pt x="1168" y="567"/>
                </a:moveTo>
                <a:lnTo>
                  <a:pt x="570" y="1166"/>
                </a:lnTo>
                <a:lnTo>
                  <a:pt x="674" y="1271"/>
                </a:lnTo>
                <a:lnTo>
                  <a:pt x="699" y="1299"/>
                </a:lnTo>
                <a:lnTo>
                  <a:pt x="719" y="1329"/>
                </a:lnTo>
                <a:lnTo>
                  <a:pt x="736" y="1361"/>
                </a:lnTo>
                <a:lnTo>
                  <a:pt x="749" y="1395"/>
                </a:lnTo>
                <a:lnTo>
                  <a:pt x="758" y="1430"/>
                </a:lnTo>
                <a:lnTo>
                  <a:pt x="774" y="1500"/>
                </a:lnTo>
                <a:lnTo>
                  <a:pt x="795" y="1567"/>
                </a:lnTo>
                <a:lnTo>
                  <a:pt x="823" y="1631"/>
                </a:lnTo>
                <a:lnTo>
                  <a:pt x="856" y="1694"/>
                </a:lnTo>
                <a:lnTo>
                  <a:pt x="894" y="1753"/>
                </a:lnTo>
                <a:lnTo>
                  <a:pt x="937" y="1809"/>
                </a:lnTo>
                <a:lnTo>
                  <a:pt x="985" y="1861"/>
                </a:lnTo>
                <a:lnTo>
                  <a:pt x="1028" y="1904"/>
                </a:lnTo>
                <a:lnTo>
                  <a:pt x="1058" y="1900"/>
                </a:lnTo>
                <a:lnTo>
                  <a:pt x="1088" y="1898"/>
                </a:lnTo>
                <a:lnTo>
                  <a:pt x="1119" y="1903"/>
                </a:lnTo>
                <a:lnTo>
                  <a:pt x="1148" y="1911"/>
                </a:lnTo>
                <a:lnTo>
                  <a:pt x="1177" y="1923"/>
                </a:lnTo>
                <a:lnTo>
                  <a:pt x="1204" y="1940"/>
                </a:lnTo>
                <a:lnTo>
                  <a:pt x="1228" y="1961"/>
                </a:lnTo>
                <a:lnTo>
                  <a:pt x="1248" y="1985"/>
                </a:lnTo>
                <a:lnTo>
                  <a:pt x="1265" y="2010"/>
                </a:lnTo>
                <a:lnTo>
                  <a:pt x="1278" y="2037"/>
                </a:lnTo>
                <a:lnTo>
                  <a:pt x="1286" y="2065"/>
                </a:lnTo>
                <a:lnTo>
                  <a:pt x="1290" y="2095"/>
                </a:lnTo>
                <a:lnTo>
                  <a:pt x="1290" y="2123"/>
                </a:lnTo>
                <a:lnTo>
                  <a:pt x="1301" y="2123"/>
                </a:lnTo>
                <a:lnTo>
                  <a:pt x="1335" y="2127"/>
                </a:lnTo>
                <a:lnTo>
                  <a:pt x="1368" y="2134"/>
                </a:lnTo>
                <a:lnTo>
                  <a:pt x="1399" y="2147"/>
                </a:lnTo>
                <a:lnTo>
                  <a:pt x="1427" y="2164"/>
                </a:lnTo>
                <a:lnTo>
                  <a:pt x="1453" y="2187"/>
                </a:lnTo>
                <a:lnTo>
                  <a:pt x="1476" y="2214"/>
                </a:lnTo>
                <a:lnTo>
                  <a:pt x="1494" y="2244"/>
                </a:lnTo>
                <a:lnTo>
                  <a:pt x="1507" y="2277"/>
                </a:lnTo>
                <a:lnTo>
                  <a:pt x="1514" y="2310"/>
                </a:lnTo>
                <a:lnTo>
                  <a:pt x="1516" y="2344"/>
                </a:lnTo>
                <a:lnTo>
                  <a:pt x="1520" y="2344"/>
                </a:lnTo>
                <a:lnTo>
                  <a:pt x="1554" y="2346"/>
                </a:lnTo>
                <a:lnTo>
                  <a:pt x="1587" y="2354"/>
                </a:lnTo>
                <a:lnTo>
                  <a:pt x="1618" y="2366"/>
                </a:lnTo>
                <a:lnTo>
                  <a:pt x="1646" y="2385"/>
                </a:lnTo>
                <a:lnTo>
                  <a:pt x="1672" y="2406"/>
                </a:lnTo>
                <a:lnTo>
                  <a:pt x="1695" y="2432"/>
                </a:lnTo>
                <a:lnTo>
                  <a:pt x="1712" y="2462"/>
                </a:lnTo>
                <a:lnTo>
                  <a:pt x="1725" y="2492"/>
                </a:lnTo>
                <a:lnTo>
                  <a:pt x="1733" y="2524"/>
                </a:lnTo>
                <a:lnTo>
                  <a:pt x="1735" y="2557"/>
                </a:lnTo>
                <a:lnTo>
                  <a:pt x="1733" y="2590"/>
                </a:lnTo>
                <a:lnTo>
                  <a:pt x="1741" y="2591"/>
                </a:lnTo>
                <a:lnTo>
                  <a:pt x="1748" y="2591"/>
                </a:lnTo>
                <a:lnTo>
                  <a:pt x="1770" y="2589"/>
                </a:lnTo>
                <a:lnTo>
                  <a:pt x="1789" y="2581"/>
                </a:lnTo>
                <a:lnTo>
                  <a:pt x="1806" y="2567"/>
                </a:lnTo>
                <a:lnTo>
                  <a:pt x="1819" y="2550"/>
                </a:lnTo>
                <a:lnTo>
                  <a:pt x="1827" y="2531"/>
                </a:lnTo>
                <a:lnTo>
                  <a:pt x="1830" y="2511"/>
                </a:lnTo>
                <a:lnTo>
                  <a:pt x="1827" y="2489"/>
                </a:lnTo>
                <a:lnTo>
                  <a:pt x="1819" y="2470"/>
                </a:lnTo>
                <a:lnTo>
                  <a:pt x="1806" y="2453"/>
                </a:lnTo>
                <a:lnTo>
                  <a:pt x="1805" y="2453"/>
                </a:lnTo>
                <a:lnTo>
                  <a:pt x="1416" y="2062"/>
                </a:lnTo>
                <a:lnTo>
                  <a:pt x="1405" y="2046"/>
                </a:lnTo>
                <a:lnTo>
                  <a:pt x="1399" y="2029"/>
                </a:lnTo>
                <a:lnTo>
                  <a:pt x="1399" y="2011"/>
                </a:lnTo>
                <a:lnTo>
                  <a:pt x="1405" y="1993"/>
                </a:lnTo>
                <a:lnTo>
                  <a:pt x="1416" y="1978"/>
                </a:lnTo>
                <a:lnTo>
                  <a:pt x="1431" y="1967"/>
                </a:lnTo>
                <a:lnTo>
                  <a:pt x="1449" y="1961"/>
                </a:lnTo>
                <a:lnTo>
                  <a:pt x="1467" y="1961"/>
                </a:lnTo>
                <a:lnTo>
                  <a:pt x="1484" y="1967"/>
                </a:lnTo>
                <a:lnTo>
                  <a:pt x="1500" y="1978"/>
                </a:lnTo>
                <a:lnTo>
                  <a:pt x="2026" y="2504"/>
                </a:lnTo>
                <a:lnTo>
                  <a:pt x="2043" y="2517"/>
                </a:lnTo>
                <a:lnTo>
                  <a:pt x="2063" y="2525"/>
                </a:lnTo>
                <a:lnTo>
                  <a:pt x="2083" y="2528"/>
                </a:lnTo>
                <a:lnTo>
                  <a:pt x="2105" y="2525"/>
                </a:lnTo>
                <a:lnTo>
                  <a:pt x="2124" y="2517"/>
                </a:lnTo>
                <a:lnTo>
                  <a:pt x="2141" y="2504"/>
                </a:lnTo>
                <a:lnTo>
                  <a:pt x="2154" y="2487"/>
                </a:lnTo>
                <a:lnTo>
                  <a:pt x="2163" y="2467"/>
                </a:lnTo>
                <a:lnTo>
                  <a:pt x="2165" y="2447"/>
                </a:lnTo>
                <a:lnTo>
                  <a:pt x="2163" y="2425"/>
                </a:lnTo>
                <a:lnTo>
                  <a:pt x="2155" y="2406"/>
                </a:lnTo>
                <a:lnTo>
                  <a:pt x="2142" y="2390"/>
                </a:lnTo>
                <a:lnTo>
                  <a:pt x="1657" y="1904"/>
                </a:lnTo>
                <a:lnTo>
                  <a:pt x="1645" y="1888"/>
                </a:lnTo>
                <a:lnTo>
                  <a:pt x="1640" y="1871"/>
                </a:lnTo>
                <a:lnTo>
                  <a:pt x="1640" y="1853"/>
                </a:lnTo>
                <a:lnTo>
                  <a:pt x="1645" y="1835"/>
                </a:lnTo>
                <a:lnTo>
                  <a:pt x="1657" y="1820"/>
                </a:lnTo>
                <a:lnTo>
                  <a:pt x="1672" y="1809"/>
                </a:lnTo>
                <a:lnTo>
                  <a:pt x="1689" y="1803"/>
                </a:lnTo>
                <a:lnTo>
                  <a:pt x="1708" y="1803"/>
                </a:lnTo>
                <a:lnTo>
                  <a:pt x="1726" y="1809"/>
                </a:lnTo>
                <a:lnTo>
                  <a:pt x="1741" y="1820"/>
                </a:lnTo>
                <a:lnTo>
                  <a:pt x="2225" y="2304"/>
                </a:lnTo>
                <a:lnTo>
                  <a:pt x="2225" y="2304"/>
                </a:lnTo>
                <a:lnTo>
                  <a:pt x="2227" y="2306"/>
                </a:lnTo>
                <a:lnTo>
                  <a:pt x="2333" y="2412"/>
                </a:lnTo>
                <a:lnTo>
                  <a:pt x="2350" y="2424"/>
                </a:lnTo>
                <a:lnTo>
                  <a:pt x="2369" y="2432"/>
                </a:lnTo>
                <a:lnTo>
                  <a:pt x="2389" y="2436"/>
                </a:lnTo>
                <a:lnTo>
                  <a:pt x="2410" y="2432"/>
                </a:lnTo>
                <a:lnTo>
                  <a:pt x="2430" y="2424"/>
                </a:lnTo>
                <a:lnTo>
                  <a:pt x="2447" y="2412"/>
                </a:lnTo>
                <a:lnTo>
                  <a:pt x="2460" y="2395"/>
                </a:lnTo>
                <a:lnTo>
                  <a:pt x="2468" y="2375"/>
                </a:lnTo>
                <a:lnTo>
                  <a:pt x="2471" y="2354"/>
                </a:lnTo>
                <a:lnTo>
                  <a:pt x="2468" y="2332"/>
                </a:lnTo>
                <a:lnTo>
                  <a:pt x="2460" y="2313"/>
                </a:lnTo>
                <a:lnTo>
                  <a:pt x="2447" y="2296"/>
                </a:lnTo>
                <a:lnTo>
                  <a:pt x="1823" y="1672"/>
                </a:lnTo>
                <a:lnTo>
                  <a:pt x="1812" y="1656"/>
                </a:lnTo>
                <a:lnTo>
                  <a:pt x="1806" y="1639"/>
                </a:lnTo>
                <a:lnTo>
                  <a:pt x="1806" y="1621"/>
                </a:lnTo>
                <a:lnTo>
                  <a:pt x="1812" y="1603"/>
                </a:lnTo>
                <a:lnTo>
                  <a:pt x="1823" y="1587"/>
                </a:lnTo>
                <a:lnTo>
                  <a:pt x="1839" y="1577"/>
                </a:lnTo>
                <a:lnTo>
                  <a:pt x="1856" y="1571"/>
                </a:lnTo>
                <a:lnTo>
                  <a:pt x="1874" y="1571"/>
                </a:lnTo>
                <a:lnTo>
                  <a:pt x="1893" y="1577"/>
                </a:lnTo>
                <a:lnTo>
                  <a:pt x="1908" y="1587"/>
                </a:lnTo>
                <a:lnTo>
                  <a:pt x="2487" y="2168"/>
                </a:lnTo>
                <a:lnTo>
                  <a:pt x="2504" y="2180"/>
                </a:lnTo>
                <a:lnTo>
                  <a:pt x="2523" y="2188"/>
                </a:lnTo>
                <a:lnTo>
                  <a:pt x="2544" y="2191"/>
                </a:lnTo>
                <a:lnTo>
                  <a:pt x="2565" y="2188"/>
                </a:lnTo>
                <a:lnTo>
                  <a:pt x="2585" y="2180"/>
                </a:lnTo>
                <a:lnTo>
                  <a:pt x="2602" y="2168"/>
                </a:lnTo>
                <a:lnTo>
                  <a:pt x="2615" y="2151"/>
                </a:lnTo>
                <a:lnTo>
                  <a:pt x="2623" y="2131"/>
                </a:lnTo>
                <a:lnTo>
                  <a:pt x="2625" y="2110"/>
                </a:lnTo>
                <a:lnTo>
                  <a:pt x="2623" y="2088"/>
                </a:lnTo>
                <a:lnTo>
                  <a:pt x="2615" y="2069"/>
                </a:lnTo>
                <a:lnTo>
                  <a:pt x="2602" y="2052"/>
                </a:lnTo>
                <a:lnTo>
                  <a:pt x="1902" y="1352"/>
                </a:lnTo>
                <a:lnTo>
                  <a:pt x="1900" y="1350"/>
                </a:lnTo>
                <a:lnTo>
                  <a:pt x="1900" y="1350"/>
                </a:lnTo>
                <a:lnTo>
                  <a:pt x="1900" y="1350"/>
                </a:lnTo>
                <a:lnTo>
                  <a:pt x="1898" y="1348"/>
                </a:lnTo>
                <a:lnTo>
                  <a:pt x="1896" y="1345"/>
                </a:lnTo>
                <a:lnTo>
                  <a:pt x="1896" y="1345"/>
                </a:lnTo>
                <a:lnTo>
                  <a:pt x="1846" y="1295"/>
                </a:lnTo>
                <a:lnTo>
                  <a:pt x="1660" y="1482"/>
                </a:lnTo>
                <a:lnTo>
                  <a:pt x="1636" y="1502"/>
                </a:lnTo>
                <a:lnTo>
                  <a:pt x="1609" y="1520"/>
                </a:lnTo>
                <a:lnTo>
                  <a:pt x="1582" y="1534"/>
                </a:lnTo>
                <a:lnTo>
                  <a:pt x="1552" y="1543"/>
                </a:lnTo>
                <a:lnTo>
                  <a:pt x="1522" y="1550"/>
                </a:lnTo>
                <a:lnTo>
                  <a:pt x="1491" y="1551"/>
                </a:lnTo>
                <a:lnTo>
                  <a:pt x="1460" y="1550"/>
                </a:lnTo>
                <a:lnTo>
                  <a:pt x="1431" y="1543"/>
                </a:lnTo>
                <a:lnTo>
                  <a:pt x="1401" y="1534"/>
                </a:lnTo>
                <a:lnTo>
                  <a:pt x="1373" y="1520"/>
                </a:lnTo>
                <a:lnTo>
                  <a:pt x="1347" y="1502"/>
                </a:lnTo>
                <a:lnTo>
                  <a:pt x="1322" y="1482"/>
                </a:lnTo>
                <a:lnTo>
                  <a:pt x="1297" y="1452"/>
                </a:lnTo>
                <a:lnTo>
                  <a:pt x="1278" y="1420"/>
                </a:lnTo>
                <a:lnTo>
                  <a:pt x="1263" y="1386"/>
                </a:lnTo>
                <a:lnTo>
                  <a:pt x="1255" y="1350"/>
                </a:lnTo>
                <a:lnTo>
                  <a:pt x="1252" y="1311"/>
                </a:lnTo>
                <a:lnTo>
                  <a:pt x="1255" y="1274"/>
                </a:lnTo>
                <a:lnTo>
                  <a:pt x="1263" y="1237"/>
                </a:lnTo>
                <a:lnTo>
                  <a:pt x="1278" y="1203"/>
                </a:lnTo>
                <a:lnTo>
                  <a:pt x="1297" y="1171"/>
                </a:lnTo>
                <a:lnTo>
                  <a:pt x="1322" y="1142"/>
                </a:lnTo>
                <a:lnTo>
                  <a:pt x="1692" y="773"/>
                </a:lnTo>
                <a:lnTo>
                  <a:pt x="1665" y="777"/>
                </a:lnTo>
                <a:lnTo>
                  <a:pt x="1640" y="785"/>
                </a:lnTo>
                <a:lnTo>
                  <a:pt x="1604" y="797"/>
                </a:lnTo>
                <a:lnTo>
                  <a:pt x="1568" y="802"/>
                </a:lnTo>
                <a:lnTo>
                  <a:pt x="1532" y="805"/>
                </a:lnTo>
                <a:lnTo>
                  <a:pt x="1492" y="802"/>
                </a:lnTo>
                <a:lnTo>
                  <a:pt x="1453" y="794"/>
                </a:lnTo>
                <a:lnTo>
                  <a:pt x="1416" y="782"/>
                </a:lnTo>
                <a:lnTo>
                  <a:pt x="1381" y="765"/>
                </a:lnTo>
                <a:lnTo>
                  <a:pt x="1347" y="743"/>
                </a:lnTo>
                <a:lnTo>
                  <a:pt x="1317" y="716"/>
                </a:lnTo>
                <a:lnTo>
                  <a:pt x="1168" y="567"/>
                </a:lnTo>
                <a:close/>
                <a:moveTo>
                  <a:pt x="2951" y="167"/>
                </a:moveTo>
                <a:lnTo>
                  <a:pt x="2673" y="446"/>
                </a:lnTo>
                <a:lnTo>
                  <a:pt x="3314" y="1086"/>
                </a:lnTo>
                <a:lnTo>
                  <a:pt x="3592" y="808"/>
                </a:lnTo>
                <a:lnTo>
                  <a:pt x="2951" y="167"/>
                </a:lnTo>
                <a:close/>
                <a:moveTo>
                  <a:pt x="866" y="145"/>
                </a:moveTo>
                <a:lnTo>
                  <a:pt x="143" y="867"/>
                </a:lnTo>
                <a:lnTo>
                  <a:pt x="421" y="1145"/>
                </a:lnTo>
                <a:lnTo>
                  <a:pt x="1144" y="423"/>
                </a:lnTo>
                <a:lnTo>
                  <a:pt x="866" y="145"/>
                </a:lnTo>
                <a:close/>
                <a:moveTo>
                  <a:pt x="875" y="0"/>
                </a:moveTo>
                <a:lnTo>
                  <a:pt x="892" y="6"/>
                </a:lnTo>
                <a:lnTo>
                  <a:pt x="908" y="17"/>
                </a:lnTo>
                <a:lnTo>
                  <a:pt x="1270" y="380"/>
                </a:lnTo>
                <a:lnTo>
                  <a:pt x="1280" y="392"/>
                </a:lnTo>
                <a:lnTo>
                  <a:pt x="1286" y="407"/>
                </a:lnTo>
                <a:lnTo>
                  <a:pt x="1288" y="423"/>
                </a:lnTo>
                <a:lnTo>
                  <a:pt x="1286" y="438"/>
                </a:lnTo>
                <a:lnTo>
                  <a:pt x="1280" y="452"/>
                </a:lnTo>
                <a:lnTo>
                  <a:pt x="1270" y="465"/>
                </a:lnTo>
                <a:lnTo>
                  <a:pt x="1253" y="483"/>
                </a:lnTo>
                <a:lnTo>
                  <a:pt x="1401" y="632"/>
                </a:lnTo>
                <a:lnTo>
                  <a:pt x="1425" y="651"/>
                </a:lnTo>
                <a:lnTo>
                  <a:pt x="1450" y="667"/>
                </a:lnTo>
                <a:lnTo>
                  <a:pt x="1478" y="677"/>
                </a:lnTo>
                <a:lnTo>
                  <a:pt x="1508" y="684"/>
                </a:lnTo>
                <a:lnTo>
                  <a:pt x="1537" y="685"/>
                </a:lnTo>
                <a:lnTo>
                  <a:pt x="1568" y="682"/>
                </a:lnTo>
                <a:lnTo>
                  <a:pt x="1599" y="673"/>
                </a:lnTo>
                <a:lnTo>
                  <a:pt x="1643" y="660"/>
                </a:lnTo>
                <a:lnTo>
                  <a:pt x="1689" y="652"/>
                </a:lnTo>
                <a:lnTo>
                  <a:pt x="1736" y="649"/>
                </a:lnTo>
                <a:lnTo>
                  <a:pt x="1785" y="652"/>
                </a:lnTo>
                <a:lnTo>
                  <a:pt x="1832" y="660"/>
                </a:lnTo>
                <a:lnTo>
                  <a:pt x="1878" y="639"/>
                </a:lnTo>
                <a:lnTo>
                  <a:pt x="1927" y="621"/>
                </a:lnTo>
                <a:lnTo>
                  <a:pt x="1977" y="608"/>
                </a:lnTo>
                <a:lnTo>
                  <a:pt x="2028" y="600"/>
                </a:lnTo>
                <a:lnTo>
                  <a:pt x="2079" y="598"/>
                </a:lnTo>
                <a:lnTo>
                  <a:pt x="2133" y="601"/>
                </a:lnTo>
                <a:lnTo>
                  <a:pt x="2188" y="609"/>
                </a:lnTo>
                <a:lnTo>
                  <a:pt x="2241" y="624"/>
                </a:lnTo>
                <a:lnTo>
                  <a:pt x="2292" y="643"/>
                </a:lnTo>
                <a:lnTo>
                  <a:pt x="2323" y="655"/>
                </a:lnTo>
                <a:lnTo>
                  <a:pt x="2354" y="660"/>
                </a:lnTo>
                <a:lnTo>
                  <a:pt x="2386" y="660"/>
                </a:lnTo>
                <a:lnTo>
                  <a:pt x="2418" y="655"/>
                </a:lnTo>
                <a:lnTo>
                  <a:pt x="2447" y="643"/>
                </a:lnTo>
                <a:lnTo>
                  <a:pt x="2475" y="627"/>
                </a:lnTo>
                <a:lnTo>
                  <a:pt x="2500" y="607"/>
                </a:lnTo>
                <a:lnTo>
                  <a:pt x="2582" y="524"/>
                </a:lnTo>
                <a:lnTo>
                  <a:pt x="2547" y="488"/>
                </a:lnTo>
                <a:lnTo>
                  <a:pt x="2537" y="475"/>
                </a:lnTo>
                <a:lnTo>
                  <a:pt x="2531" y="462"/>
                </a:lnTo>
                <a:lnTo>
                  <a:pt x="2529" y="446"/>
                </a:lnTo>
                <a:lnTo>
                  <a:pt x="2531" y="430"/>
                </a:lnTo>
                <a:lnTo>
                  <a:pt x="2537" y="416"/>
                </a:lnTo>
                <a:lnTo>
                  <a:pt x="2547" y="404"/>
                </a:lnTo>
                <a:lnTo>
                  <a:pt x="2909" y="40"/>
                </a:lnTo>
                <a:lnTo>
                  <a:pt x="2925" y="30"/>
                </a:lnTo>
                <a:lnTo>
                  <a:pt x="2942" y="24"/>
                </a:lnTo>
                <a:lnTo>
                  <a:pt x="2960" y="24"/>
                </a:lnTo>
                <a:lnTo>
                  <a:pt x="2978" y="30"/>
                </a:lnTo>
                <a:lnTo>
                  <a:pt x="2993" y="40"/>
                </a:lnTo>
                <a:lnTo>
                  <a:pt x="3718" y="766"/>
                </a:lnTo>
                <a:lnTo>
                  <a:pt x="3728" y="778"/>
                </a:lnTo>
                <a:lnTo>
                  <a:pt x="3734" y="793"/>
                </a:lnTo>
                <a:lnTo>
                  <a:pt x="3736" y="808"/>
                </a:lnTo>
                <a:lnTo>
                  <a:pt x="3734" y="824"/>
                </a:lnTo>
                <a:lnTo>
                  <a:pt x="3728" y="839"/>
                </a:lnTo>
                <a:lnTo>
                  <a:pt x="3718" y="851"/>
                </a:lnTo>
                <a:lnTo>
                  <a:pt x="3356" y="1213"/>
                </a:lnTo>
                <a:lnTo>
                  <a:pt x="3344" y="1223"/>
                </a:lnTo>
                <a:lnTo>
                  <a:pt x="3329" y="1229"/>
                </a:lnTo>
                <a:lnTo>
                  <a:pt x="3314" y="1231"/>
                </a:lnTo>
                <a:lnTo>
                  <a:pt x="3298" y="1229"/>
                </a:lnTo>
                <a:lnTo>
                  <a:pt x="3285" y="1223"/>
                </a:lnTo>
                <a:lnTo>
                  <a:pt x="3271" y="1213"/>
                </a:lnTo>
                <a:lnTo>
                  <a:pt x="3240" y="1182"/>
                </a:lnTo>
                <a:lnTo>
                  <a:pt x="3062" y="1360"/>
                </a:lnTo>
                <a:lnTo>
                  <a:pt x="3045" y="1379"/>
                </a:lnTo>
                <a:lnTo>
                  <a:pt x="3033" y="1400"/>
                </a:lnTo>
                <a:lnTo>
                  <a:pt x="3023" y="1422"/>
                </a:lnTo>
                <a:lnTo>
                  <a:pt x="3017" y="1446"/>
                </a:lnTo>
                <a:lnTo>
                  <a:pt x="3001" y="1517"/>
                </a:lnTo>
                <a:lnTo>
                  <a:pt x="2981" y="1585"/>
                </a:lnTo>
                <a:lnTo>
                  <a:pt x="2954" y="1652"/>
                </a:lnTo>
                <a:lnTo>
                  <a:pt x="2925" y="1716"/>
                </a:lnTo>
                <a:lnTo>
                  <a:pt x="2890" y="1777"/>
                </a:lnTo>
                <a:lnTo>
                  <a:pt x="2849" y="1836"/>
                </a:lnTo>
                <a:lnTo>
                  <a:pt x="2805" y="1893"/>
                </a:lnTo>
                <a:lnTo>
                  <a:pt x="2756" y="1945"/>
                </a:lnTo>
                <a:lnTo>
                  <a:pt x="2708" y="1994"/>
                </a:lnTo>
                <a:lnTo>
                  <a:pt x="2724" y="2020"/>
                </a:lnTo>
                <a:lnTo>
                  <a:pt x="2736" y="2048"/>
                </a:lnTo>
                <a:lnTo>
                  <a:pt x="2742" y="2078"/>
                </a:lnTo>
                <a:lnTo>
                  <a:pt x="2745" y="2110"/>
                </a:lnTo>
                <a:lnTo>
                  <a:pt x="2742" y="2141"/>
                </a:lnTo>
                <a:lnTo>
                  <a:pt x="2736" y="2172"/>
                </a:lnTo>
                <a:lnTo>
                  <a:pt x="2723" y="2201"/>
                </a:lnTo>
                <a:lnTo>
                  <a:pt x="2707" y="2228"/>
                </a:lnTo>
                <a:lnTo>
                  <a:pt x="2687" y="2252"/>
                </a:lnTo>
                <a:lnTo>
                  <a:pt x="2664" y="2271"/>
                </a:lnTo>
                <a:lnTo>
                  <a:pt x="2639" y="2287"/>
                </a:lnTo>
                <a:lnTo>
                  <a:pt x="2613" y="2298"/>
                </a:lnTo>
                <a:lnTo>
                  <a:pt x="2585" y="2306"/>
                </a:lnTo>
                <a:lnTo>
                  <a:pt x="2589" y="2330"/>
                </a:lnTo>
                <a:lnTo>
                  <a:pt x="2590" y="2354"/>
                </a:lnTo>
                <a:lnTo>
                  <a:pt x="2588" y="2386"/>
                </a:lnTo>
                <a:lnTo>
                  <a:pt x="2580" y="2416"/>
                </a:lnTo>
                <a:lnTo>
                  <a:pt x="2569" y="2445"/>
                </a:lnTo>
                <a:lnTo>
                  <a:pt x="2552" y="2472"/>
                </a:lnTo>
                <a:lnTo>
                  <a:pt x="2531" y="2496"/>
                </a:lnTo>
                <a:lnTo>
                  <a:pt x="2506" y="2517"/>
                </a:lnTo>
                <a:lnTo>
                  <a:pt x="2479" y="2533"/>
                </a:lnTo>
                <a:lnTo>
                  <a:pt x="2451" y="2546"/>
                </a:lnTo>
                <a:lnTo>
                  <a:pt x="2420" y="2553"/>
                </a:lnTo>
                <a:lnTo>
                  <a:pt x="2389" y="2555"/>
                </a:lnTo>
                <a:lnTo>
                  <a:pt x="2359" y="2553"/>
                </a:lnTo>
                <a:lnTo>
                  <a:pt x="2328" y="2545"/>
                </a:lnTo>
                <a:lnTo>
                  <a:pt x="2299" y="2533"/>
                </a:lnTo>
                <a:lnTo>
                  <a:pt x="2271" y="2516"/>
                </a:lnTo>
                <a:lnTo>
                  <a:pt x="2260" y="2542"/>
                </a:lnTo>
                <a:lnTo>
                  <a:pt x="2244" y="2566"/>
                </a:lnTo>
                <a:lnTo>
                  <a:pt x="2225" y="2589"/>
                </a:lnTo>
                <a:lnTo>
                  <a:pt x="2201" y="2609"/>
                </a:lnTo>
                <a:lnTo>
                  <a:pt x="2174" y="2626"/>
                </a:lnTo>
                <a:lnTo>
                  <a:pt x="2144" y="2638"/>
                </a:lnTo>
                <a:lnTo>
                  <a:pt x="2114" y="2645"/>
                </a:lnTo>
                <a:lnTo>
                  <a:pt x="2083" y="2647"/>
                </a:lnTo>
                <a:lnTo>
                  <a:pt x="2053" y="2645"/>
                </a:lnTo>
                <a:lnTo>
                  <a:pt x="2023" y="2638"/>
                </a:lnTo>
                <a:lnTo>
                  <a:pt x="1994" y="2626"/>
                </a:lnTo>
                <a:lnTo>
                  <a:pt x="1966" y="2609"/>
                </a:lnTo>
                <a:lnTo>
                  <a:pt x="1941" y="2589"/>
                </a:lnTo>
                <a:lnTo>
                  <a:pt x="1936" y="2582"/>
                </a:lnTo>
                <a:lnTo>
                  <a:pt x="1924" y="2607"/>
                </a:lnTo>
                <a:lnTo>
                  <a:pt x="1908" y="2631"/>
                </a:lnTo>
                <a:lnTo>
                  <a:pt x="1890" y="2653"/>
                </a:lnTo>
                <a:lnTo>
                  <a:pt x="1866" y="2673"/>
                </a:lnTo>
                <a:lnTo>
                  <a:pt x="1839" y="2689"/>
                </a:lnTo>
                <a:lnTo>
                  <a:pt x="1811" y="2701"/>
                </a:lnTo>
                <a:lnTo>
                  <a:pt x="1780" y="2708"/>
                </a:lnTo>
                <a:lnTo>
                  <a:pt x="1748" y="2711"/>
                </a:lnTo>
                <a:lnTo>
                  <a:pt x="1714" y="2708"/>
                </a:lnTo>
                <a:lnTo>
                  <a:pt x="1683" y="2699"/>
                </a:lnTo>
                <a:lnTo>
                  <a:pt x="1672" y="2711"/>
                </a:lnTo>
                <a:lnTo>
                  <a:pt x="1646" y="2732"/>
                </a:lnTo>
                <a:lnTo>
                  <a:pt x="1618" y="2750"/>
                </a:lnTo>
                <a:lnTo>
                  <a:pt x="1587" y="2763"/>
                </a:lnTo>
                <a:lnTo>
                  <a:pt x="1554" y="2771"/>
                </a:lnTo>
                <a:lnTo>
                  <a:pt x="1520" y="2773"/>
                </a:lnTo>
                <a:lnTo>
                  <a:pt x="1486" y="2771"/>
                </a:lnTo>
                <a:lnTo>
                  <a:pt x="1455" y="2763"/>
                </a:lnTo>
                <a:lnTo>
                  <a:pt x="1423" y="2750"/>
                </a:lnTo>
                <a:lnTo>
                  <a:pt x="1394" y="2732"/>
                </a:lnTo>
                <a:lnTo>
                  <a:pt x="1368" y="2711"/>
                </a:lnTo>
                <a:lnTo>
                  <a:pt x="1346" y="2683"/>
                </a:lnTo>
                <a:lnTo>
                  <a:pt x="1328" y="2653"/>
                </a:lnTo>
                <a:lnTo>
                  <a:pt x="1315" y="2621"/>
                </a:lnTo>
                <a:lnTo>
                  <a:pt x="1308" y="2588"/>
                </a:lnTo>
                <a:lnTo>
                  <a:pt x="1306" y="2554"/>
                </a:lnTo>
                <a:lnTo>
                  <a:pt x="1301" y="2554"/>
                </a:lnTo>
                <a:lnTo>
                  <a:pt x="1267" y="2552"/>
                </a:lnTo>
                <a:lnTo>
                  <a:pt x="1235" y="2544"/>
                </a:lnTo>
                <a:lnTo>
                  <a:pt x="1204" y="2530"/>
                </a:lnTo>
                <a:lnTo>
                  <a:pt x="1176" y="2513"/>
                </a:lnTo>
                <a:lnTo>
                  <a:pt x="1149" y="2490"/>
                </a:lnTo>
                <a:lnTo>
                  <a:pt x="1129" y="2467"/>
                </a:lnTo>
                <a:lnTo>
                  <a:pt x="1113" y="2441"/>
                </a:lnTo>
                <a:lnTo>
                  <a:pt x="1101" y="2414"/>
                </a:lnTo>
                <a:lnTo>
                  <a:pt x="1092" y="2386"/>
                </a:lnTo>
                <a:lnTo>
                  <a:pt x="1087" y="2357"/>
                </a:lnTo>
                <a:lnTo>
                  <a:pt x="1087" y="2328"/>
                </a:lnTo>
                <a:lnTo>
                  <a:pt x="1076" y="2328"/>
                </a:lnTo>
                <a:lnTo>
                  <a:pt x="1043" y="2325"/>
                </a:lnTo>
                <a:lnTo>
                  <a:pt x="1011" y="2318"/>
                </a:lnTo>
                <a:lnTo>
                  <a:pt x="980" y="2305"/>
                </a:lnTo>
                <a:lnTo>
                  <a:pt x="951" y="2288"/>
                </a:lnTo>
                <a:lnTo>
                  <a:pt x="925" y="2265"/>
                </a:lnTo>
                <a:lnTo>
                  <a:pt x="902" y="2239"/>
                </a:lnTo>
                <a:lnTo>
                  <a:pt x="885" y="2211"/>
                </a:lnTo>
                <a:lnTo>
                  <a:pt x="871" y="2180"/>
                </a:lnTo>
                <a:lnTo>
                  <a:pt x="864" y="2147"/>
                </a:lnTo>
                <a:lnTo>
                  <a:pt x="861" y="2113"/>
                </a:lnTo>
                <a:lnTo>
                  <a:pt x="864" y="2080"/>
                </a:lnTo>
                <a:lnTo>
                  <a:pt x="871" y="2048"/>
                </a:lnTo>
                <a:lnTo>
                  <a:pt x="883" y="2019"/>
                </a:lnTo>
                <a:lnTo>
                  <a:pt x="900" y="1990"/>
                </a:lnTo>
                <a:lnTo>
                  <a:pt x="920" y="1965"/>
                </a:lnTo>
                <a:lnTo>
                  <a:pt x="901" y="1945"/>
                </a:lnTo>
                <a:lnTo>
                  <a:pt x="852" y="1893"/>
                </a:lnTo>
                <a:lnTo>
                  <a:pt x="808" y="1838"/>
                </a:lnTo>
                <a:lnTo>
                  <a:pt x="768" y="1779"/>
                </a:lnTo>
                <a:lnTo>
                  <a:pt x="733" y="1719"/>
                </a:lnTo>
                <a:lnTo>
                  <a:pt x="702" y="1655"/>
                </a:lnTo>
                <a:lnTo>
                  <a:pt x="677" y="1589"/>
                </a:lnTo>
                <a:lnTo>
                  <a:pt x="657" y="1521"/>
                </a:lnTo>
                <a:lnTo>
                  <a:pt x="641" y="1452"/>
                </a:lnTo>
                <a:lnTo>
                  <a:pt x="634" y="1426"/>
                </a:lnTo>
                <a:lnTo>
                  <a:pt x="623" y="1401"/>
                </a:lnTo>
                <a:lnTo>
                  <a:pt x="608" y="1377"/>
                </a:lnTo>
                <a:lnTo>
                  <a:pt x="590" y="1357"/>
                </a:lnTo>
                <a:lnTo>
                  <a:pt x="485" y="1251"/>
                </a:lnTo>
                <a:lnTo>
                  <a:pt x="463" y="1273"/>
                </a:lnTo>
                <a:lnTo>
                  <a:pt x="451" y="1282"/>
                </a:lnTo>
                <a:lnTo>
                  <a:pt x="437" y="1288"/>
                </a:lnTo>
                <a:lnTo>
                  <a:pt x="421" y="1290"/>
                </a:lnTo>
                <a:lnTo>
                  <a:pt x="405" y="1288"/>
                </a:lnTo>
                <a:lnTo>
                  <a:pt x="392" y="1282"/>
                </a:lnTo>
                <a:lnTo>
                  <a:pt x="379" y="1273"/>
                </a:lnTo>
                <a:lnTo>
                  <a:pt x="16" y="910"/>
                </a:lnTo>
                <a:lnTo>
                  <a:pt x="6" y="894"/>
                </a:lnTo>
                <a:lnTo>
                  <a:pt x="0" y="876"/>
                </a:lnTo>
                <a:lnTo>
                  <a:pt x="0" y="858"/>
                </a:lnTo>
                <a:lnTo>
                  <a:pt x="6" y="841"/>
                </a:lnTo>
                <a:lnTo>
                  <a:pt x="16" y="825"/>
                </a:lnTo>
                <a:lnTo>
                  <a:pt x="823" y="17"/>
                </a:lnTo>
                <a:lnTo>
                  <a:pt x="839" y="6"/>
                </a:lnTo>
                <a:lnTo>
                  <a:pt x="857" y="0"/>
                </a:lnTo>
                <a:lnTo>
                  <a:pt x="875" y="0"/>
                </a:lnTo>
                <a:close/>
              </a:path>
            </a:pathLst>
          </a:custGeom>
          <a:solidFill>
            <a:srgbClr val="B04E81"/>
          </a:solid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nvGrpSpPr>
          <p:cNvPr id="2" name="Group 1"/>
          <p:cNvGrpSpPr/>
          <p:nvPr/>
        </p:nvGrpSpPr>
        <p:grpSpPr>
          <a:xfrm>
            <a:off x="517093" y="2034979"/>
            <a:ext cx="11157817" cy="3641415"/>
            <a:chOff x="387819" y="1745690"/>
            <a:chExt cx="8368363" cy="2731061"/>
          </a:xfrm>
        </p:grpSpPr>
        <p:cxnSp>
          <p:nvCxnSpPr>
            <p:cNvPr id="67" name="Straight Connector 66"/>
            <p:cNvCxnSpPr/>
            <p:nvPr/>
          </p:nvCxnSpPr>
          <p:spPr>
            <a:xfrm flipV="1">
              <a:off x="2286000" y="1745690"/>
              <a:ext cx="0" cy="1295401"/>
            </a:xfrm>
            <a:prstGeom prst="line">
              <a:avLst/>
            </a:prstGeom>
            <a:ln w="19050">
              <a:solidFill>
                <a:schemeClr val="bg1">
                  <a:lumMod val="8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flipV="1">
              <a:off x="4572000" y="1745690"/>
              <a:ext cx="0" cy="1295401"/>
            </a:xfrm>
            <a:prstGeom prst="line">
              <a:avLst/>
            </a:prstGeom>
            <a:ln w="19050">
              <a:solidFill>
                <a:schemeClr val="bg1">
                  <a:lumMod val="8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flipV="1">
              <a:off x="2286000" y="3181350"/>
              <a:ext cx="0" cy="1295401"/>
            </a:xfrm>
            <a:prstGeom prst="line">
              <a:avLst/>
            </a:prstGeom>
            <a:ln w="19050">
              <a:solidFill>
                <a:schemeClr val="bg1">
                  <a:lumMod val="8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flipV="1">
              <a:off x="4572000" y="3181350"/>
              <a:ext cx="0" cy="1295401"/>
            </a:xfrm>
            <a:prstGeom prst="line">
              <a:avLst/>
            </a:prstGeom>
            <a:ln w="19050">
              <a:solidFill>
                <a:schemeClr val="bg1">
                  <a:lumMod val="8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a:off x="387819" y="3097552"/>
              <a:ext cx="8368363" cy="0"/>
            </a:xfrm>
            <a:prstGeom prst="line">
              <a:avLst/>
            </a:prstGeom>
            <a:ln w="19050">
              <a:solidFill>
                <a:schemeClr val="bg1">
                  <a:lumMod val="8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flipV="1">
              <a:off x="6858000" y="1745690"/>
              <a:ext cx="0" cy="1295401"/>
            </a:xfrm>
            <a:prstGeom prst="line">
              <a:avLst/>
            </a:prstGeom>
            <a:ln w="19050">
              <a:solidFill>
                <a:schemeClr val="bg1">
                  <a:lumMod val="8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flipV="1">
              <a:off x="6858000" y="3181350"/>
              <a:ext cx="0" cy="1295401"/>
            </a:xfrm>
            <a:prstGeom prst="line">
              <a:avLst/>
            </a:prstGeom>
            <a:ln w="19050">
              <a:solidFill>
                <a:schemeClr val="bg1">
                  <a:lumMod val="8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9" name="Title 8">
            <a:extLst>
              <a:ext uri="{FF2B5EF4-FFF2-40B4-BE49-F238E27FC236}">
                <a16:creationId xmlns:a16="http://schemas.microsoft.com/office/drawing/2014/main" id="{334511A3-30BC-325E-681C-EE1987A205BA}"/>
              </a:ext>
            </a:extLst>
          </p:cNvPr>
          <p:cNvSpPr>
            <a:spLocks noGrp="1"/>
          </p:cNvSpPr>
          <p:nvPr>
            <p:ph type="title"/>
          </p:nvPr>
        </p:nvSpPr>
        <p:spPr/>
        <p:txBody>
          <a:bodyPr/>
          <a:lstStyle/>
          <a:p>
            <a:r>
              <a:rPr lang="en-AU" b="1" dirty="0">
                <a:latin typeface="Arial" panose="020B0604020202020204" pitchFamily="34" charset="0"/>
                <a:cs typeface="Arial" panose="020B0604020202020204" pitchFamily="34" charset="0"/>
              </a:rPr>
              <a:t>What is improving (2023–2025)</a:t>
            </a:r>
          </a:p>
        </p:txBody>
      </p:sp>
      <p:sp>
        <p:nvSpPr>
          <p:cNvPr id="11" name="Slide Number Placeholder 2">
            <a:extLst>
              <a:ext uri="{FF2B5EF4-FFF2-40B4-BE49-F238E27FC236}">
                <a16:creationId xmlns:a16="http://schemas.microsoft.com/office/drawing/2014/main" id="{2109ED0F-B4D6-7403-0075-5F6FB9883B3B}"/>
              </a:ext>
            </a:extLst>
          </p:cNvPr>
          <p:cNvSpPr>
            <a:spLocks noGrp="1"/>
          </p:cNvSpPr>
          <p:nvPr>
            <p:ph type="sldNum" sz="quarter" idx="12"/>
          </p:nvPr>
        </p:nvSpPr>
        <p:spPr>
          <a:xfrm>
            <a:off x="9031224"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B71FE5-7FF0-A149-B5A0-7FC2CAE2D4AE}" type="slidenum">
              <a:rPr kumimoji="0" lang="en-US"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dirty="0">
              <a:ln>
                <a:noFill/>
              </a:ln>
              <a:solidFill>
                <a:prstClr val="black">
                  <a:lumMod val="65000"/>
                  <a:lumOff val="35000"/>
                </a:prstClr>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87275887"/>
      </p:ext>
    </p:extLst>
  </p:cSld>
  <p:clrMapOvr>
    <a:masterClrMapping/>
  </p:clrMapOvr>
  <p:transition spd="slow">
    <p:push dir="u"/>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itle 2"/>
          <p:cNvSpPr txBox="1">
            <a:spLocks/>
          </p:cNvSpPr>
          <p:nvPr/>
        </p:nvSpPr>
        <p:spPr>
          <a:xfrm>
            <a:off x="658774" y="2354839"/>
            <a:ext cx="2048928" cy="553998"/>
          </a:xfrm>
          <a:prstGeom prst="rect">
            <a:avLst/>
          </a:prstGeom>
        </p:spPr>
        <p:txBody>
          <a:bodyPr wrap="square" lIns="0" tIns="0" rIns="0" bIns="0" anchor="t">
            <a:sp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AU" sz="3600" b="1" i="0" u="none" strike="noStrike" kern="1500" cap="none" spc="0" normalizeH="0" baseline="0" noProof="0" dirty="0">
                <a:ln>
                  <a:noFill/>
                </a:ln>
                <a:solidFill>
                  <a:srgbClr val="B04E81"/>
                </a:solidFill>
                <a:effectLst/>
                <a:uLnTx/>
                <a:uFillTx/>
                <a:latin typeface="Arial" panose="020B0604020202020204" pitchFamily="34" charset="0"/>
                <a:ea typeface="+mj-ea"/>
                <a:cs typeface="Arial" panose="020B0604020202020204" pitchFamily="34" charset="0"/>
              </a:rPr>
              <a:t>38.5%</a:t>
            </a:r>
          </a:p>
        </p:txBody>
      </p:sp>
      <p:sp>
        <p:nvSpPr>
          <p:cNvPr id="35" name="Inhaltsplatzhalter 4"/>
          <p:cNvSpPr txBox="1">
            <a:spLocks/>
          </p:cNvSpPr>
          <p:nvPr/>
        </p:nvSpPr>
        <p:spPr>
          <a:xfrm>
            <a:off x="419736" y="2954857"/>
            <a:ext cx="2225455" cy="886397"/>
          </a:xfrm>
          <a:prstGeom prst="rect">
            <a:avLst/>
          </a:prstGeom>
        </p:spPr>
        <p:txBody>
          <a:bodyPr wrap="square" lIns="0" tIns="0" rIns="0" bIns="0">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272967" marR="0" lvl="0" indent="-272967" algn="ctr" defTabSz="914127" rtl="0" eaLnBrk="1" fontAlgn="auto" latinLnBrk="0" hangingPunct="1">
              <a:lnSpc>
                <a:spcPct val="90000"/>
              </a:lnSpc>
              <a:spcBef>
                <a:spcPts val="0"/>
              </a:spcBef>
              <a:spcAft>
                <a:spcPts val="1000"/>
              </a:spcAft>
              <a:buClrTx/>
              <a:buSzTx/>
              <a:buFont typeface="Wingdings" panose="05000000000000000000" pitchFamily="2" charset="2"/>
              <a:buNone/>
              <a:tabLst/>
              <a:defRPr/>
            </a:pPr>
            <a:r>
              <a:rPr kumimoji="0" lang="en-AU" sz="1600" b="0" i="0" u="none" strike="noStrike" kern="1200" cap="none" spc="0" normalizeH="0" baseline="0" noProof="0" dirty="0">
                <a:ln>
                  <a:noFill/>
                </a:ln>
                <a:solidFill>
                  <a:srgbClr val="333167"/>
                </a:solidFill>
                <a:effectLst/>
                <a:uLnTx/>
                <a:uFillTx/>
                <a:latin typeface="Arial" panose="020B0604020202020204" pitchFamily="34" charset="0"/>
                <a:ea typeface="+mn-ea"/>
                <a:cs typeface="Arial" panose="020B0604020202020204" pitchFamily="34" charset="0"/>
              </a:rPr>
              <a:t>feel the lives of Queenslanders with disability are getting worse.</a:t>
            </a:r>
          </a:p>
        </p:txBody>
      </p:sp>
      <p:sp>
        <p:nvSpPr>
          <p:cNvPr id="44" name="Freeform 186"/>
          <p:cNvSpPr>
            <a:spLocks noEditPoints="1"/>
          </p:cNvSpPr>
          <p:nvPr/>
        </p:nvSpPr>
        <p:spPr bwMode="auto">
          <a:xfrm>
            <a:off x="1300000" y="1812205"/>
            <a:ext cx="722061" cy="458696"/>
          </a:xfrm>
          <a:custGeom>
            <a:avLst/>
            <a:gdLst>
              <a:gd name="T0" fmla="*/ 2722 w 3949"/>
              <a:gd name="T1" fmla="*/ 1347 h 2508"/>
              <a:gd name="T2" fmla="*/ 3809 w 3949"/>
              <a:gd name="T3" fmla="*/ 1715 h 2508"/>
              <a:gd name="T4" fmla="*/ 3531 w 3949"/>
              <a:gd name="T5" fmla="*/ 1300 h 2508"/>
              <a:gd name="T6" fmla="*/ 785 w 3949"/>
              <a:gd name="T7" fmla="*/ 1185 h 2508"/>
              <a:gd name="T8" fmla="*/ 318 w 3949"/>
              <a:gd name="T9" fmla="*/ 1380 h 2508"/>
              <a:gd name="T10" fmla="*/ 980 w 3949"/>
              <a:gd name="T11" fmla="*/ 1781 h 2508"/>
              <a:gd name="T12" fmla="*/ 1113 w 3949"/>
              <a:gd name="T13" fmla="*/ 1269 h 2508"/>
              <a:gd name="T14" fmla="*/ 1864 w 3949"/>
              <a:gd name="T15" fmla="*/ 1148 h 2508"/>
              <a:gd name="T16" fmla="*/ 1328 w 3949"/>
              <a:gd name="T17" fmla="*/ 1414 h 2508"/>
              <a:gd name="T18" fmla="*/ 1077 w 3949"/>
              <a:gd name="T19" fmla="*/ 1959 h 2508"/>
              <a:gd name="T20" fmla="*/ 1174 w 3949"/>
              <a:gd name="T21" fmla="*/ 2311 h 2508"/>
              <a:gd name="T22" fmla="*/ 2660 w 3949"/>
              <a:gd name="T23" fmla="*/ 2370 h 2508"/>
              <a:gd name="T24" fmla="*/ 2864 w 3949"/>
              <a:gd name="T25" fmla="*/ 2135 h 2508"/>
              <a:gd name="T26" fmla="*/ 2747 w 3949"/>
              <a:gd name="T27" fmla="*/ 1594 h 2508"/>
              <a:gd name="T28" fmla="*/ 2301 w 3949"/>
              <a:gd name="T29" fmla="*/ 1205 h 2508"/>
              <a:gd name="T30" fmla="*/ 3109 w 3949"/>
              <a:gd name="T31" fmla="*/ 411 h 2508"/>
              <a:gd name="T32" fmla="*/ 2844 w 3949"/>
              <a:gd name="T33" fmla="*/ 640 h 2508"/>
              <a:gd name="T34" fmla="*/ 2940 w 3949"/>
              <a:gd name="T35" fmla="*/ 978 h 2508"/>
              <a:gd name="T36" fmla="*/ 3255 w 3949"/>
              <a:gd name="T37" fmla="*/ 1044 h 2508"/>
              <a:gd name="T38" fmla="*/ 3480 w 3949"/>
              <a:gd name="T39" fmla="*/ 781 h 2508"/>
              <a:gd name="T40" fmla="*/ 3335 w 3949"/>
              <a:gd name="T41" fmla="*/ 460 h 2508"/>
              <a:gd name="T42" fmla="*/ 652 w 3949"/>
              <a:gd name="T43" fmla="*/ 439 h 2508"/>
              <a:gd name="T44" fmla="*/ 464 w 3949"/>
              <a:gd name="T45" fmla="*/ 733 h 2508"/>
              <a:gd name="T46" fmla="*/ 648 w 3949"/>
              <a:gd name="T47" fmla="*/ 1028 h 2508"/>
              <a:gd name="T48" fmla="*/ 969 w 3949"/>
              <a:gd name="T49" fmla="*/ 1004 h 2508"/>
              <a:gd name="T50" fmla="*/ 1112 w 3949"/>
              <a:gd name="T51" fmla="*/ 685 h 2508"/>
              <a:gd name="T52" fmla="*/ 883 w 3949"/>
              <a:gd name="T53" fmla="*/ 422 h 2508"/>
              <a:gd name="T54" fmla="*/ 1715 w 3949"/>
              <a:gd name="T55" fmla="*/ 205 h 2508"/>
              <a:gd name="T56" fmla="*/ 1523 w 3949"/>
              <a:gd name="T57" fmla="*/ 572 h 2508"/>
              <a:gd name="T58" fmla="*/ 1730 w 3949"/>
              <a:gd name="T59" fmla="*/ 948 h 2508"/>
              <a:gd name="T60" fmla="*/ 2159 w 3949"/>
              <a:gd name="T61" fmla="*/ 975 h 2508"/>
              <a:gd name="T62" fmla="*/ 2412 w 3949"/>
              <a:gd name="T63" fmla="*/ 629 h 2508"/>
              <a:gd name="T64" fmla="*/ 2266 w 3949"/>
              <a:gd name="T65" fmla="*/ 237 h 2508"/>
              <a:gd name="T66" fmla="*/ 2033 w 3949"/>
              <a:gd name="T67" fmla="*/ 4 h 2508"/>
              <a:gd name="T68" fmla="*/ 2432 w 3949"/>
              <a:gd name="T69" fmla="*/ 234 h 2508"/>
              <a:gd name="T70" fmla="*/ 2529 w 3949"/>
              <a:gd name="T71" fmla="*/ 691 h 2508"/>
              <a:gd name="T72" fmla="*/ 2266 w 3949"/>
              <a:gd name="T73" fmla="*/ 1060 h 2508"/>
              <a:gd name="T74" fmla="*/ 2783 w 3949"/>
              <a:gd name="T75" fmla="*/ 1154 h 2508"/>
              <a:gd name="T76" fmla="*/ 2720 w 3949"/>
              <a:gd name="T77" fmla="*/ 845 h 2508"/>
              <a:gd name="T78" fmla="*/ 2819 w 3949"/>
              <a:gd name="T79" fmla="*/ 435 h 2508"/>
              <a:gd name="T80" fmla="*/ 3214 w 3949"/>
              <a:gd name="T81" fmla="*/ 288 h 2508"/>
              <a:gd name="T82" fmla="*/ 3555 w 3949"/>
              <a:gd name="T83" fmla="*/ 522 h 2508"/>
              <a:gd name="T84" fmla="*/ 3555 w 3949"/>
              <a:gd name="T85" fmla="*/ 945 h 2508"/>
              <a:gd name="T86" fmla="*/ 3657 w 3949"/>
              <a:gd name="T87" fmla="*/ 1238 h 2508"/>
              <a:gd name="T88" fmla="*/ 3936 w 3949"/>
              <a:gd name="T89" fmla="*/ 1706 h 2508"/>
              <a:gd name="T90" fmla="*/ 2993 w 3949"/>
              <a:gd name="T91" fmla="*/ 2038 h 2508"/>
              <a:gd name="T92" fmla="*/ 2831 w 3949"/>
              <a:gd name="T93" fmla="*/ 2421 h 2508"/>
              <a:gd name="T94" fmla="*/ 1256 w 3949"/>
              <a:gd name="T95" fmla="*/ 2492 h 2508"/>
              <a:gd name="T96" fmla="*/ 965 w 3949"/>
              <a:gd name="T97" fmla="*/ 2202 h 2508"/>
              <a:gd name="T98" fmla="*/ 0 w 3949"/>
              <a:gd name="T99" fmla="*/ 1904 h 2508"/>
              <a:gd name="T100" fmla="*/ 150 w 3949"/>
              <a:gd name="T101" fmla="*/ 1389 h 2508"/>
              <a:gd name="T102" fmla="*/ 491 w 3949"/>
              <a:gd name="T103" fmla="*/ 1071 h 2508"/>
              <a:gd name="T104" fmla="*/ 344 w 3949"/>
              <a:gd name="T105" fmla="*/ 678 h 2508"/>
              <a:gd name="T106" fmla="*/ 580 w 3949"/>
              <a:gd name="T107" fmla="*/ 337 h 2508"/>
              <a:gd name="T108" fmla="*/ 1004 w 3949"/>
              <a:gd name="T109" fmla="*/ 337 h 2508"/>
              <a:gd name="T110" fmla="*/ 1239 w 3949"/>
              <a:gd name="T111" fmla="*/ 678 h 2508"/>
              <a:gd name="T112" fmla="*/ 1092 w 3949"/>
              <a:gd name="T113" fmla="*/ 1071 h 2508"/>
              <a:gd name="T114" fmla="*/ 1447 w 3949"/>
              <a:gd name="T115" fmla="*/ 1161 h 2508"/>
              <a:gd name="T116" fmla="*/ 1475 w 3949"/>
              <a:gd name="T117" fmla="*/ 856 h 2508"/>
              <a:gd name="T118" fmla="*/ 1428 w 3949"/>
              <a:gd name="T119" fmla="*/ 391 h 2508"/>
              <a:gd name="T120" fmla="*/ 1735 w 3949"/>
              <a:gd name="T121" fmla="*/ 50 h 25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949" h="2508">
                <a:moveTo>
                  <a:pt x="3152" y="1185"/>
                </a:moveTo>
                <a:lnTo>
                  <a:pt x="3083" y="1189"/>
                </a:lnTo>
                <a:lnTo>
                  <a:pt x="3016" y="1199"/>
                </a:lnTo>
                <a:lnTo>
                  <a:pt x="2951" y="1217"/>
                </a:lnTo>
                <a:lnTo>
                  <a:pt x="2889" y="1241"/>
                </a:lnTo>
                <a:lnTo>
                  <a:pt x="2830" y="1271"/>
                </a:lnTo>
                <a:lnTo>
                  <a:pt x="2774" y="1306"/>
                </a:lnTo>
                <a:lnTo>
                  <a:pt x="2722" y="1347"/>
                </a:lnTo>
                <a:lnTo>
                  <a:pt x="2776" y="1409"/>
                </a:lnTo>
                <a:lnTo>
                  <a:pt x="2824" y="1476"/>
                </a:lnTo>
                <a:lnTo>
                  <a:pt x="2867" y="1547"/>
                </a:lnTo>
                <a:lnTo>
                  <a:pt x="2903" y="1622"/>
                </a:lnTo>
                <a:lnTo>
                  <a:pt x="2934" y="1700"/>
                </a:lnTo>
                <a:lnTo>
                  <a:pt x="2960" y="1781"/>
                </a:lnTo>
                <a:lnTo>
                  <a:pt x="3820" y="1781"/>
                </a:lnTo>
                <a:lnTo>
                  <a:pt x="3809" y="1715"/>
                </a:lnTo>
                <a:lnTo>
                  <a:pt x="3792" y="1652"/>
                </a:lnTo>
                <a:lnTo>
                  <a:pt x="3771" y="1591"/>
                </a:lnTo>
                <a:lnTo>
                  <a:pt x="3742" y="1534"/>
                </a:lnTo>
                <a:lnTo>
                  <a:pt x="3710" y="1479"/>
                </a:lnTo>
                <a:lnTo>
                  <a:pt x="3671" y="1428"/>
                </a:lnTo>
                <a:lnTo>
                  <a:pt x="3628" y="1380"/>
                </a:lnTo>
                <a:lnTo>
                  <a:pt x="3581" y="1338"/>
                </a:lnTo>
                <a:lnTo>
                  <a:pt x="3531" y="1300"/>
                </a:lnTo>
                <a:lnTo>
                  <a:pt x="3476" y="1267"/>
                </a:lnTo>
                <a:lnTo>
                  <a:pt x="3418" y="1238"/>
                </a:lnTo>
                <a:lnTo>
                  <a:pt x="3357" y="1215"/>
                </a:lnTo>
                <a:lnTo>
                  <a:pt x="3295" y="1199"/>
                </a:lnTo>
                <a:lnTo>
                  <a:pt x="3229" y="1189"/>
                </a:lnTo>
                <a:lnTo>
                  <a:pt x="3162" y="1185"/>
                </a:lnTo>
                <a:lnTo>
                  <a:pt x="3152" y="1185"/>
                </a:lnTo>
                <a:close/>
                <a:moveTo>
                  <a:pt x="785" y="1185"/>
                </a:moveTo>
                <a:lnTo>
                  <a:pt x="717" y="1189"/>
                </a:lnTo>
                <a:lnTo>
                  <a:pt x="652" y="1199"/>
                </a:lnTo>
                <a:lnTo>
                  <a:pt x="588" y="1215"/>
                </a:lnTo>
                <a:lnTo>
                  <a:pt x="527" y="1238"/>
                </a:lnTo>
                <a:lnTo>
                  <a:pt x="470" y="1267"/>
                </a:lnTo>
                <a:lnTo>
                  <a:pt x="416" y="1300"/>
                </a:lnTo>
                <a:lnTo>
                  <a:pt x="364" y="1338"/>
                </a:lnTo>
                <a:lnTo>
                  <a:pt x="318" y="1380"/>
                </a:lnTo>
                <a:lnTo>
                  <a:pt x="276" y="1428"/>
                </a:lnTo>
                <a:lnTo>
                  <a:pt x="237" y="1479"/>
                </a:lnTo>
                <a:lnTo>
                  <a:pt x="204" y="1534"/>
                </a:lnTo>
                <a:lnTo>
                  <a:pt x="176" y="1591"/>
                </a:lnTo>
                <a:lnTo>
                  <a:pt x="153" y="1652"/>
                </a:lnTo>
                <a:lnTo>
                  <a:pt x="137" y="1715"/>
                </a:lnTo>
                <a:lnTo>
                  <a:pt x="127" y="1781"/>
                </a:lnTo>
                <a:lnTo>
                  <a:pt x="980" y="1781"/>
                </a:lnTo>
                <a:lnTo>
                  <a:pt x="1005" y="1699"/>
                </a:lnTo>
                <a:lnTo>
                  <a:pt x="1036" y="1621"/>
                </a:lnTo>
                <a:lnTo>
                  <a:pt x="1074" y="1546"/>
                </a:lnTo>
                <a:lnTo>
                  <a:pt x="1118" y="1474"/>
                </a:lnTo>
                <a:lnTo>
                  <a:pt x="1166" y="1407"/>
                </a:lnTo>
                <a:lnTo>
                  <a:pt x="1220" y="1343"/>
                </a:lnTo>
                <a:lnTo>
                  <a:pt x="1168" y="1304"/>
                </a:lnTo>
                <a:lnTo>
                  <a:pt x="1113" y="1269"/>
                </a:lnTo>
                <a:lnTo>
                  <a:pt x="1056" y="1240"/>
                </a:lnTo>
                <a:lnTo>
                  <a:pt x="993" y="1216"/>
                </a:lnTo>
                <a:lnTo>
                  <a:pt x="930" y="1199"/>
                </a:lnTo>
                <a:lnTo>
                  <a:pt x="863" y="1189"/>
                </a:lnTo>
                <a:lnTo>
                  <a:pt x="794" y="1185"/>
                </a:lnTo>
                <a:lnTo>
                  <a:pt x="785" y="1185"/>
                </a:lnTo>
                <a:close/>
                <a:moveTo>
                  <a:pt x="1943" y="1142"/>
                </a:moveTo>
                <a:lnTo>
                  <a:pt x="1864" y="1148"/>
                </a:lnTo>
                <a:lnTo>
                  <a:pt x="1786" y="1161"/>
                </a:lnTo>
                <a:lnTo>
                  <a:pt x="1711" y="1180"/>
                </a:lnTo>
                <a:lnTo>
                  <a:pt x="1639" y="1205"/>
                </a:lnTo>
                <a:lnTo>
                  <a:pt x="1570" y="1237"/>
                </a:lnTo>
                <a:lnTo>
                  <a:pt x="1504" y="1274"/>
                </a:lnTo>
                <a:lnTo>
                  <a:pt x="1441" y="1316"/>
                </a:lnTo>
                <a:lnTo>
                  <a:pt x="1383" y="1362"/>
                </a:lnTo>
                <a:lnTo>
                  <a:pt x="1328" y="1414"/>
                </a:lnTo>
                <a:lnTo>
                  <a:pt x="1277" y="1470"/>
                </a:lnTo>
                <a:lnTo>
                  <a:pt x="1232" y="1530"/>
                </a:lnTo>
                <a:lnTo>
                  <a:pt x="1192" y="1594"/>
                </a:lnTo>
                <a:lnTo>
                  <a:pt x="1157" y="1661"/>
                </a:lnTo>
                <a:lnTo>
                  <a:pt x="1127" y="1732"/>
                </a:lnTo>
                <a:lnTo>
                  <a:pt x="1105" y="1805"/>
                </a:lnTo>
                <a:lnTo>
                  <a:pt x="1088" y="1881"/>
                </a:lnTo>
                <a:lnTo>
                  <a:pt x="1077" y="1959"/>
                </a:lnTo>
                <a:lnTo>
                  <a:pt x="1074" y="2038"/>
                </a:lnTo>
                <a:lnTo>
                  <a:pt x="1074" y="2092"/>
                </a:lnTo>
                <a:lnTo>
                  <a:pt x="1077" y="2135"/>
                </a:lnTo>
                <a:lnTo>
                  <a:pt x="1086" y="2176"/>
                </a:lnTo>
                <a:lnTo>
                  <a:pt x="1101" y="2214"/>
                </a:lnTo>
                <a:lnTo>
                  <a:pt x="1120" y="2250"/>
                </a:lnTo>
                <a:lnTo>
                  <a:pt x="1145" y="2283"/>
                </a:lnTo>
                <a:lnTo>
                  <a:pt x="1174" y="2311"/>
                </a:lnTo>
                <a:lnTo>
                  <a:pt x="1207" y="2335"/>
                </a:lnTo>
                <a:lnTo>
                  <a:pt x="1243" y="2356"/>
                </a:lnTo>
                <a:lnTo>
                  <a:pt x="1281" y="2370"/>
                </a:lnTo>
                <a:lnTo>
                  <a:pt x="1322" y="2380"/>
                </a:lnTo>
                <a:lnTo>
                  <a:pt x="1365" y="2382"/>
                </a:lnTo>
                <a:lnTo>
                  <a:pt x="2576" y="2382"/>
                </a:lnTo>
                <a:lnTo>
                  <a:pt x="2618" y="2380"/>
                </a:lnTo>
                <a:lnTo>
                  <a:pt x="2660" y="2370"/>
                </a:lnTo>
                <a:lnTo>
                  <a:pt x="2698" y="2356"/>
                </a:lnTo>
                <a:lnTo>
                  <a:pt x="2734" y="2335"/>
                </a:lnTo>
                <a:lnTo>
                  <a:pt x="2767" y="2311"/>
                </a:lnTo>
                <a:lnTo>
                  <a:pt x="2795" y="2283"/>
                </a:lnTo>
                <a:lnTo>
                  <a:pt x="2819" y="2250"/>
                </a:lnTo>
                <a:lnTo>
                  <a:pt x="2840" y="2214"/>
                </a:lnTo>
                <a:lnTo>
                  <a:pt x="2854" y="2176"/>
                </a:lnTo>
                <a:lnTo>
                  <a:pt x="2864" y="2135"/>
                </a:lnTo>
                <a:lnTo>
                  <a:pt x="2866" y="2092"/>
                </a:lnTo>
                <a:lnTo>
                  <a:pt x="2866" y="2038"/>
                </a:lnTo>
                <a:lnTo>
                  <a:pt x="2862" y="1959"/>
                </a:lnTo>
                <a:lnTo>
                  <a:pt x="2853" y="1881"/>
                </a:lnTo>
                <a:lnTo>
                  <a:pt x="2835" y="1805"/>
                </a:lnTo>
                <a:lnTo>
                  <a:pt x="2812" y="1732"/>
                </a:lnTo>
                <a:lnTo>
                  <a:pt x="2783" y="1661"/>
                </a:lnTo>
                <a:lnTo>
                  <a:pt x="2747" y="1594"/>
                </a:lnTo>
                <a:lnTo>
                  <a:pt x="2708" y="1530"/>
                </a:lnTo>
                <a:lnTo>
                  <a:pt x="2662" y="1470"/>
                </a:lnTo>
                <a:lnTo>
                  <a:pt x="2612" y="1414"/>
                </a:lnTo>
                <a:lnTo>
                  <a:pt x="2558" y="1362"/>
                </a:lnTo>
                <a:lnTo>
                  <a:pt x="2499" y="1316"/>
                </a:lnTo>
                <a:lnTo>
                  <a:pt x="2436" y="1274"/>
                </a:lnTo>
                <a:lnTo>
                  <a:pt x="2370" y="1237"/>
                </a:lnTo>
                <a:lnTo>
                  <a:pt x="2301" y="1205"/>
                </a:lnTo>
                <a:lnTo>
                  <a:pt x="2229" y="1180"/>
                </a:lnTo>
                <a:lnTo>
                  <a:pt x="2153" y="1161"/>
                </a:lnTo>
                <a:lnTo>
                  <a:pt x="2076" y="1148"/>
                </a:lnTo>
                <a:lnTo>
                  <a:pt x="1996" y="1142"/>
                </a:lnTo>
                <a:lnTo>
                  <a:pt x="1970" y="1143"/>
                </a:lnTo>
                <a:lnTo>
                  <a:pt x="1943" y="1142"/>
                </a:lnTo>
                <a:close/>
                <a:moveTo>
                  <a:pt x="3157" y="407"/>
                </a:moveTo>
                <a:lnTo>
                  <a:pt x="3109" y="411"/>
                </a:lnTo>
                <a:lnTo>
                  <a:pt x="3063" y="422"/>
                </a:lnTo>
                <a:lnTo>
                  <a:pt x="3019" y="439"/>
                </a:lnTo>
                <a:lnTo>
                  <a:pt x="2980" y="460"/>
                </a:lnTo>
                <a:lnTo>
                  <a:pt x="2943" y="488"/>
                </a:lnTo>
                <a:lnTo>
                  <a:pt x="2912" y="520"/>
                </a:lnTo>
                <a:lnTo>
                  <a:pt x="2884" y="556"/>
                </a:lnTo>
                <a:lnTo>
                  <a:pt x="2861" y="597"/>
                </a:lnTo>
                <a:lnTo>
                  <a:pt x="2844" y="640"/>
                </a:lnTo>
                <a:lnTo>
                  <a:pt x="2835" y="685"/>
                </a:lnTo>
                <a:lnTo>
                  <a:pt x="2831" y="733"/>
                </a:lnTo>
                <a:lnTo>
                  <a:pt x="2835" y="781"/>
                </a:lnTo>
                <a:lnTo>
                  <a:pt x="2844" y="827"/>
                </a:lnTo>
                <a:lnTo>
                  <a:pt x="2860" y="870"/>
                </a:lnTo>
                <a:lnTo>
                  <a:pt x="2883" y="909"/>
                </a:lnTo>
                <a:lnTo>
                  <a:pt x="2909" y="945"/>
                </a:lnTo>
                <a:lnTo>
                  <a:pt x="2940" y="978"/>
                </a:lnTo>
                <a:lnTo>
                  <a:pt x="2976" y="1005"/>
                </a:lnTo>
                <a:lnTo>
                  <a:pt x="3016" y="1028"/>
                </a:lnTo>
                <a:lnTo>
                  <a:pt x="3058" y="1045"/>
                </a:lnTo>
                <a:lnTo>
                  <a:pt x="3103" y="1056"/>
                </a:lnTo>
                <a:lnTo>
                  <a:pt x="3151" y="1059"/>
                </a:lnTo>
                <a:lnTo>
                  <a:pt x="3163" y="1059"/>
                </a:lnTo>
                <a:lnTo>
                  <a:pt x="3210" y="1056"/>
                </a:lnTo>
                <a:lnTo>
                  <a:pt x="3255" y="1044"/>
                </a:lnTo>
                <a:lnTo>
                  <a:pt x="3297" y="1027"/>
                </a:lnTo>
                <a:lnTo>
                  <a:pt x="3337" y="1004"/>
                </a:lnTo>
                <a:lnTo>
                  <a:pt x="3373" y="978"/>
                </a:lnTo>
                <a:lnTo>
                  <a:pt x="3404" y="945"/>
                </a:lnTo>
                <a:lnTo>
                  <a:pt x="3432" y="909"/>
                </a:lnTo>
                <a:lnTo>
                  <a:pt x="3453" y="869"/>
                </a:lnTo>
                <a:lnTo>
                  <a:pt x="3469" y="827"/>
                </a:lnTo>
                <a:lnTo>
                  <a:pt x="3480" y="781"/>
                </a:lnTo>
                <a:lnTo>
                  <a:pt x="3483" y="733"/>
                </a:lnTo>
                <a:lnTo>
                  <a:pt x="3480" y="685"/>
                </a:lnTo>
                <a:lnTo>
                  <a:pt x="3469" y="640"/>
                </a:lnTo>
                <a:lnTo>
                  <a:pt x="3452" y="597"/>
                </a:lnTo>
                <a:lnTo>
                  <a:pt x="3430" y="556"/>
                </a:lnTo>
                <a:lnTo>
                  <a:pt x="3403" y="520"/>
                </a:lnTo>
                <a:lnTo>
                  <a:pt x="3370" y="488"/>
                </a:lnTo>
                <a:lnTo>
                  <a:pt x="3335" y="460"/>
                </a:lnTo>
                <a:lnTo>
                  <a:pt x="3294" y="439"/>
                </a:lnTo>
                <a:lnTo>
                  <a:pt x="3251" y="422"/>
                </a:lnTo>
                <a:lnTo>
                  <a:pt x="3205" y="411"/>
                </a:lnTo>
                <a:lnTo>
                  <a:pt x="3157" y="407"/>
                </a:lnTo>
                <a:close/>
                <a:moveTo>
                  <a:pt x="790" y="407"/>
                </a:moveTo>
                <a:lnTo>
                  <a:pt x="742" y="411"/>
                </a:lnTo>
                <a:lnTo>
                  <a:pt x="695" y="422"/>
                </a:lnTo>
                <a:lnTo>
                  <a:pt x="652" y="439"/>
                </a:lnTo>
                <a:lnTo>
                  <a:pt x="612" y="460"/>
                </a:lnTo>
                <a:lnTo>
                  <a:pt x="575" y="488"/>
                </a:lnTo>
                <a:lnTo>
                  <a:pt x="544" y="520"/>
                </a:lnTo>
                <a:lnTo>
                  <a:pt x="516" y="556"/>
                </a:lnTo>
                <a:lnTo>
                  <a:pt x="494" y="597"/>
                </a:lnTo>
                <a:lnTo>
                  <a:pt x="477" y="640"/>
                </a:lnTo>
                <a:lnTo>
                  <a:pt x="467" y="685"/>
                </a:lnTo>
                <a:lnTo>
                  <a:pt x="464" y="733"/>
                </a:lnTo>
                <a:lnTo>
                  <a:pt x="467" y="781"/>
                </a:lnTo>
                <a:lnTo>
                  <a:pt x="477" y="827"/>
                </a:lnTo>
                <a:lnTo>
                  <a:pt x="494" y="870"/>
                </a:lnTo>
                <a:lnTo>
                  <a:pt x="515" y="909"/>
                </a:lnTo>
                <a:lnTo>
                  <a:pt x="542" y="945"/>
                </a:lnTo>
                <a:lnTo>
                  <a:pt x="573" y="978"/>
                </a:lnTo>
                <a:lnTo>
                  <a:pt x="609" y="1005"/>
                </a:lnTo>
                <a:lnTo>
                  <a:pt x="648" y="1028"/>
                </a:lnTo>
                <a:lnTo>
                  <a:pt x="690" y="1045"/>
                </a:lnTo>
                <a:lnTo>
                  <a:pt x="736" y="1056"/>
                </a:lnTo>
                <a:lnTo>
                  <a:pt x="782" y="1059"/>
                </a:lnTo>
                <a:lnTo>
                  <a:pt x="796" y="1059"/>
                </a:lnTo>
                <a:lnTo>
                  <a:pt x="842" y="1056"/>
                </a:lnTo>
                <a:lnTo>
                  <a:pt x="888" y="1044"/>
                </a:lnTo>
                <a:lnTo>
                  <a:pt x="930" y="1027"/>
                </a:lnTo>
                <a:lnTo>
                  <a:pt x="969" y="1004"/>
                </a:lnTo>
                <a:lnTo>
                  <a:pt x="1005" y="978"/>
                </a:lnTo>
                <a:lnTo>
                  <a:pt x="1036" y="945"/>
                </a:lnTo>
                <a:lnTo>
                  <a:pt x="1064" y="909"/>
                </a:lnTo>
                <a:lnTo>
                  <a:pt x="1086" y="869"/>
                </a:lnTo>
                <a:lnTo>
                  <a:pt x="1101" y="827"/>
                </a:lnTo>
                <a:lnTo>
                  <a:pt x="1112" y="781"/>
                </a:lnTo>
                <a:lnTo>
                  <a:pt x="1116" y="733"/>
                </a:lnTo>
                <a:lnTo>
                  <a:pt x="1112" y="685"/>
                </a:lnTo>
                <a:lnTo>
                  <a:pt x="1101" y="640"/>
                </a:lnTo>
                <a:lnTo>
                  <a:pt x="1084" y="597"/>
                </a:lnTo>
                <a:lnTo>
                  <a:pt x="1063" y="556"/>
                </a:lnTo>
                <a:lnTo>
                  <a:pt x="1035" y="520"/>
                </a:lnTo>
                <a:lnTo>
                  <a:pt x="1003" y="488"/>
                </a:lnTo>
                <a:lnTo>
                  <a:pt x="967" y="460"/>
                </a:lnTo>
                <a:lnTo>
                  <a:pt x="926" y="439"/>
                </a:lnTo>
                <a:lnTo>
                  <a:pt x="883" y="422"/>
                </a:lnTo>
                <a:lnTo>
                  <a:pt x="838" y="411"/>
                </a:lnTo>
                <a:lnTo>
                  <a:pt x="790" y="407"/>
                </a:lnTo>
                <a:close/>
                <a:moveTo>
                  <a:pt x="1969" y="125"/>
                </a:moveTo>
                <a:lnTo>
                  <a:pt x="1913" y="128"/>
                </a:lnTo>
                <a:lnTo>
                  <a:pt x="1860" y="139"/>
                </a:lnTo>
                <a:lnTo>
                  <a:pt x="1808" y="155"/>
                </a:lnTo>
                <a:lnTo>
                  <a:pt x="1760" y="177"/>
                </a:lnTo>
                <a:lnTo>
                  <a:pt x="1715" y="205"/>
                </a:lnTo>
                <a:lnTo>
                  <a:pt x="1673" y="237"/>
                </a:lnTo>
                <a:lnTo>
                  <a:pt x="1636" y="274"/>
                </a:lnTo>
                <a:lnTo>
                  <a:pt x="1603" y="316"/>
                </a:lnTo>
                <a:lnTo>
                  <a:pt x="1576" y="362"/>
                </a:lnTo>
                <a:lnTo>
                  <a:pt x="1553" y="410"/>
                </a:lnTo>
                <a:lnTo>
                  <a:pt x="1536" y="461"/>
                </a:lnTo>
                <a:lnTo>
                  <a:pt x="1526" y="515"/>
                </a:lnTo>
                <a:lnTo>
                  <a:pt x="1523" y="572"/>
                </a:lnTo>
                <a:lnTo>
                  <a:pt x="1526" y="629"/>
                </a:lnTo>
                <a:lnTo>
                  <a:pt x="1538" y="685"/>
                </a:lnTo>
                <a:lnTo>
                  <a:pt x="1555" y="739"/>
                </a:lnTo>
                <a:lnTo>
                  <a:pt x="1580" y="790"/>
                </a:lnTo>
                <a:lnTo>
                  <a:pt x="1610" y="835"/>
                </a:lnTo>
                <a:lnTo>
                  <a:pt x="1645" y="878"/>
                </a:lnTo>
                <a:lnTo>
                  <a:pt x="1686" y="915"/>
                </a:lnTo>
                <a:lnTo>
                  <a:pt x="1730" y="948"/>
                </a:lnTo>
                <a:lnTo>
                  <a:pt x="1779" y="975"/>
                </a:lnTo>
                <a:lnTo>
                  <a:pt x="1831" y="996"/>
                </a:lnTo>
                <a:lnTo>
                  <a:pt x="1886" y="1010"/>
                </a:lnTo>
                <a:lnTo>
                  <a:pt x="1943" y="1016"/>
                </a:lnTo>
                <a:lnTo>
                  <a:pt x="1995" y="1016"/>
                </a:lnTo>
                <a:lnTo>
                  <a:pt x="2052" y="1010"/>
                </a:lnTo>
                <a:lnTo>
                  <a:pt x="2108" y="996"/>
                </a:lnTo>
                <a:lnTo>
                  <a:pt x="2159" y="975"/>
                </a:lnTo>
                <a:lnTo>
                  <a:pt x="2208" y="948"/>
                </a:lnTo>
                <a:lnTo>
                  <a:pt x="2253" y="915"/>
                </a:lnTo>
                <a:lnTo>
                  <a:pt x="2293" y="878"/>
                </a:lnTo>
                <a:lnTo>
                  <a:pt x="2328" y="835"/>
                </a:lnTo>
                <a:lnTo>
                  <a:pt x="2358" y="790"/>
                </a:lnTo>
                <a:lnTo>
                  <a:pt x="2382" y="739"/>
                </a:lnTo>
                <a:lnTo>
                  <a:pt x="2400" y="685"/>
                </a:lnTo>
                <a:lnTo>
                  <a:pt x="2412" y="629"/>
                </a:lnTo>
                <a:lnTo>
                  <a:pt x="2416" y="572"/>
                </a:lnTo>
                <a:lnTo>
                  <a:pt x="2412" y="515"/>
                </a:lnTo>
                <a:lnTo>
                  <a:pt x="2401" y="461"/>
                </a:lnTo>
                <a:lnTo>
                  <a:pt x="2386" y="410"/>
                </a:lnTo>
                <a:lnTo>
                  <a:pt x="2363" y="362"/>
                </a:lnTo>
                <a:lnTo>
                  <a:pt x="2335" y="316"/>
                </a:lnTo>
                <a:lnTo>
                  <a:pt x="2303" y="274"/>
                </a:lnTo>
                <a:lnTo>
                  <a:pt x="2266" y="237"/>
                </a:lnTo>
                <a:lnTo>
                  <a:pt x="2224" y="205"/>
                </a:lnTo>
                <a:lnTo>
                  <a:pt x="2178" y="177"/>
                </a:lnTo>
                <a:lnTo>
                  <a:pt x="2130" y="155"/>
                </a:lnTo>
                <a:lnTo>
                  <a:pt x="2079" y="139"/>
                </a:lnTo>
                <a:lnTo>
                  <a:pt x="2025" y="128"/>
                </a:lnTo>
                <a:lnTo>
                  <a:pt x="1969" y="125"/>
                </a:lnTo>
                <a:close/>
                <a:moveTo>
                  <a:pt x="1971" y="0"/>
                </a:moveTo>
                <a:lnTo>
                  <a:pt x="2033" y="4"/>
                </a:lnTo>
                <a:lnTo>
                  <a:pt x="2093" y="13"/>
                </a:lnTo>
                <a:lnTo>
                  <a:pt x="2152" y="29"/>
                </a:lnTo>
                <a:lnTo>
                  <a:pt x="2207" y="50"/>
                </a:lnTo>
                <a:lnTo>
                  <a:pt x="2259" y="78"/>
                </a:lnTo>
                <a:lnTo>
                  <a:pt x="2308" y="110"/>
                </a:lnTo>
                <a:lnTo>
                  <a:pt x="2353" y="147"/>
                </a:lnTo>
                <a:lnTo>
                  <a:pt x="2395" y="188"/>
                </a:lnTo>
                <a:lnTo>
                  <a:pt x="2432" y="234"/>
                </a:lnTo>
                <a:lnTo>
                  <a:pt x="2463" y="283"/>
                </a:lnTo>
                <a:lnTo>
                  <a:pt x="2491" y="336"/>
                </a:lnTo>
                <a:lnTo>
                  <a:pt x="2513" y="391"/>
                </a:lnTo>
                <a:lnTo>
                  <a:pt x="2529" y="448"/>
                </a:lnTo>
                <a:lnTo>
                  <a:pt x="2539" y="509"/>
                </a:lnTo>
                <a:lnTo>
                  <a:pt x="2543" y="572"/>
                </a:lnTo>
                <a:lnTo>
                  <a:pt x="2539" y="633"/>
                </a:lnTo>
                <a:lnTo>
                  <a:pt x="2529" y="691"/>
                </a:lnTo>
                <a:lnTo>
                  <a:pt x="2514" y="749"/>
                </a:lnTo>
                <a:lnTo>
                  <a:pt x="2492" y="804"/>
                </a:lnTo>
                <a:lnTo>
                  <a:pt x="2466" y="856"/>
                </a:lnTo>
                <a:lnTo>
                  <a:pt x="2435" y="905"/>
                </a:lnTo>
                <a:lnTo>
                  <a:pt x="2399" y="950"/>
                </a:lnTo>
                <a:lnTo>
                  <a:pt x="2358" y="991"/>
                </a:lnTo>
                <a:lnTo>
                  <a:pt x="2314" y="1028"/>
                </a:lnTo>
                <a:lnTo>
                  <a:pt x="2266" y="1060"/>
                </a:lnTo>
                <a:lnTo>
                  <a:pt x="2346" y="1088"/>
                </a:lnTo>
                <a:lnTo>
                  <a:pt x="2423" y="1123"/>
                </a:lnTo>
                <a:lnTo>
                  <a:pt x="2497" y="1162"/>
                </a:lnTo>
                <a:lnTo>
                  <a:pt x="2567" y="1208"/>
                </a:lnTo>
                <a:lnTo>
                  <a:pt x="2632" y="1259"/>
                </a:lnTo>
                <a:lnTo>
                  <a:pt x="2679" y="1220"/>
                </a:lnTo>
                <a:lnTo>
                  <a:pt x="2731" y="1185"/>
                </a:lnTo>
                <a:lnTo>
                  <a:pt x="2783" y="1154"/>
                </a:lnTo>
                <a:lnTo>
                  <a:pt x="2840" y="1126"/>
                </a:lnTo>
                <a:lnTo>
                  <a:pt x="2898" y="1104"/>
                </a:lnTo>
                <a:lnTo>
                  <a:pt x="2856" y="1070"/>
                </a:lnTo>
                <a:lnTo>
                  <a:pt x="2819" y="1033"/>
                </a:lnTo>
                <a:lnTo>
                  <a:pt x="2786" y="991"/>
                </a:lnTo>
                <a:lnTo>
                  <a:pt x="2758" y="945"/>
                </a:lnTo>
                <a:lnTo>
                  <a:pt x="2737" y="896"/>
                </a:lnTo>
                <a:lnTo>
                  <a:pt x="2720" y="845"/>
                </a:lnTo>
                <a:lnTo>
                  <a:pt x="2709" y="791"/>
                </a:lnTo>
                <a:lnTo>
                  <a:pt x="2705" y="735"/>
                </a:lnTo>
                <a:lnTo>
                  <a:pt x="2709" y="678"/>
                </a:lnTo>
                <a:lnTo>
                  <a:pt x="2720" y="623"/>
                </a:lnTo>
                <a:lnTo>
                  <a:pt x="2737" y="572"/>
                </a:lnTo>
                <a:lnTo>
                  <a:pt x="2759" y="522"/>
                </a:lnTo>
                <a:lnTo>
                  <a:pt x="2787" y="477"/>
                </a:lnTo>
                <a:lnTo>
                  <a:pt x="2819" y="435"/>
                </a:lnTo>
                <a:lnTo>
                  <a:pt x="2858" y="398"/>
                </a:lnTo>
                <a:lnTo>
                  <a:pt x="2900" y="364"/>
                </a:lnTo>
                <a:lnTo>
                  <a:pt x="2945" y="337"/>
                </a:lnTo>
                <a:lnTo>
                  <a:pt x="2994" y="314"/>
                </a:lnTo>
                <a:lnTo>
                  <a:pt x="3046" y="297"/>
                </a:lnTo>
                <a:lnTo>
                  <a:pt x="3101" y="288"/>
                </a:lnTo>
                <a:lnTo>
                  <a:pt x="3157" y="284"/>
                </a:lnTo>
                <a:lnTo>
                  <a:pt x="3214" y="288"/>
                </a:lnTo>
                <a:lnTo>
                  <a:pt x="3269" y="297"/>
                </a:lnTo>
                <a:lnTo>
                  <a:pt x="3320" y="314"/>
                </a:lnTo>
                <a:lnTo>
                  <a:pt x="3369" y="337"/>
                </a:lnTo>
                <a:lnTo>
                  <a:pt x="3415" y="364"/>
                </a:lnTo>
                <a:lnTo>
                  <a:pt x="3457" y="398"/>
                </a:lnTo>
                <a:lnTo>
                  <a:pt x="3494" y="435"/>
                </a:lnTo>
                <a:lnTo>
                  <a:pt x="3527" y="477"/>
                </a:lnTo>
                <a:lnTo>
                  <a:pt x="3555" y="522"/>
                </a:lnTo>
                <a:lnTo>
                  <a:pt x="3578" y="572"/>
                </a:lnTo>
                <a:lnTo>
                  <a:pt x="3595" y="623"/>
                </a:lnTo>
                <a:lnTo>
                  <a:pt x="3604" y="678"/>
                </a:lnTo>
                <a:lnTo>
                  <a:pt x="3608" y="735"/>
                </a:lnTo>
                <a:lnTo>
                  <a:pt x="3604" y="791"/>
                </a:lnTo>
                <a:lnTo>
                  <a:pt x="3595" y="845"/>
                </a:lnTo>
                <a:lnTo>
                  <a:pt x="3578" y="896"/>
                </a:lnTo>
                <a:lnTo>
                  <a:pt x="3555" y="945"/>
                </a:lnTo>
                <a:lnTo>
                  <a:pt x="3527" y="991"/>
                </a:lnTo>
                <a:lnTo>
                  <a:pt x="3494" y="1033"/>
                </a:lnTo>
                <a:lnTo>
                  <a:pt x="3457" y="1070"/>
                </a:lnTo>
                <a:lnTo>
                  <a:pt x="3416" y="1104"/>
                </a:lnTo>
                <a:lnTo>
                  <a:pt x="3481" y="1129"/>
                </a:lnTo>
                <a:lnTo>
                  <a:pt x="3543" y="1160"/>
                </a:lnTo>
                <a:lnTo>
                  <a:pt x="3602" y="1197"/>
                </a:lnTo>
                <a:lnTo>
                  <a:pt x="3657" y="1238"/>
                </a:lnTo>
                <a:lnTo>
                  <a:pt x="3708" y="1283"/>
                </a:lnTo>
                <a:lnTo>
                  <a:pt x="3755" y="1334"/>
                </a:lnTo>
                <a:lnTo>
                  <a:pt x="3798" y="1388"/>
                </a:lnTo>
                <a:lnTo>
                  <a:pt x="3837" y="1445"/>
                </a:lnTo>
                <a:lnTo>
                  <a:pt x="3869" y="1506"/>
                </a:lnTo>
                <a:lnTo>
                  <a:pt x="3896" y="1571"/>
                </a:lnTo>
                <a:lnTo>
                  <a:pt x="3919" y="1638"/>
                </a:lnTo>
                <a:lnTo>
                  <a:pt x="3936" y="1706"/>
                </a:lnTo>
                <a:lnTo>
                  <a:pt x="3946" y="1778"/>
                </a:lnTo>
                <a:lnTo>
                  <a:pt x="3949" y="1853"/>
                </a:lnTo>
                <a:lnTo>
                  <a:pt x="3949" y="1904"/>
                </a:lnTo>
                <a:lnTo>
                  <a:pt x="3948" y="1905"/>
                </a:lnTo>
                <a:lnTo>
                  <a:pt x="3946" y="1906"/>
                </a:lnTo>
                <a:lnTo>
                  <a:pt x="2985" y="1906"/>
                </a:lnTo>
                <a:lnTo>
                  <a:pt x="2991" y="1972"/>
                </a:lnTo>
                <a:lnTo>
                  <a:pt x="2993" y="2038"/>
                </a:lnTo>
                <a:lnTo>
                  <a:pt x="2993" y="2092"/>
                </a:lnTo>
                <a:lnTo>
                  <a:pt x="2989" y="2149"/>
                </a:lnTo>
                <a:lnTo>
                  <a:pt x="2977" y="2202"/>
                </a:lnTo>
                <a:lnTo>
                  <a:pt x="2961" y="2254"/>
                </a:lnTo>
                <a:lnTo>
                  <a:pt x="2936" y="2302"/>
                </a:lnTo>
                <a:lnTo>
                  <a:pt x="2907" y="2346"/>
                </a:lnTo>
                <a:lnTo>
                  <a:pt x="2871" y="2386"/>
                </a:lnTo>
                <a:lnTo>
                  <a:pt x="2831" y="2421"/>
                </a:lnTo>
                <a:lnTo>
                  <a:pt x="2787" y="2450"/>
                </a:lnTo>
                <a:lnTo>
                  <a:pt x="2739" y="2474"/>
                </a:lnTo>
                <a:lnTo>
                  <a:pt x="2688" y="2492"/>
                </a:lnTo>
                <a:lnTo>
                  <a:pt x="2634" y="2504"/>
                </a:lnTo>
                <a:lnTo>
                  <a:pt x="2577" y="2508"/>
                </a:lnTo>
                <a:lnTo>
                  <a:pt x="1366" y="2508"/>
                </a:lnTo>
                <a:lnTo>
                  <a:pt x="1310" y="2504"/>
                </a:lnTo>
                <a:lnTo>
                  <a:pt x="1256" y="2492"/>
                </a:lnTo>
                <a:lnTo>
                  <a:pt x="1204" y="2474"/>
                </a:lnTo>
                <a:lnTo>
                  <a:pt x="1156" y="2450"/>
                </a:lnTo>
                <a:lnTo>
                  <a:pt x="1112" y="2421"/>
                </a:lnTo>
                <a:lnTo>
                  <a:pt x="1072" y="2386"/>
                </a:lnTo>
                <a:lnTo>
                  <a:pt x="1036" y="2346"/>
                </a:lnTo>
                <a:lnTo>
                  <a:pt x="1006" y="2302"/>
                </a:lnTo>
                <a:lnTo>
                  <a:pt x="983" y="2254"/>
                </a:lnTo>
                <a:lnTo>
                  <a:pt x="965" y="2202"/>
                </a:lnTo>
                <a:lnTo>
                  <a:pt x="954" y="2149"/>
                </a:lnTo>
                <a:lnTo>
                  <a:pt x="950" y="2092"/>
                </a:lnTo>
                <a:lnTo>
                  <a:pt x="950" y="2038"/>
                </a:lnTo>
                <a:lnTo>
                  <a:pt x="953" y="1972"/>
                </a:lnTo>
                <a:lnTo>
                  <a:pt x="959" y="1906"/>
                </a:lnTo>
                <a:lnTo>
                  <a:pt x="4" y="1906"/>
                </a:lnTo>
                <a:lnTo>
                  <a:pt x="1" y="1905"/>
                </a:lnTo>
                <a:lnTo>
                  <a:pt x="0" y="1904"/>
                </a:lnTo>
                <a:lnTo>
                  <a:pt x="0" y="1853"/>
                </a:lnTo>
                <a:lnTo>
                  <a:pt x="4" y="1778"/>
                </a:lnTo>
                <a:lnTo>
                  <a:pt x="13" y="1708"/>
                </a:lnTo>
                <a:lnTo>
                  <a:pt x="29" y="1638"/>
                </a:lnTo>
                <a:lnTo>
                  <a:pt x="52" y="1571"/>
                </a:lnTo>
                <a:lnTo>
                  <a:pt x="79" y="1507"/>
                </a:lnTo>
                <a:lnTo>
                  <a:pt x="113" y="1446"/>
                </a:lnTo>
                <a:lnTo>
                  <a:pt x="150" y="1389"/>
                </a:lnTo>
                <a:lnTo>
                  <a:pt x="193" y="1335"/>
                </a:lnTo>
                <a:lnTo>
                  <a:pt x="240" y="1285"/>
                </a:lnTo>
                <a:lnTo>
                  <a:pt x="291" y="1239"/>
                </a:lnTo>
                <a:lnTo>
                  <a:pt x="347" y="1197"/>
                </a:lnTo>
                <a:lnTo>
                  <a:pt x="406" y="1161"/>
                </a:lnTo>
                <a:lnTo>
                  <a:pt x="467" y="1130"/>
                </a:lnTo>
                <a:lnTo>
                  <a:pt x="533" y="1104"/>
                </a:lnTo>
                <a:lnTo>
                  <a:pt x="491" y="1071"/>
                </a:lnTo>
                <a:lnTo>
                  <a:pt x="454" y="1034"/>
                </a:lnTo>
                <a:lnTo>
                  <a:pt x="421" y="992"/>
                </a:lnTo>
                <a:lnTo>
                  <a:pt x="393" y="947"/>
                </a:lnTo>
                <a:lnTo>
                  <a:pt x="370" y="898"/>
                </a:lnTo>
                <a:lnTo>
                  <a:pt x="355" y="846"/>
                </a:lnTo>
                <a:lnTo>
                  <a:pt x="344" y="792"/>
                </a:lnTo>
                <a:lnTo>
                  <a:pt x="340" y="736"/>
                </a:lnTo>
                <a:lnTo>
                  <a:pt x="344" y="678"/>
                </a:lnTo>
                <a:lnTo>
                  <a:pt x="355" y="624"/>
                </a:lnTo>
                <a:lnTo>
                  <a:pt x="371" y="573"/>
                </a:lnTo>
                <a:lnTo>
                  <a:pt x="393" y="524"/>
                </a:lnTo>
                <a:lnTo>
                  <a:pt x="422" y="478"/>
                </a:lnTo>
                <a:lnTo>
                  <a:pt x="454" y="436"/>
                </a:lnTo>
                <a:lnTo>
                  <a:pt x="492" y="398"/>
                </a:lnTo>
                <a:lnTo>
                  <a:pt x="534" y="365"/>
                </a:lnTo>
                <a:lnTo>
                  <a:pt x="580" y="337"/>
                </a:lnTo>
                <a:lnTo>
                  <a:pt x="629" y="315"/>
                </a:lnTo>
                <a:lnTo>
                  <a:pt x="681" y="298"/>
                </a:lnTo>
                <a:lnTo>
                  <a:pt x="734" y="288"/>
                </a:lnTo>
                <a:lnTo>
                  <a:pt x="792" y="284"/>
                </a:lnTo>
                <a:lnTo>
                  <a:pt x="848" y="288"/>
                </a:lnTo>
                <a:lnTo>
                  <a:pt x="902" y="298"/>
                </a:lnTo>
                <a:lnTo>
                  <a:pt x="955" y="315"/>
                </a:lnTo>
                <a:lnTo>
                  <a:pt x="1004" y="337"/>
                </a:lnTo>
                <a:lnTo>
                  <a:pt x="1050" y="365"/>
                </a:lnTo>
                <a:lnTo>
                  <a:pt x="1092" y="398"/>
                </a:lnTo>
                <a:lnTo>
                  <a:pt x="1129" y="436"/>
                </a:lnTo>
                <a:lnTo>
                  <a:pt x="1162" y="478"/>
                </a:lnTo>
                <a:lnTo>
                  <a:pt x="1190" y="524"/>
                </a:lnTo>
                <a:lnTo>
                  <a:pt x="1213" y="573"/>
                </a:lnTo>
                <a:lnTo>
                  <a:pt x="1228" y="624"/>
                </a:lnTo>
                <a:lnTo>
                  <a:pt x="1239" y="678"/>
                </a:lnTo>
                <a:lnTo>
                  <a:pt x="1243" y="736"/>
                </a:lnTo>
                <a:lnTo>
                  <a:pt x="1239" y="792"/>
                </a:lnTo>
                <a:lnTo>
                  <a:pt x="1228" y="846"/>
                </a:lnTo>
                <a:lnTo>
                  <a:pt x="1213" y="898"/>
                </a:lnTo>
                <a:lnTo>
                  <a:pt x="1190" y="947"/>
                </a:lnTo>
                <a:lnTo>
                  <a:pt x="1162" y="992"/>
                </a:lnTo>
                <a:lnTo>
                  <a:pt x="1129" y="1034"/>
                </a:lnTo>
                <a:lnTo>
                  <a:pt x="1092" y="1071"/>
                </a:lnTo>
                <a:lnTo>
                  <a:pt x="1051" y="1104"/>
                </a:lnTo>
                <a:lnTo>
                  <a:pt x="1108" y="1126"/>
                </a:lnTo>
                <a:lnTo>
                  <a:pt x="1163" y="1153"/>
                </a:lnTo>
                <a:lnTo>
                  <a:pt x="1216" y="1184"/>
                </a:lnTo>
                <a:lnTo>
                  <a:pt x="1266" y="1219"/>
                </a:lnTo>
                <a:lnTo>
                  <a:pt x="1313" y="1257"/>
                </a:lnTo>
                <a:lnTo>
                  <a:pt x="1378" y="1207"/>
                </a:lnTo>
                <a:lnTo>
                  <a:pt x="1447" y="1161"/>
                </a:lnTo>
                <a:lnTo>
                  <a:pt x="1520" y="1122"/>
                </a:lnTo>
                <a:lnTo>
                  <a:pt x="1596" y="1088"/>
                </a:lnTo>
                <a:lnTo>
                  <a:pt x="1675" y="1060"/>
                </a:lnTo>
                <a:lnTo>
                  <a:pt x="1627" y="1028"/>
                </a:lnTo>
                <a:lnTo>
                  <a:pt x="1583" y="991"/>
                </a:lnTo>
                <a:lnTo>
                  <a:pt x="1543" y="950"/>
                </a:lnTo>
                <a:lnTo>
                  <a:pt x="1506" y="905"/>
                </a:lnTo>
                <a:lnTo>
                  <a:pt x="1475" y="856"/>
                </a:lnTo>
                <a:lnTo>
                  <a:pt x="1449" y="804"/>
                </a:lnTo>
                <a:lnTo>
                  <a:pt x="1428" y="749"/>
                </a:lnTo>
                <a:lnTo>
                  <a:pt x="1413" y="691"/>
                </a:lnTo>
                <a:lnTo>
                  <a:pt x="1403" y="633"/>
                </a:lnTo>
                <a:lnTo>
                  <a:pt x="1399" y="572"/>
                </a:lnTo>
                <a:lnTo>
                  <a:pt x="1403" y="509"/>
                </a:lnTo>
                <a:lnTo>
                  <a:pt x="1413" y="449"/>
                </a:lnTo>
                <a:lnTo>
                  <a:pt x="1428" y="391"/>
                </a:lnTo>
                <a:lnTo>
                  <a:pt x="1450" y="336"/>
                </a:lnTo>
                <a:lnTo>
                  <a:pt x="1477" y="283"/>
                </a:lnTo>
                <a:lnTo>
                  <a:pt x="1510" y="234"/>
                </a:lnTo>
                <a:lnTo>
                  <a:pt x="1547" y="188"/>
                </a:lnTo>
                <a:lnTo>
                  <a:pt x="1588" y="147"/>
                </a:lnTo>
                <a:lnTo>
                  <a:pt x="1633" y="110"/>
                </a:lnTo>
                <a:lnTo>
                  <a:pt x="1682" y="78"/>
                </a:lnTo>
                <a:lnTo>
                  <a:pt x="1735" y="50"/>
                </a:lnTo>
                <a:lnTo>
                  <a:pt x="1790" y="29"/>
                </a:lnTo>
                <a:lnTo>
                  <a:pt x="1848" y="13"/>
                </a:lnTo>
                <a:lnTo>
                  <a:pt x="1909" y="4"/>
                </a:lnTo>
                <a:lnTo>
                  <a:pt x="1971" y="0"/>
                </a:lnTo>
                <a:close/>
              </a:path>
            </a:pathLst>
          </a:custGeom>
          <a:solidFill>
            <a:srgbClr val="333167"/>
          </a:solid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1" name="Title 2"/>
          <p:cNvSpPr txBox="1">
            <a:spLocks/>
          </p:cNvSpPr>
          <p:nvPr/>
        </p:nvSpPr>
        <p:spPr>
          <a:xfrm>
            <a:off x="3670528" y="2364606"/>
            <a:ext cx="2048928" cy="553998"/>
          </a:xfrm>
          <a:prstGeom prst="rect">
            <a:avLst/>
          </a:prstGeom>
        </p:spPr>
        <p:txBody>
          <a:bodyPr wrap="square" lIns="0" tIns="0" rIns="0" bIns="0" anchor="t">
            <a:sp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AU" sz="3600" b="1" i="0" u="none" strike="noStrike" kern="1500" cap="none" spc="0" normalizeH="0" baseline="0" noProof="0" dirty="0">
                <a:ln>
                  <a:noFill/>
                </a:ln>
                <a:solidFill>
                  <a:srgbClr val="B04E81"/>
                </a:solidFill>
                <a:effectLst/>
                <a:uLnTx/>
                <a:uFillTx/>
                <a:latin typeface="Arial" panose="020B0604020202020204" pitchFamily="34" charset="0"/>
                <a:ea typeface="+mj-ea"/>
                <a:cs typeface="Arial" panose="020B0604020202020204" pitchFamily="34" charset="0"/>
              </a:rPr>
              <a:t>33.2%</a:t>
            </a:r>
          </a:p>
        </p:txBody>
      </p:sp>
      <p:sp>
        <p:nvSpPr>
          <p:cNvPr id="78" name="Inhaltsplatzhalter 4"/>
          <p:cNvSpPr txBox="1">
            <a:spLocks/>
          </p:cNvSpPr>
          <p:nvPr/>
        </p:nvSpPr>
        <p:spPr>
          <a:xfrm>
            <a:off x="3545091" y="3030159"/>
            <a:ext cx="2048928" cy="664797"/>
          </a:xfrm>
          <a:prstGeom prst="rect">
            <a:avLst/>
          </a:prstGeom>
        </p:spPr>
        <p:txBody>
          <a:bodyPr wrap="square" lIns="0" tIns="0" rIns="0" bIns="0">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272967" marR="0" lvl="0" indent="-272967" algn="ctr" defTabSz="914127" rtl="0" eaLnBrk="1" fontAlgn="auto" latinLnBrk="0" hangingPunct="1">
              <a:lnSpc>
                <a:spcPct val="90000"/>
              </a:lnSpc>
              <a:spcBef>
                <a:spcPts val="0"/>
              </a:spcBef>
              <a:spcAft>
                <a:spcPts val="1000"/>
              </a:spcAft>
              <a:buClrTx/>
              <a:buSzTx/>
              <a:buFont typeface="Wingdings" panose="05000000000000000000" pitchFamily="2" charset="2"/>
              <a:buNone/>
              <a:tabLst/>
              <a:defRPr/>
            </a:pPr>
            <a:r>
              <a:rPr kumimoji="0" lang="en-AU" sz="1600" b="0" i="0" u="none" strike="noStrike" kern="1200" cap="none" spc="0" normalizeH="0" baseline="0" noProof="0" dirty="0">
                <a:ln>
                  <a:noFill/>
                </a:ln>
                <a:solidFill>
                  <a:srgbClr val="333167"/>
                </a:solidFill>
                <a:effectLst/>
                <a:uLnTx/>
                <a:uFillTx/>
                <a:latin typeface="Arial" panose="020B0604020202020204" pitchFamily="34" charset="0"/>
                <a:ea typeface="+mn-ea"/>
                <a:cs typeface="Arial" panose="020B0604020202020204" pitchFamily="34" charset="0"/>
              </a:rPr>
              <a:t>say their own life is worse than last year.</a:t>
            </a:r>
          </a:p>
        </p:txBody>
      </p:sp>
      <p:sp>
        <p:nvSpPr>
          <p:cNvPr id="82" name="Title 2"/>
          <p:cNvSpPr txBox="1">
            <a:spLocks/>
          </p:cNvSpPr>
          <p:nvPr/>
        </p:nvSpPr>
        <p:spPr>
          <a:xfrm>
            <a:off x="636566" y="4848049"/>
            <a:ext cx="2048928" cy="553998"/>
          </a:xfrm>
          <a:prstGeom prst="rect">
            <a:avLst/>
          </a:prstGeom>
        </p:spPr>
        <p:txBody>
          <a:bodyPr wrap="square" lIns="0" tIns="0" rIns="0" bIns="0" anchor="t">
            <a:sp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AU" sz="3600" b="1" i="0" u="none" strike="noStrike" kern="1500" cap="none" spc="0" normalizeH="0" baseline="0" noProof="0" dirty="0">
                <a:ln>
                  <a:noFill/>
                </a:ln>
                <a:solidFill>
                  <a:srgbClr val="B04E81"/>
                </a:solidFill>
                <a:effectLst/>
                <a:uLnTx/>
                <a:uFillTx/>
                <a:latin typeface="Arial" panose="020B0604020202020204" pitchFamily="34" charset="0"/>
                <a:ea typeface="+mj-ea"/>
                <a:cs typeface="Arial" panose="020B0604020202020204" pitchFamily="34" charset="0"/>
              </a:rPr>
              <a:t>52.6%</a:t>
            </a:r>
          </a:p>
        </p:txBody>
      </p:sp>
      <p:sp>
        <p:nvSpPr>
          <p:cNvPr id="83" name="Inhaltsplatzhalter 4"/>
          <p:cNvSpPr txBox="1">
            <a:spLocks/>
          </p:cNvSpPr>
          <p:nvPr/>
        </p:nvSpPr>
        <p:spPr>
          <a:xfrm>
            <a:off x="507998" y="5581817"/>
            <a:ext cx="2048928" cy="443198"/>
          </a:xfrm>
          <a:prstGeom prst="rect">
            <a:avLst/>
          </a:prstGeom>
        </p:spPr>
        <p:txBody>
          <a:bodyPr wrap="square" lIns="0" tIns="0" rIns="0" bIns="0">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272967" marR="0" lvl="0" indent="-272967" algn="ctr" defTabSz="914127" rtl="0" eaLnBrk="1" fontAlgn="auto" latinLnBrk="0" hangingPunct="1">
              <a:lnSpc>
                <a:spcPct val="90000"/>
              </a:lnSpc>
              <a:spcBef>
                <a:spcPts val="0"/>
              </a:spcBef>
              <a:spcAft>
                <a:spcPts val="1000"/>
              </a:spcAft>
              <a:buClrTx/>
              <a:buSzTx/>
              <a:buFont typeface="Wingdings" panose="05000000000000000000" pitchFamily="2" charset="2"/>
              <a:buNone/>
              <a:tabLst/>
              <a:defRPr/>
            </a:pPr>
            <a:r>
              <a:rPr kumimoji="0" lang="en-AU" sz="1600" b="0" i="0" u="none" strike="noStrike" kern="1200" cap="none" spc="0" normalizeH="0" baseline="0" noProof="0" dirty="0">
                <a:ln>
                  <a:noFill/>
                </a:ln>
                <a:solidFill>
                  <a:srgbClr val="333167"/>
                </a:solidFill>
                <a:effectLst/>
                <a:uLnTx/>
                <a:uFillTx/>
                <a:latin typeface="Arial" panose="020B0604020202020204" pitchFamily="34" charset="0"/>
                <a:ea typeface="+mn-ea"/>
                <a:cs typeface="Arial" panose="020B0604020202020204" pitchFamily="34" charset="0"/>
              </a:rPr>
              <a:t>can do training when they want.</a:t>
            </a:r>
          </a:p>
        </p:txBody>
      </p:sp>
      <p:sp>
        <p:nvSpPr>
          <p:cNvPr id="86" name="Title 2"/>
          <p:cNvSpPr txBox="1">
            <a:spLocks/>
          </p:cNvSpPr>
          <p:nvPr/>
        </p:nvSpPr>
        <p:spPr>
          <a:xfrm>
            <a:off x="3551750" y="4819907"/>
            <a:ext cx="2048928" cy="553998"/>
          </a:xfrm>
          <a:prstGeom prst="rect">
            <a:avLst/>
          </a:prstGeom>
        </p:spPr>
        <p:txBody>
          <a:bodyPr wrap="square" lIns="0" tIns="0" rIns="0" bIns="0" anchor="t">
            <a:sp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AU" sz="3600" b="1" i="0" u="none" strike="noStrike" kern="1500" cap="none" spc="0" normalizeH="0" baseline="0" noProof="0" dirty="0">
                <a:ln>
                  <a:noFill/>
                </a:ln>
                <a:solidFill>
                  <a:srgbClr val="B04E81"/>
                </a:solidFill>
                <a:effectLst/>
                <a:uLnTx/>
                <a:uFillTx/>
                <a:latin typeface="Arial" panose="020B0604020202020204" pitchFamily="34" charset="0"/>
                <a:ea typeface="+mj-ea"/>
                <a:cs typeface="Arial" panose="020B0604020202020204" pitchFamily="34" charset="0"/>
              </a:rPr>
              <a:t>16.8%</a:t>
            </a:r>
          </a:p>
        </p:txBody>
      </p:sp>
      <p:sp>
        <p:nvSpPr>
          <p:cNvPr id="87" name="Freeform 191"/>
          <p:cNvSpPr>
            <a:spLocks noEditPoints="1"/>
          </p:cNvSpPr>
          <p:nvPr/>
        </p:nvSpPr>
        <p:spPr bwMode="auto">
          <a:xfrm>
            <a:off x="1196737" y="4117767"/>
            <a:ext cx="671451" cy="610941"/>
          </a:xfrm>
          <a:custGeom>
            <a:avLst/>
            <a:gdLst>
              <a:gd name="T0" fmla="*/ 2671 w 3442"/>
              <a:gd name="T1" fmla="*/ 2740 h 3132"/>
              <a:gd name="T2" fmla="*/ 2790 w 3442"/>
              <a:gd name="T3" fmla="*/ 2945 h 3132"/>
              <a:gd name="T4" fmla="*/ 2995 w 3442"/>
              <a:gd name="T5" fmla="*/ 2824 h 3132"/>
              <a:gd name="T6" fmla="*/ 2884 w 3442"/>
              <a:gd name="T7" fmla="*/ 2622 h 3132"/>
              <a:gd name="T8" fmla="*/ 596 w 3442"/>
              <a:gd name="T9" fmla="*/ 2686 h 3132"/>
              <a:gd name="T10" fmla="*/ 638 w 3442"/>
              <a:gd name="T11" fmla="*/ 2920 h 3132"/>
              <a:gd name="T12" fmla="*/ 872 w 3442"/>
              <a:gd name="T13" fmla="*/ 2878 h 3132"/>
              <a:gd name="T14" fmla="*/ 831 w 3442"/>
              <a:gd name="T15" fmla="*/ 2645 h 3132"/>
              <a:gd name="T16" fmla="*/ 1560 w 3442"/>
              <a:gd name="T17" fmla="*/ 1235 h 3132"/>
              <a:gd name="T18" fmla="*/ 1254 w 3442"/>
              <a:gd name="T19" fmla="*/ 1614 h 3132"/>
              <a:gd name="T20" fmla="*/ 1381 w 3442"/>
              <a:gd name="T21" fmla="*/ 2095 h 3132"/>
              <a:gd name="T22" fmla="*/ 1842 w 3442"/>
              <a:gd name="T23" fmla="*/ 2272 h 3132"/>
              <a:gd name="T24" fmla="*/ 2252 w 3442"/>
              <a:gd name="T25" fmla="*/ 2005 h 3132"/>
              <a:gd name="T26" fmla="*/ 2278 w 3442"/>
              <a:gd name="T27" fmla="*/ 1506 h 3132"/>
              <a:gd name="T28" fmla="*/ 1900 w 3442"/>
              <a:gd name="T29" fmla="*/ 1200 h 3132"/>
              <a:gd name="T30" fmla="*/ 213 w 3442"/>
              <a:gd name="T31" fmla="*/ 1247 h 3132"/>
              <a:gd name="T32" fmla="*/ 237 w 3442"/>
              <a:gd name="T33" fmla="*/ 1469 h 3132"/>
              <a:gd name="T34" fmla="*/ 467 w 3442"/>
              <a:gd name="T35" fmla="*/ 1463 h 3132"/>
              <a:gd name="T36" fmla="*/ 480 w 3442"/>
              <a:gd name="T37" fmla="*/ 1238 h 3132"/>
              <a:gd name="T38" fmla="*/ 3013 w 3442"/>
              <a:gd name="T39" fmla="*/ 880 h 3132"/>
              <a:gd name="T40" fmla="*/ 2934 w 3442"/>
              <a:gd name="T41" fmla="*/ 1083 h 3132"/>
              <a:gd name="T42" fmla="*/ 3122 w 3442"/>
              <a:gd name="T43" fmla="*/ 1194 h 3132"/>
              <a:gd name="T44" fmla="*/ 3260 w 3442"/>
              <a:gd name="T45" fmla="*/ 1025 h 3132"/>
              <a:gd name="T46" fmla="*/ 3117 w 3442"/>
              <a:gd name="T47" fmla="*/ 862 h 3132"/>
              <a:gd name="T48" fmla="*/ 1627 w 3442"/>
              <a:gd name="T49" fmla="*/ 291 h 3132"/>
              <a:gd name="T50" fmla="*/ 1724 w 3442"/>
              <a:gd name="T51" fmla="*/ 508 h 3132"/>
              <a:gd name="T52" fmla="*/ 1940 w 3442"/>
              <a:gd name="T53" fmla="*/ 408 h 3132"/>
              <a:gd name="T54" fmla="*/ 1842 w 3442"/>
              <a:gd name="T55" fmla="*/ 192 h 3132"/>
              <a:gd name="T56" fmla="*/ 2030 w 3442"/>
              <a:gd name="T57" fmla="*/ 102 h 3132"/>
              <a:gd name="T58" fmla="*/ 2106 w 3442"/>
              <a:gd name="T59" fmla="*/ 487 h 3132"/>
              <a:gd name="T60" fmla="*/ 1935 w 3442"/>
              <a:gd name="T61" fmla="*/ 1021 h 3132"/>
              <a:gd name="T62" fmla="*/ 2374 w 3442"/>
              <a:gd name="T63" fmla="*/ 1311 h 3132"/>
              <a:gd name="T64" fmla="*/ 2834 w 3442"/>
              <a:gd name="T65" fmla="*/ 792 h 3132"/>
              <a:gd name="T66" fmla="*/ 3194 w 3442"/>
              <a:gd name="T67" fmla="*/ 694 h 3132"/>
              <a:gd name="T68" fmla="*/ 3433 w 3442"/>
              <a:gd name="T69" fmla="*/ 949 h 3132"/>
              <a:gd name="T70" fmla="*/ 3322 w 3442"/>
              <a:gd name="T71" fmla="*/ 1293 h 3132"/>
              <a:gd name="T72" fmla="*/ 2991 w 3442"/>
              <a:gd name="T73" fmla="*/ 1364 h 3132"/>
              <a:gd name="T74" fmla="*/ 2505 w 3442"/>
              <a:gd name="T75" fmla="*/ 1663 h 3132"/>
              <a:gd name="T76" fmla="*/ 2356 w 3442"/>
              <a:gd name="T77" fmla="*/ 2175 h 3132"/>
              <a:gd name="T78" fmla="*/ 2976 w 3442"/>
              <a:gd name="T79" fmla="*/ 2462 h 3132"/>
              <a:gd name="T80" fmla="*/ 3182 w 3442"/>
              <a:gd name="T81" fmla="*/ 2762 h 3132"/>
              <a:gd name="T82" fmla="*/ 3017 w 3442"/>
              <a:gd name="T83" fmla="*/ 3080 h 3132"/>
              <a:gd name="T84" fmla="*/ 2684 w 3442"/>
              <a:gd name="T85" fmla="*/ 3099 h 3132"/>
              <a:gd name="T86" fmla="*/ 2485 w 3442"/>
              <a:gd name="T87" fmla="*/ 2806 h 3132"/>
              <a:gd name="T88" fmla="*/ 2077 w 3442"/>
              <a:gd name="T89" fmla="*/ 2394 h 3132"/>
              <a:gd name="T90" fmla="*/ 1545 w 3442"/>
              <a:gd name="T91" fmla="*/ 2416 h 3132"/>
              <a:gd name="T92" fmla="*/ 1083 w 3442"/>
              <a:gd name="T93" fmla="*/ 2765 h 3132"/>
              <a:gd name="T94" fmla="*/ 918 w 3442"/>
              <a:gd name="T95" fmla="*/ 3080 h 3132"/>
              <a:gd name="T96" fmla="*/ 584 w 3442"/>
              <a:gd name="T97" fmla="*/ 3099 h 3132"/>
              <a:gd name="T98" fmla="*/ 385 w 3442"/>
              <a:gd name="T99" fmla="*/ 2802 h 3132"/>
              <a:gd name="T100" fmla="*/ 554 w 3442"/>
              <a:gd name="T101" fmla="*/ 2481 h 3132"/>
              <a:gd name="T102" fmla="*/ 907 w 3442"/>
              <a:gd name="T103" fmla="*/ 2479 h 3132"/>
              <a:gd name="T104" fmla="*/ 1059 w 3442"/>
              <a:gd name="T105" fmla="*/ 1730 h 3132"/>
              <a:gd name="T106" fmla="*/ 483 w 3442"/>
              <a:gd name="T107" fmla="*/ 1668 h 3132"/>
              <a:gd name="T108" fmla="*/ 121 w 3442"/>
              <a:gd name="T109" fmla="*/ 1609 h 3132"/>
              <a:gd name="T110" fmla="*/ 3 w 3442"/>
              <a:gd name="T111" fmla="*/ 1298 h 3132"/>
              <a:gd name="T112" fmla="*/ 232 w 3442"/>
              <a:gd name="T113" fmla="*/ 1014 h 3132"/>
              <a:gd name="T114" fmla="*/ 578 w 3442"/>
              <a:gd name="T115" fmla="*/ 1078 h 3132"/>
              <a:gd name="T116" fmla="*/ 1140 w 3442"/>
              <a:gd name="T117" fmla="*/ 1397 h 3132"/>
              <a:gd name="T118" fmla="*/ 1565 w 3442"/>
              <a:gd name="T119" fmla="*/ 1038 h 3132"/>
              <a:gd name="T120" fmla="*/ 1481 w 3442"/>
              <a:gd name="T121" fmla="*/ 527 h 3132"/>
              <a:gd name="T122" fmla="*/ 1507 w 3442"/>
              <a:gd name="T123" fmla="*/ 136 h 3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442" h="3132">
                <a:moveTo>
                  <a:pt x="2833" y="2614"/>
                </a:moveTo>
                <a:lnTo>
                  <a:pt x="2808" y="2616"/>
                </a:lnTo>
                <a:lnTo>
                  <a:pt x="2782" y="2622"/>
                </a:lnTo>
                <a:lnTo>
                  <a:pt x="2758" y="2632"/>
                </a:lnTo>
                <a:lnTo>
                  <a:pt x="2735" y="2645"/>
                </a:lnTo>
                <a:lnTo>
                  <a:pt x="2715" y="2663"/>
                </a:lnTo>
                <a:lnTo>
                  <a:pt x="2695" y="2686"/>
                </a:lnTo>
                <a:lnTo>
                  <a:pt x="2681" y="2712"/>
                </a:lnTo>
                <a:lnTo>
                  <a:pt x="2671" y="2740"/>
                </a:lnTo>
                <a:lnTo>
                  <a:pt x="2666" y="2768"/>
                </a:lnTo>
                <a:lnTo>
                  <a:pt x="2666" y="2796"/>
                </a:lnTo>
                <a:lnTo>
                  <a:pt x="2671" y="2824"/>
                </a:lnTo>
                <a:lnTo>
                  <a:pt x="2681" y="2852"/>
                </a:lnTo>
                <a:lnTo>
                  <a:pt x="2695" y="2878"/>
                </a:lnTo>
                <a:lnTo>
                  <a:pt x="2715" y="2901"/>
                </a:lnTo>
                <a:lnTo>
                  <a:pt x="2738" y="2920"/>
                </a:lnTo>
                <a:lnTo>
                  <a:pt x="2763" y="2934"/>
                </a:lnTo>
                <a:lnTo>
                  <a:pt x="2790" y="2945"/>
                </a:lnTo>
                <a:lnTo>
                  <a:pt x="2819" y="2949"/>
                </a:lnTo>
                <a:lnTo>
                  <a:pt x="2848" y="2949"/>
                </a:lnTo>
                <a:lnTo>
                  <a:pt x="2876" y="2945"/>
                </a:lnTo>
                <a:lnTo>
                  <a:pt x="2903" y="2934"/>
                </a:lnTo>
                <a:lnTo>
                  <a:pt x="2928" y="2920"/>
                </a:lnTo>
                <a:lnTo>
                  <a:pt x="2952" y="2901"/>
                </a:lnTo>
                <a:lnTo>
                  <a:pt x="2971" y="2878"/>
                </a:lnTo>
                <a:lnTo>
                  <a:pt x="2986" y="2852"/>
                </a:lnTo>
                <a:lnTo>
                  <a:pt x="2995" y="2824"/>
                </a:lnTo>
                <a:lnTo>
                  <a:pt x="3000" y="2796"/>
                </a:lnTo>
                <a:lnTo>
                  <a:pt x="3000" y="2768"/>
                </a:lnTo>
                <a:lnTo>
                  <a:pt x="2995" y="2740"/>
                </a:lnTo>
                <a:lnTo>
                  <a:pt x="2986" y="2712"/>
                </a:lnTo>
                <a:lnTo>
                  <a:pt x="2971" y="2686"/>
                </a:lnTo>
                <a:lnTo>
                  <a:pt x="2952" y="2663"/>
                </a:lnTo>
                <a:lnTo>
                  <a:pt x="2931" y="2645"/>
                </a:lnTo>
                <a:lnTo>
                  <a:pt x="2908" y="2632"/>
                </a:lnTo>
                <a:lnTo>
                  <a:pt x="2884" y="2622"/>
                </a:lnTo>
                <a:lnTo>
                  <a:pt x="2859" y="2616"/>
                </a:lnTo>
                <a:lnTo>
                  <a:pt x="2833" y="2614"/>
                </a:lnTo>
                <a:close/>
                <a:moveTo>
                  <a:pt x="734" y="2614"/>
                </a:moveTo>
                <a:lnTo>
                  <a:pt x="708" y="2616"/>
                </a:lnTo>
                <a:lnTo>
                  <a:pt x="683" y="2622"/>
                </a:lnTo>
                <a:lnTo>
                  <a:pt x="659" y="2632"/>
                </a:lnTo>
                <a:lnTo>
                  <a:pt x="636" y="2645"/>
                </a:lnTo>
                <a:lnTo>
                  <a:pt x="615" y="2663"/>
                </a:lnTo>
                <a:lnTo>
                  <a:pt x="596" y="2686"/>
                </a:lnTo>
                <a:lnTo>
                  <a:pt x="581" y="2712"/>
                </a:lnTo>
                <a:lnTo>
                  <a:pt x="572" y="2740"/>
                </a:lnTo>
                <a:lnTo>
                  <a:pt x="567" y="2768"/>
                </a:lnTo>
                <a:lnTo>
                  <a:pt x="567" y="2796"/>
                </a:lnTo>
                <a:lnTo>
                  <a:pt x="572" y="2824"/>
                </a:lnTo>
                <a:lnTo>
                  <a:pt x="581" y="2852"/>
                </a:lnTo>
                <a:lnTo>
                  <a:pt x="596" y="2878"/>
                </a:lnTo>
                <a:lnTo>
                  <a:pt x="615" y="2901"/>
                </a:lnTo>
                <a:lnTo>
                  <a:pt x="638" y="2920"/>
                </a:lnTo>
                <a:lnTo>
                  <a:pt x="664" y="2934"/>
                </a:lnTo>
                <a:lnTo>
                  <a:pt x="691" y="2945"/>
                </a:lnTo>
                <a:lnTo>
                  <a:pt x="719" y="2949"/>
                </a:lnTo>
                <a:lnTo>
                  <a:pt x="748" y="2949"/>
                </a:lnTo>
                <a:lnTo>
                  <a:pt x="776" y="2945"/>
                </a:lnTo>
                <a:lnTo>
                  <a:pt x="804" y="2934"/>
                </a:lnTo>
                <a:lnTo>
                  <a:pt x="829" y="2920"/>
                </a:lnTo>
                <a:lnTo>
                  <a:pt x="852" y="2901"/>
                </a:lnTo>
                <a:lnTo>
                  <a:pt x="872" y="2878"/>
                </a:lnTo>
                <a:lnTo>
                  <a:pt x="887" y="2852"/>
                </a:lnTo>
                <a:lnTo>
                  <a:pt x="896" y="2824"/>
                </a:lnTo>
                <a:lnTo>
                  <a:pt x="901" y="2796"/>
                </a:lnTo>
                <a:lnTo>
                  <a:pt x="901" y="2768"/>
                </a:lnTo>
                <a:lnTo>
                  <a:pt x="896" y="2740"/>
                </a:lnTo>
                <a:lnTo>
                  <a:pt x="887" y="2712"/>
                </a:lnTo>
                <a:lnTo>
                  <a:pt x="872" y="2686"/>
                </a:lnTo>
                <a:lnTo>
                  <a:pt x="852" y="2663"/>
                </a:lnTo>
                <a:lnTo>
                  <a:pt x="831" y="2645"/>
                </a:lnTo>
                <a:lnTo>
                  <a:pt x="809" y="2632"/>
                </a:lnTo>
                <a:lnTo>
                  <a:pt x="784" y="2622"/>
                </a:lnTo>
                <a:lnTo>
                  <a:pt x="759" y="2616"/>
                </a:lnTo>
                <a:lnTo>
                  <a:pt x="734" y="2614"/>
                </a:lnTo>
                <a:close/>
                <a:moveTo>
                  <a:pt x="1784" y="1187"/>
                </a:moveTo>
                <a:lnTo>
                  <a:pt x="1724" y="1190"/>
                </a:lnTo>
                <a:lnTo>
                  <a:pt x="1668" y="1200"/>
                </a:lnTo>
                <a:lnTo>
                  <a:pt x="1612" y="1214"/>
                </a:lnTo>
                <a:lnTo>
                  <a:pt x="1560" y="1235"/>
                </a:lnTo>
                <a:lnTo>
                  <a:pt x="1510" y="1261"/>
                </a:lnTo>
                <a:lnTo>
                  <a:pt x="1463" y="1292"/>
                </a:lnTo>
                <a:lnTo>
                  <a:pt x="1420" y="1327"/>
                </a:lnTo>
                <a:lnTo>
                  <a:pt x="1381" y="1366"/>
                </a:lnTo>
                <a:lnTo>
                  <a:pt x="1346" y="1410"/>
                </a:lnTo>
                <a:lnTo>
                  <a:pt x="1315" y="1456"/>
                </a:lnTo>
                <a:lnTo>
                  <a:pt x="1289" y="1506"/>
                </a:lnTo>
                <a:lnTo>
                  <a:pt x="1268" y="1559"/>
                </a:lnTo>
                <a:lnTo>
                  <a:pt x="1254" y="1614"/>
                </a:lnTo>
                <a:lnTo>
                  <a:pt x="1244" y="1672"/>
                </a:lnTo>
                <a:lnTo>
                  <a:pt x="1241" y="1730"/>
                </a:lnTo>
                <a:lnTo>
                  <a:pt x="1244" y="1790"/>
                </a:lnTo>
                <a:lnTo>
                  <a:pt x="1254" y="1848"/>
                </a:lnTo>
                <a:lnTo>
                  <a:pt x="1268" y="1902"/>
                </a:lnTo>
                <a:lnTo>
                  <a:pt x="1289" y="1955"/>
                </a:lnTo>
                <a:lnTo>
                  <a:pt x="1315" y="2005"/>
                </a:lnTo>
                <a:lnTo>
                  <a:pt x="1346" y="2052"/>
                </a:lnTo>
                <a:lnTo>
                  <a:pt x="1381" y="2095"/>
                </a:lnTo>
                <a:lnTo>
                  <a:pt x="1420" y="2134"/>
                </a:lnTo>
                <a:lnTo>
                  <a:pt x="1463" y="2169"/>
                </a:lnTo>
                <a:lnTo>
                  <a:pt x="1510" y="2200"/>
                </a:lnTo>
                <a:lnTo>
                  <a:pt x="1560" y="2226"/>
                </a:lnTo>
                <a:lnTo>
                  <a:pt x="1612" y="2246"/>
                </a:lnTo>
                <a:lnTo>
                  <a:pt x="1668" y="2262"/>
                </a:lnTo>
                <a:lnTo>
                  <a:pt x="1724" y="2272"/>
                </a:lnTo>
                <a:lnTo>
                  <a:pt x="1784" y="2275"/>
                </a:lnTo>
                <a:lnTo>
                  <a:pt x="1842" y="2272"/>
                </a:lnTo>
                <a:lnTo>
                  <a:pt x="1900" y="2262"/>
                </a:lnTo>
                <a:lnTo>
                  <a:pt x="1955" y="2246"/>
                </a:lnTo>
                <a:lnTo>
                  <a:pt x="2007" y="2226"/>
                </a:lnTo>
                <a:lnTo>
                  <a:pt x="2057" y="2200"/>
                </a:lnTo>
                <a:lnTo>
                  <a:pt x="2103" y="2169"/>
                </a:lnTo>
                <a:lnTo>
                  <a:pt x="2147" y="2134"/>
                </a:lnTo>
                <a:lnTo>
                  <a:pt x="2186" y="2095"/>
                </a:lnTo>
                <a:lnTo>
                  <a:pt x="2222" y="2052"/>
                </a:lnTo>
                <a:lnTo>
                  <a:pt x="2252" y="2005"/>
                </a:lnTo>
                <a:lnTo>
                  <a:pt x="2278" y="1955"/>
                </a:lnTo>
                <a:lnTo>
                  <a:pt x="2299" y="1902"/>
                </a:lnTo>
                <a:lnTo>
                  <a:pt x="2314" y="1848"/>
                </a:lnTo>
                <a:lnTo>
                  <a:pt x="2323" y="1790"/>
                </a:lnTo>
                <a:lnTo>
                  <a:pt x="2326" y="1730"/>
                </a:lnTo>
                <a:lnTo>
                  <a:pt x="2323" y="1672"/>
                </a:lnTo>
                <a:lnTo>
                  <a:pt x="2314" y="1614"/>
                </a:lnTo>
                <a:lnTo>
                  <a:pt x="2299" y="1559"/>
                </a:lnTo>
                <a:lnTo>
                  <a:pt x="2278" y="1506"/>
                </a:lnTo>
                <a:lnTo>
                  <a:pt x="2252" y="1456"/>
                </a:lnTo>
                <a:lnTo>
                  <a:pt x="2222" y="1410"/>
                </a:lnTo>
                <a:lnTo>
                  <a:pt x="2186" y="1366"/>
                </a:lnTo>
                <a:lnTo>
                  <a:pt x="2147" y="1327"/>
                </a:lnTo>
                <a:lnTo>
                  <a:pt x="2103" y="1292"/>
                </a:lnTo>
                <a:lnTo>
                  <a:pt x="2057" y="1261"/>
                </a:lnTo>
                <a:lnTo>
                  <a:pt x="2007" y="1235"/>
                </a:lnTo>
                <a:lnTo>
                  <a:pt x="1955" y="1214"/>
                </a:lnTo>
                <a:lnTo>
                  <a:pt x="1900" y="1200"/>
                </a:lnTo>
                <a:lnTo>
                  <a:pt x="1842" y="1190"/>
                </a:lnTo>
                <a:lnTo>
                  <a:pt x="1784" y="1187"/>
                </a:lnTo>
                <a:close/>
                <a:moveTo>
                  <a:pt x="364" y="1177"/>
                </a:moveTo>
                <a:lnTo>
                  <a:pt x="335" y="1177"/>
                </a:lnTo>
                <a:lnTo>
                  <a:pt x="306" y="1182"/>
                </a:lnTo>
                <a:lnTo>
                  <a:pt x="279" y="1191"/>
                </a:lnTo>
                <a:lnTo>
                  <a:pt x="254" y="1206"/>
                </a:lnTo>
                <a:lnTo>
                  <a:pt x="232" y="1225"/>
                </a:lnTo>
                <a:lnTo>
                  <a:pt x="213" y="1247"/>
                </a:lnTo>
                <a:lnTo>
                  <a:pt x="199" y="1272"/>
                </a:lnTo>
                <a:lnTo>
                  <a:pt x="188" y="1300"/>
                </a:lnTo>
                <a:lnTo>
                  <a:pt x="183" y="1326"/>
                </a:lnTo>
                <a:lnTo>
                  <a:pt x="182" y="1352"/>
                </a:lnTo>
                <a:lnTo>
                  <a:pt x="186" y="1379"/>
                </a:lnTo>
                <a:lnTo>
                  <a:pt x="193" y="1404"/>
                </a:lnTo>
                <a:lnTo>
                  <a:pt x="205" y="1428"/>
                </a:lnTo>
                <a:lnTo>
                  <a:pt x="220" y="1450"/>
                </a:lnTo>
                <a:lnTo>
                  <a:pt x="237" y="1469"/>
                </a:lnTo>
                <a:lnTo>
                  <a:pt x="258" y="1484"/>
                </a:lnTo>
                <a:lnTo>
                  <a:pt x="281" y="1497"/>
                </a:lnTo>
                <a:lnTo>
                  <a:pt x="306" y="1506"/>
                </a:lnTo>
                <a:lnTo>
                  <a:pt x="336" y="1512"/>
                </a:lnTo>
                <a:lnTo>
                  <a:pt x="366" y="1512"/>
                </a:lnTo>
                <a:lnTo>
                  <a:pt x="394" y="1506"/>
                </a:lnTo>
                <a:lnTo>
                  <a:pt x="421" y="1496"/>
                </a:lnTo>
                <a:lnTo>
                  <a:pt x="445" y="1482"/>
                </a:lnTo>
                <a:lnTo>
                  <a:pt x="467" y="1463"/>
                </a:lnTo>
                <a:lnTo>
                  <a:pt x="486" y="1441"/>
                </a:lnTo>
                <a:lnTo>
                  <a:pt x="502" y="1416"/>
                </a:lnTo>
                <a:lnTo>
                  <a:pt x="512" y="1388"/>
                </a:lnTo>
                <a:lnTo>
                  <a:pt x="516" y="1362"/>
                </a:lnTo>
                <a:lnTo>
                  <a:pt x="518" y="1335"/>
                </a:lnTo>
                <a:lnTo>
                  <a:pt x="514" y="1310"/>
                </a:lnTo>
                <a:lnTo>
                  <a:pt x="507" y="1284"/>
                </a:lnTo>
                <a:lnTo>
                  <a:pt x="496" y="1260"/>
                </a:lnTo>
                <a:lnTo>
                  <a:pt x="480" y="1238"/>
                </a:lnTo>
                <a:lnTo>
                  <a:pt x="462" y="1219"/>
                </a:lnTo>
                <a:lnTo>
                  <a:pt x="441" y="1203"/>
                </a:lnTo>
                <a:lnTo>
                  <a:pt x="418" y="1190"/>
                </a:lnTo>
                <a:lnTo>
                  <a:pt x="393" y="1182"/>
                </a:lnTo>
                <a:lnTo>
                  <a:pt x="364" y="1177"/>
                </a:lnTo>
                <a:close/>
                <a:moveTo>
                  <a:pt x="3092" y="860"/>
                </a:moveTo>
                <a:lnTo>
                  <a:pt x="3065" y="862"/>
                </a:lnTo>
                <a:lnTo>
                  <a:pt x="3038" y="870"/>
                </a:lnTo>
                <a:lnTo>
                  <a:pt x="3013" y="880"/>
                </a:lnTo>
                <a:lnTo>
                  <a:pt x="2991" y="895"/>
                </a:lnTo>
                <a:lnTo>
                  <a:pt x="2971" y="913"/>
                </a:lnTo>
                <a:lnTo>
                  <a:pt x="2954" y="933"/>
                </a:lnTo>
                <a:lnTo>
                  <a:pt x="2942" y="956"/>
                </a:lnTo>
                <a:lnTo>
                  <a:pt x="2931" y="980"/>
                </a:lnTo>
                <a:lnTo>
                  <a:pt x="2926" y="1006"/>
                </a:lnTo>
                <a:lnTo>
                  <a:pt x="2924" y="1032"/>
                </a:lnTo>
                <a:lnTo>
                  <a:pt x="2927" y="1058"/>
                </a:lnTo>
                <a:lnTo>
                  <a:pt x="2934" y="1083"/>
                </a:lnTo>
                <a:lnTo>
                  <a:pt x="2944" y="1109"/>
                </a:lnTo>
                <a:lnTo>
                  <a:pt x="2959" y="1130"/>
                </a:lnTo>
                <a:lnTo>
                  <a:pt x="2976" y="1150"/>
                </a:lnTo>
                <a:lnTo>
                  <a:pt x="2996" y="1167"/>
                </a:lnTo>
                <a:lnTo>
                  <a:pt x="3019" y="1180"/>
                </a:lnTo>
                <a:lnTo>
                  <a:pt x="3043" y="1189"/>
                </a:lnTo>
                <a:lnTo>
                  <a:pt x="3069" y="1195"/>
                </a:lnTo>
                <a:lnTo>
                  <a:pt x="3096" y="1196"/>
                </a:lnTo>
                <a:lnTo>
                  <a:pt x="3122" y="1194"/>
                </a:lnTo>
                <a:lnTo>
                  <a:pt x="3147" y="1188"/>
                </a:lnTo>
                <a:lnTo>
                  <a:pt x="3172" y="1177"/>
                </a:lnTo>
                <a:lnTo>
                  <a:pt x="3194" y="1163"/>
                </a:lnTo>
                <a:lnTo>
                  <a:pt x="3214" y="1145"/>
                </a:lnTo>
                <a:lnTo>
                  <a:pt x="3230" y="1125"/>
                </a:lnTo>
                <a:lnTo>
                  <a:pt x="3243" y="1102"/>
                </a:lnTo>
                <a:lnTo>
                  <a:pt x="3253" y="1077"/>
                </a:lnTo>
                <a:lnTo>
                  <a:pt x="3259" y="1051"/>
                </a:lnTo>
                <a:lnTo>
                  <a:pt x="3260" y="1025"/>
                </a:lnTo>
                <a:lnTo>
                  <a:pt x="3258" y="1000"/>
                </a:lnTo>
                <a:lnTo>
                  <a:pt x="3251" y="973"/>
                </a:lnTo>
                <a:lnTo>
                  <a:pt x="3240" y="949"/>
                </a:lnTo>
                <a:lnTo>
                  <a:pt x="3226" y="927"/>
                </a:lnTo>
                <a:lnTo>
                  <a:pt x="3209" y="908"/>
                </a:lnTo>
                <a:lnTo>
                  <a:pt x="3189" y="891"/>
                </a:lnTo>
                <a:lnTo>
                  <a:pt x="3166" y="877"/>
                </a:lnTo>
                <a:lnTo>
                  <a:pt x="3141" y="868"/>
                </a:lnTo>
                <a:lnTo>
                  <a:pt x="3117" y="862"/>
                </a:lnTo>
                <a:lnTo>
                  <a:pt x="3092" y="860"/>
                </a:lnTo>
                <a:close/>
                <a:moveTo>
                  <a:pt x="1784" y="182"/>
                </a:moveTo>
                <a:lnTo>
                  <a:pt x="1753" y="184"/>
                </a:lnTo>
                <a:lnTo>
                  <a:pt x="1724" y="192"/>
                </a:lnTo>
                <a:lnTo>
                  <a:pt x="1699" y="205"/>
                </a:lnTo>
                <a:lnTo>
                  <a:pt x="1676" y="221"/>
                </a:lnTo>
                <a:lnTo>
                  <a:pt x="1655" y="242"/>
                </a:lnTo>
                <a:lnTo>
                  <a:pt x="1638" y="265"/>
                </a:lnTo>
                <a:lnTo>
                  <a:pt x="1627" y="291"/>
                </a:lnTo>
                <a:lnTo>
                  <a:pt x="1618" y="319"/>
                </a:lnTo>
                <a:lnTo>
                  <a:pt x="1615" y="350"/>
                </a:lnTo>
                <a:lnTo>
                  <a:pt x="1618" y="380"/>
                </a:lnTo>
                <a:lnTo>
                  <a:pt x="1627" y="408"/>
                </a:lnTo>
                <a:lnTo>
                  <a:pt x="1638" y="434"/>
                </a:lnTo>
                <a:lnTo>
                  <a:pt x="1655" y="458"/>
                </a:lnTo>
                <a:lnTo>
                  <a:pt x="1676" y="478"/>
                </a:lnTo>
                <a:lnTo>
                  <a:pt x="1699" y="495"/>
                </a:lnTo>
                <a:lnTo>
                  <a:pt x="1724" y="508"/>
                </a:lnTo>
                <a:lnTo>
                  <a:pt x="1753" y="515"/>
                </a:lnTo>
                <a:lnTo>
                  <a:pt x="1784" y="518"/>
                </a:lnTo>
                <a:lnTo>
                  <a:pt x="1814" y="515"/>
                </a:lnTo>
                <a:lnTo>
                  <a:pt x="1842" y="508"/>
                </a:lnTo>
                <a:lnTo>
                  <a:pt x="1868" y="495"/>
                </a:lnTo>
                <a:lnTo>
                  <a:pt x="1891" y="478"/>
                </a:lnTo>
                <a:lnTo>
                  <a:pt x="1912" y="458"/>
                </a:lnTo>
                <a:lnTo>
                  <a:pt x="1929" y="434"/>
                </a:lnTo>
                <a:lnTo>
                  <a:pt x="1940" y="408"/>
                </a:lnTo>
                <a:lnTo>
                  <a:pt x="1949" y="380"/>
                </a:lnTo>
                <a:lnTo>
                  <a:pt x="1951" y="350"/>
                </a:lnTo>
                <a:lnTo>
                  <a:pt x="1949" y="319"/>
                </a:lnTo>
                <a:lnTo>
                  <a:pt x="1940" y="291"/>
                </a:lnTo>
                <a:lnTo>
                  <a:pt x="1929" y="265"/>
                </a:lnTo>
                <a:lnTo>
                  <a:pt x="1912" y="242"/>
                </a:lnTo>
                <a:lnTo>
                  <a:pt x="1891" y="221"/>
                </a:lnTo>
                <a:lnTo>
                  <a:pt x="1868" y="205"/>
                </a:lnTo>
                <a:lnTo>
                  <a:pt x="1842" y="192"/>
                </a:lnTo>
                <a:lnTo>
                  <a:pt x="1814" y="184"/>
                </a:lnTo>
                <a:lnTo>
                  <a:pt x="1784" y="182"/>
                </a:lnTo>
                <a:close/>
                <a:moveTo>
                  <a:pt x="1784" y="0"/>
                </a:moveTo>
                <a:lnTo>
                  <a:pt x="1831" y="3"/>
                </a:lnTo>
                <a:lnTo>
                  <a:pt x="1877" y="12"/>
                </a:lnTo>
                <a:lnTo>
                  <a:pt x="1919" y="27"/>
                </a:lnTo>
                <a:lnTo>
                  <a:pt x="1960" y="47"/>
                </a:lnTo>
                <a:lnTo>
                  <a:pt x="1997" y="72"/>
                </a:lnTo>
                <a:lnTo>
                  <a:pt x="2030" y="102"/>
                </a:lnTo>
                <a:lnTo>
                  <a:pt x="2061" y="136"/>
                </a:lnTo>
                <a:lnTo>
                  <a:pt x="2086" y="173"/>
                </a:lnTo>
                <a:lnTo>
                  <a:pt x="2106" y="213"/>
                </a:lnTo>
                <a:lnTo>
                  <a:pt x="2121" y="256"/>
                </a:lnTo>
                <a:lnTo>
                  <a:pt x="2130" y="302"/>
                </a:lnTo>
                <a:lnTo>
                  <a:pt x="2134" y="350"/>
                </a:lnTo>
                <a:lnTo>
                  <a:pt x="2130" y="398"/>
                </a:lnTo>
                <a:lnTo>
                  <a:pt x="2120" y="443"/>
                </a:lnTo>
                <a:lnTo>
                  <a:pt x="2106" y="487"/>
                </a:lnTo>
                <a:lnTo>
                  <a:pt x="2085" y="527"/>
                </a:lnTo>
                <a:lnTo>
                  <a:pt x="2060" y="564"/>
                </a:lnTo>
                <a:lnTo>
                  <a:pt x="2030" y="598"/>
                </a:lnTo>
                <a:lnTo>
                  <a:pt x="1996" y="628"/>
                </a:lnTo>
                <a:lnTo>
                  <a:pt x="1958" y="653"/>
                </a:lnTo>
                <a:lnTo>
                  <a:pt x="1918" y="673"/>
                </a:lnTo>
                <a:lnTo>
                  <a:pt x="1875" y="688"/>
                </a:lnTo>
                <a:lnTo>
                  <a:pt x="1875" y="1010"/>
                </a:lnTo>
                <a:lnTo>
                  <a:pt x="1935" y="1021"/>
                </a:lnTo>
                <a:lnTo>
                  <a:pt x="1995" y="1036"/>
                </a:lnTo>
                <a:lnTo>
                  <a:pt x="2051" y="1056"/>
                </a:lnTo>
                <a:lnTo>
                  <a:pt x="2107" y="1081"/>
                </a:lnTo>
                <a:lnTo>
                  <a:pt x="2159" y="1110"/>
                </a:lnTo>
                <a:lnTo>
                  <a:pt x="2208" y="1143"/>
                </a:lnTo>
                <a:lnTo>
                  <a:pt x="2254" y="1180"/>
                </a:lnTo>
                <a:lnTo>
                  <a:pt x="2298" y="1219"/>
                </a:lnTo>
                <a:lnTo>
                  <a:pt x="2338" y="1263"/>
                </a:lnTo>
                <a:lnTo>
                  <a:pt x="2374" y="1311"/>
                </a:lnTo>
                <a:lnTo>
                  <a:pt x="2752" y="1109"/>
                </a:lnTo>
                <a:lnTo>
                  <a:pt x="2744" y="1063"/>
                </a:lnTo>
                <a:lnTo>
                  <a:pt x="2743" y="1017"/>
                </a:lnTo>
                <a:lnTo>
                  <a:pt x="2747" y="972"/>
                </a:lnTo>
                <a:lnTo>
                  <a:pt x="2758" y="927"/>
                </a:lnTo>
                <a:lnTo>
                  <a:pt x="2772" y="890"/>
                </a:lnTo>
                <a:lnTo>
                  <a:pt x="2788" y="855"/>
                </a:lnTo>
                <a:lnTo>
                  <a:pt x="2810" y="822"/>
                </a:lnTo>
                <a:lnTo>
                  <a:pt x="2834" y="792"/>
                </a:lnTo>
                <a:lnTo>
                  <a:pt x="2862" y="765"/>
                </a:lnTo>
                <a:lnTo>
                  <a:pt x="2894" y="741"/>
                </a:lnTo>
                <a:lnTo>
                  <a:pt x="2927" y="720"/>
                </a:lnTo>
                <a:lnTo>
                  <a:pt x="2969" y="701"/>
                </a:lnTo>
                <a:lnTo>
                  <a:pt x="3013" y="688"/>
                </a:lnTo>
                <a:lnTo>
                  <a:pt x="3058" y="680"/>
                </a:lnTo>
                <a:lnTo>
                  <a:pt x="3103" y="678"/>
                </a:lnTo>
                <a:lnTo>
                  <a:pt x="3149" y="683"/>
                </a:lnTo>
                <a:lnTo>
                  <a:pt x="3194" y="694"/>
                </a:lnTo>
                <a:lnTo>
                  <a:pt x="3230" y="708"/>
                </a:lnTo>
                <a:lnTo>
                  <a:pt x="3266" y="724"/>
                </a:lnTo>
                <a:lnTo>
                  <a:pt x="3298" y="746"/>
                </a:lnTo>
                <a:lnTo>
                  <a:pt x="3329" y="770"/>
                </a:lnTo>
                <a:lnTo>
                  <a:pt x="3356" y="799"/>
                </a:lnTo>
                <a:lnTo>
                  <a:pt x="3380" y="830"/>
                </a:lnTo>
                <a:lnTo>
                  <a:pt x="3401" y="864"/>
                </a:lnTo>
                <a:lnTo>
                  <a:pt x="3420" y="905"/>
                </a:lnTo>
                <a:lnTo>
                  <a:pt x="3433" y="949"/>
                </a:lnTo>
                <a:lnTo>
                  <a:pt x="3441" y="994"/>
                </a:lnTo>
                <a:lnTo>
                  <a:pt x="3442" y="1039"/>
                </a:lnTo>
                <a:lnTo>
                  <a:pt x="3437" y="1085"/>
                </a:lnTo>
                <a:lnTo>
                  <a:pt x="3427" y="1130"/>
                </a:lnTo>
                <a:lnTo>
                  <a:pt x="3413" y="1167"/>
                </a:lnTo>
                <a:lnTo>
                  <a:pt x="3396" y="1203"/>
                </a:lnTo>
                <a:lnTo>
                  <a:pt x="3375" y="1235"/>
                </a:lnTo>
                <a:lnTo>
                  <a:pt x="3351" y="1266"/>
                </a:lnTo>
                <a:lnTo>
                  <a:pt x="3322" y="1293"/>
                </a:lnTo>
                <a:lnTo>
                  <a:pt x="3291" y="1317"/>
                </a:lnTo>
                <a:lnTo>
                  <a:pt x="3258" y="1338"/>
                </a:lnTo>
                <a:lnTo>
                  <a:pt x="3218" y="1356"/>
                </a:lnTo>
                <a:lnTo>
                  <a:pt x="3177" y="1369"/>
                </a:lnTo>
                <a:lnTo>
                  <a:pt x="3135" y="1377"/>
                </a:lnTo>
                <a:lnTo>
                  <a:pt x="3092" y="1380"/>
                </a:lnTo>
                <a:lnTo>
                  <a:pt x="3059" y="1378"/>
                </a:lnTo>
                <a:lnTo>
                  <a:pt x="3025" y="1372"/>
                </a:lnTo>
                <a:lnTo>
                  <a:pt x="2991" y="1364"/>
                </a:lnTo>
                <a:lnTo>
                  <a:pt x="2957" y="1351"/>
                </a:lnTo>
                <a:lnTo>
                  <a:pt x="2923" y="1336"/>
                </a:lnTo>
                <a:lnTo>
                  <a:pt x="2893" y="1316"/>
                </a:lnTo>
                <a:lnTo>
                  <a:pt x="2864" y="1294"/>
                </a:lnTo>
                <a:lnTo>
                  <a:pt x="2837" y="1269"/>
                </a:lnTo>
                <a:lnTo>
                  <a:pt x="2460" y="1471"/>
                </a:lnTo>
                <a:lnTo>
                  <a:pt x="2481" y="1532"/>
                </a:lnTo>
                <a:lnTo>
                  <a:pt x="2496" y="1596"/>
                </a:lnTo>
                <a:lnTo>
                  <a:pt x="2505" y="1663"/>
                </a:lnTo>
                <a:lnTo>
                  <a:pt x="2508" y="1730"/>
                </a:lnTo>
                <a:lnTo>
                  <a:pt x="2506" y="1793"/>
                </a:lnTo>
                <a:lnTo>
                  <a:pt x="2498" y="1854"/>
                </a:lnTo>
                <a:lnTo>
                  <a:pt x="2485" y="1913"/>
                </a:lnTo>
                <a:lnTo>
                  <a:pt x="2468" y="1969"/>
                </a:lnTo>
                <a:lnTo>
                  <a:pt x="2446" y="2025"/>
                </a:lnTo>
                <a:lnTo>
                  <a:pt x="2420" y="2077"/>
                </a:lnTo>
                <a:lnTo>
                  <a:pt x="2390" y="2127"/>
                </a:lnTo>
                <a:lnTo>
                  <a:pt x="2356" y="2175"/>
                </a:lnTo>
                <a:lnTo>
                  <a:pt x="2659" y="2479"/>
                </a:lnTo>
                <a:lnTo>
                  <a:pt x="2696" y="2460"/>
                </a:lnTo>
                <a:lnTo>
                  <a:pt x="2735" y="2446"/>
                </a:lnTo>
                <a:lnTo>
                  <a:pt x="2776" y="2437"/>
                </a:lnTo>
                <a:lnTo>
                  <a:pt x="2816" y="2433"/>
                </a:lnTo>
                <a:lnTo>
                  <a:pt x="2857" y="2433"/>
                </a:lnTo>
                <a:lnTo>
                  <a:pt x="2897" y="2438"/>
                </a:lnTo>
                <a:lnTo>
                  <a:pt x="2938" y="2447"/>
                </a:lnTo>
                <a:lnTo>
                  <a:pt x="2976" y="2462"/>
                </a:lnTo>
                <a:lnTo>
                  <a:pt x="3013" y="2481"/>
                </a:lnTo>
                <a:lnTo>
                  <a:pt x="3049" y="2505"/>
                </a:lnTo>
                <a:lnTo>
                  <a:pt x="3081" y="2534"/>
                </a:lnTo>
                <a:lnTo>
                  <a:pt x="3110" y="2567"/>
                </a:lnTo>
                <a:lnTo>
                  <a:pt x="3134" y="2602"/>
                </a:lnTo>
                <a:lnTo>
                  <a:pt x="3153" y="2640"/>
                </a:lnTo>
                <a:lnTo>
                  <a:pt x="3168" y="2680"/>
                </a:lnTo>
                <a:lnTo>
                  <a:pt x="3177" y="2720"/>
                </a:lnTo>
                <a:lnTo>
                  <a:pt x="3182" y="2762"/>
                </a:lnTo>
                <a:lnTo>
                  <a:pt x="3182" y="2802"/>
                </a:lnTo>
                <a:lnTo>
                  <a:pt x="3177" y="2844"/>
                </a:lnTo>
                <a:lnTo>
                  <a:pt x="3168" y="2884"/>
                </a:lnTo>
                <a:lnTo>
                  <a:pt x="3153" y="2924"/>
                </a:lnTo>
                <a:lnTo>
                  <a:pt x="3134" y="2962"/>
                </a:lnTo>
                <a:lnTo>
                  <a:pt x="3110" y="2997"/>
                </a:lnTo>
                <a:lnTo>
                  <a:pt x="3081" y="3030"/>
                </a:lnTo>
                <a:lnTo>
                  <a:pt x="3051" y="3057"/>
                </a:lnTo>
                <a:lnTo>
                  <a:pt x="3017" y="3080"/>
                </a:lnTo>
                <a:lnTo>
                  <a:pt x="2983" y="3099"/>
                </a:lnTo>
                <a:lnTo>
                  <a:pt x="2947" y="3113"/>
                </a:lnTo>
                <a:lnTo>
                  <a:pt x="2910" y="3124"/>
                </a:lnTo>
                <a:lnTo>
                  <a:pt x="2872" y="3130"/>
                </a:lnTo>
                <a:lnTo>
                  <a:pt x="2833" y="3132"/>
                </a:lnTo>
                <a:lnTo>
                  <a:pt x="2795" y="3130"/>
                </a:lnTo>
                <a:lnTo>
                  <a:pt x="2757" y="3124"/>
                </a:lnTo>
                <a:lnTo>
                  <a:pt x="2720" y="3113"/>
                </a:lnTo>
                <a:lnTo>
                  <a:pt x="2684" y="3099"/>
                </a:lnTo>
                <a:lnTo>
                  <a:pt x="2649" y="3080"/>
                </a:lnTo>
                <a:lnTo>
                  <a:pt x="2617" y="3057"/>
                </a:lnTo>
                <a:lnTo>
                  <a:pt x="2586" y="3030"/>
                </a:lnTo>
                <a:lnTo>
                  <a:pt x="2557" y="2997"/>
                </a:lnTo>
                <a:lnTo>
                  <a:pt x="2533" y="2962"/>
                </a:lnTo>
                <a:lnTo>
                  <a:pt x="2514" y="2925"/>
                </a:lnTo>
                <a:lnTo>
                  <a:pt x="2500" y="2886"/>
                </a:lnTo>
                <a:lnTo>
                  <a:pt x="2489" y="2846"/>
                </a:lnTo>
                <a:lnTo>
                  <a:pt x="2485" y="2806"/>
                </a:lnTo>
                <a:lnTo>
                  <a:pt x="2484" y="2765"/>
                </a:lnTo>
                <a:lnTo>
                  <a:pt x="2489" y="2724"/>
                </a:lnTo>
                <a:lnTo>
                  <a:pt x="2498" y="2684"/>
                </a:lnTo>
                <a:lnTo>
                  <a:pt x="2512" y="2645"/>
                </a:lnTo>
                <a:lnTo>
                  <a:pt x="2530" y="2608"/>
                </a:lnTo>
                <a:lnTo>
                  <a:pt x="2227" y="2304"/>
                </a:lnTo>
                <a:lnTo>
                  <a:pt x="2180" y="2338"/>
                </a:lnTo>
                <a:lnTo>
                  <a:pt x="2130" y="2368"/>
                </a:lnTo>
                <a:lnTo>
                  <a:pt x="2077" y="2394"/>
                </a:lnTo>
                <a:lnTo>
                  <a:pt x="2022" y="2416"/>
                </a:lnTo>
                <a:lnTo>
                  <a:pt x="1965" y="2434"/>
                </a:lnTo>
                <a:lnTo>
                  <a:pt x="1906" y="2446"/>
                </a:lnTo>
                <a:lnTo>
                  <a:pt x="1845" y="2454"/>
                </a:lnTo>
                <a:lnTo>
                  <a:pt x="1784" y="2457"/>
                </a:lnTo>
                <a:lnTo>
                  <a:pt x="1722" y="2454"/>
                </a:lnTo>
                <a:lnTo>
                  <a:pt x="1661" y="2446"/>
                </a:lnTo>
                <a:lnTo>
                  <a:pt x="1602" y="2434"/>
                </a:lnTo>
                <a:lnTo>
                  <a:pt x="1545" y="2416"/>
                </a:lnTo>
                <a:lnTo>
                  <a:pt x="1490" y="2394"/>
                </a:lnTo>
                <a:lnTo>
                  <a:pt x="1438" y="2368"/>
                </a:lnTo>
                <a:lnTo>
                  <a:pt x="1387" y="2338"/>
                </a:lnTo>
                <a:lnTo>
                  <a:pt x="1339" y="2304"/>
                </a:lnTo>
                <a:lnTo>
                  <a:pt x="1037" y="2608"/>
                </a:lnTo>
                <a:lnTo>
                  <a:pt x="1055" y="2645"/>
                </a:lnTo>
                <a:lnTo>
                  <a:pt x="1070" y="2684"/>
                </a:lnTo>
                <a:lnTo>
                  <a:pt x="1078" y="2724"/>
                </a:lnTo>
                <a:lnTo>
                  <a:pt x="1083" y="2765"/>
                </a:lnTo>
                <a:lnTo>
                  <a:pt x="1082" y="2806"/>
                </a:lnTo>
                <a:lnTo>
                  <a:pt x="1077" y="2846"/>
                </a:lnTo>
                <a:lnTo>
                  <a:pt x="1067" y="2886"/>
                </a:lnTo>
                <a:lnTo>
                  <a:pt x="1053" y="2925"/>
                </a:lnTo>
                <a:lnTo>
                  <a:pt x="1034" y="2962"/>
                </a:lnTo>
                <a:lnTo>
                  <a:pt x="1010" y="2997"/>
                </a:lnTo>
                <a:lnTo>
                  <a:pt x="981" y="3030"/>
                </a:lnTo>
                <a:lnTo>
                  <a:pt x="950" y="3057"/>
                </a:lnTo>
                <a:lnTo>
                  <a:pt x="918" y="3080"/>
                </a:lnTo>
                <a:lnTo>
                  <a:pt x="883" y="3099"/>
                </a:lnTo>
                <a:lnTo>
                  <a:pt x="847" y="3113"/>
                </a:lnTo>
                <a:lnTo>
                  <a:pt x="810" y="3124"/>
                </a:lnTo>
                <a:lnTo>
                  <a:pt x="772" y="3130"/>
                </a:lnTo>
                <a:lnTo>
                  <a:pt x="734" y="3132"/>
                </a:lnTo>
                <a:lnTo>
                  <a:pt x="695" y="3130"/>
                </a:lnTo>
                <a:lnTo>
                  <a:pt x="658" y="3124"/>
                </a:lnTo>
                <a:lnTo>
                  <a:pt x="620" y="3113"/>
                </a:lnTo>
                <a:lnTo>
                  <a:pt x="584" y="3099"/>
                </a:lnTo>
                <a:lnTo>
                  <a:pt x="550" y="3080"/>
                </a:lnTo>
                <a:lnTo>
                  <a:pt x="516" y="3057"/>
                </a:lnTo>
                <a:lnTo>
                  <a:pt x="486" y="3030"/>
                </a:lnTo>
                <a:lnTo>
                  <a:pt x="457" y="2997"/>
                </a:lnTo>
                <a:lnTo>
                  <a:pt x="433" y="2962"/>
                </a:lnTo>
                <a:lnTo>
                  <a:pt x="414" y="2924"/>
                </a:lnTo>
                <a:lnTo>
                  <a:pt x="399" y="2884"/>
                </a:lnTo>
                <a:lnTo>
                  <a:pt x="390" y="2844"/>
                </a:lnTo>
                <a:lnTo>
                  <a:pt x="385" y="2802"/>
                </a:lnTo>
                <a:lnTo>
                  <a:pt x="385" y="2762"/>
                </a:lnTo>
                <a:lnTo>
                  <a:pt x="390" y="2720"/>
                </a:lnTo>
                <a:lnTo>
                  <a:pt x="399" y="2680"/>
                </a:lnTo>
                <a:lnTo>
                  <a:pt x="414" y="2640"/>
                </a:lnTo>
                <a:lnTo>
                  <a:pt x="433" y="2602"/>
                </a:lnTo>
                <a:lnTo>
                  <a:pt x="457" y="2567"/>
                </a:lnTo>
                <a:lnTo>
                  <a:pt x="486" y="2534"/>
                </a:lnTo>
                <a:lnTo>
                  <a:pt x="519" y="2505"/>
                </a:lnTo>
                <a:lnTo>
                  <a:pt x="554" y="2481"/>
                </a:lnTo>
                <a:lnTo>
                  <a:pt x="591" y="2462"/>
                </a:lnTo>
                <a:lnTo>
                  <a:pt x="629" y="2447"/>
                </a:lnTo>
                <a:lnTo>
                  <a:pt x="669" y="2438"/>
                </a:lnTo>
                <a:lnTo>
                  <a:pt x="710" y="2433"/>
                </a:lnTo>
                <a:lnTo>
                  <a:pt x="751" y="2433"/>
                </a:lnTo>
                <a:lnTo>
                  <a:pt x="791" y="2437"/>
                </a:lnTo>
                <a:lnTo>
                  <a:pt x="831" y="2446"/>
                </a:lnTo>
                <a:lnTo>
                  <a:pt x="871" y="2460"/>
                </a:lnTo>
                <a:lnTo>
                  <a:pt x="907" y="2479"/>
                </a:lnTo>
                <a:lnTo>
                  <a:pt x="1211" y="2175"/>
                </a:lnTo>
                <a:lnTo>
                  <a:pt x="1177" y="2127"/>
                </a:lnTo>
                <a:lnTo>
                  <a:pt x="1147" y="2077"/>
                </a:lnTo>
                <a:lnTo>
                  <a:pt x="1121" y="2025"/>
                </a:lnTo>
                <a:lnTo>
                  <a:pt x="1099" y="1969"/>
                </a:lnTo>
                <a:lnTo>
                  <a:pt x="1082" y="1913"/>
                </a:lnTo>
                <a:lnTo>
                  <a:pt x="1070" y="1854"/>
                </a:lnTo>
                <a:lnTo>
                  <a:pt x="1061" y="1793"/>
                </a:lnTo>
                <a:lnTo>
                  <a:pt x="1059" y="1730"/>
                </a:lnTo>
                <a:lnTo>
                  <a:pt x="1060" y="1680"/>
                </a:lnTo>
                <a:lnTo>
                  <a:pt x="1065" y="1631"/>
                </a:lnTo>
                <a:lnTo>
                  <a:pt x="652" y="1520"/>
                </a:lnTo>
                <a:lnTo>
                  <a:pt x="633" y="1550"/>
                </a:lnTo>
                <a:lnTo>
                  <a:pt x="610" y="1579"/>
                </a:lnTo>
                <a:lnTo>
                  <a:pt x="584" y="1604"/>
                </a:lnTo>
                <a:lnTo>
                  <a:pt x="555" y="1628"/>
                </a:lnTo>
                <a:lnTo>
                  <a:pt x="525" y="1648"/>
                </a:lnTo>
                <a:lnTo>
                  <a:pt x="483" y="1668"/>
                </a:lnTo>
                <a:lnTo>
                  <a:pt x="440" y="1682"/>
                </a:lnTo>
                <a:lnTo>
                  <a:pt x="395" y="1692"/>
                </a:lnTo>
                <a:lnTo>
                  <a:pt x="350" y="1694"/>
                </a:lnTo>
                <a:lnTo>
                  <a:pt x="304" y="1692"/>
                </a:lnTo>
                <a:lnTo>
                  <a:pt x="259" y="1682"/>
                </a:lnTo>
                <a:lnTo>
                  <a:pt x="222" y="1670"/>
                </a:lnTo>
                <a:lnTo>
                  <a:pt x="186" y="1653"/>
                </a:lnTo>
                <a:lnTo>
                  <a:pt x="153" y="1633"/>
                </a:lnTo>
                <a:lnTo>
                  <a:pt x="121" y="1609"/>
                </a:lnTo>
                <a:lnTo>
                  <a:pt x="93" y="1582"/>
                </a:lnTo>
                <a:lnTo>
                  <a:pt x="69" y="1551"/>
                </a:lnTo>
                <a:lnTo>
                  <a:pt x="47" y="1519"/>
                </a:lnTo>
                <a:lnTo>
                  <a:pt x="26" y="1477"/>
                </a:lnTo>
                <a:lnTo>
                  <a:pt x="12" y="1434"/>
                </a:lnTo>
                <a:lnTo>
                  <a:pt x="3" y="1389"/>
                </a:lnTo>
                <a:lnTo>
                  <a:pt x="0" y="1344"/>
                </a:lnTo>
                <a:lnTo>
                  <a:pt x="0" y="1344"/>
                </a:lnTo>
                <a:lnTo>
                  <a:pt x="3" y="1298"/>
                </a:lnTo>
                <a:lnTo>
                  <a:pt x="13" y="1253"/>
                </a:lnTo>
                <a:lnTo>
                  <a:pt x="26" y="1211"/>
                </a:lnTo>
                <a:lnTo>
                  <a:pt x="45" y="1172"/>
                </a:lnTo>
                <a:lnTo>
                  <a:pt x="68" y="1137"/>
                </a:lnTo>
                <a:lnTo>
                  <a:pt x="94" y="1104"/>
                </a:lnTo>
                <a:lnTo>
                  <a:pt x="124" y="1076"/>
                </a:lnTo>
                <a:lnTo>
                  <a:pt x="158" y="1051"/>
                </a:lnTo>
                <a:lnTo>
                  <a:pt x="193" y="1031"/>
                </a:lnTo>
                <a:lnTo>
                  <a:pt x="232" y="1014"/>
                </a:lnTo>
                <a:lnTo>
                  <a:pt x="272" y="1003"/>
                </a:lnTo>
                <a:lnTo>
                  <a:pt x="313" y="995"/>
                </a:lnTo>
                <a:lnTo>
                  <a:pt x="355" y="993"/>
                </a:lnTo>
                <a:lnTo>
                  <a:pt x="398" y="996"/>
                </a:lnTo>
                <a:lnTo>
                  <a:pt x="441" y="1006"/>
                </a:lnTo>
                <a:lnTo>
                  <a:pt x="479" y="1018"/>
                </a:lnTo>
                <a:lnTo>
                  <a:pt x="514" y="1034"/>
                </a:lnTo>
                <a:lnTo>
                  <a:pt x="548" y="1055"/>
                </a:lnTo>
                <a:lnTo>
                  <a:pt x="578" y="1078"/>
                </a:lnTo>
                <a:lnTo>
                  <a:pt x="606" y="1105"/>
                </a:lnTo>
                <a:lnTo>
                  <a:pt x="631" y="1136"/>
                </a:lnTo>
                <a:lnTo>
                  <a:pt x="653" y="1169"/>
                </a:lnTo>
                <a:lnTo>
                  <a:pt x="673" y="1211"/>
                </a:lnTo>
                <a:lnTo>
                  <a:pt x="688" y="1254"/>
                </a:lnTo>
                <a:lnTo>
                  <a:pt x="696" y="1298"/>
                </a:lnTo>
                <a:lnTo>
                  <a:pt x="699" y="1344"/>
                </a:lnTo>
                <a:lnTo>
                  <a:pt x="1112" y="1455"/>
                </a:lnTo>
                <a:lnTo>
                  <a:pt x="1140" y="1397"/>
                </a:lnTo>
                <a:lnTo>
                  <a:pt x="1171" y="1342"/>
                </a:lnTo>
                <a:lnTo>
                  <a:pt x="1208" y="1291"/>
                </a:lnTo>
                <a:lnTo>
                  <a:pt x="1248" y="1241"/>
                </a:lnTo>
                <a:lnTo>
                  <a:pt x="1292" y="1197"/>
                </a:lnTo>
                <a:lnTo>
                  <a:pt x="1340" y="1157"/>
                </a:lnTo>
                <a:lnTo>
                  <a:pt x="1393" y="1120"/>
                </a:lnTo>
                <a:lnTo>
                  <a:pt x="1447" y="1088"/>
                </a:lnTo>
                <a:lnTo>
                  <a:pt x="1504" y="1060"/>
                </a:lnTo>
                <a:lnTo>
                  <a:pt x="1565" y="1038"/>
                </a:lnTo>
                <a:lnTo>
                  <a:pt x="1628" y="1022"/>
                </a:lnTo>
                <a:lnTo>
                  <a:pt x="1693" y="1010"/>
                </a:lnTo>
                <a:lnTo>
                  <a:pt x="1693" y="688"/>
                </a:lnTo>
                <a:lnTo>
                  <a:pt x="1649" y="673"/>
                </a:lnTo>
                <a:lnTo>
                  <a:pt x="1608" y="653"/>
                </a:lnTo>
                <a:lnTo>
                  <a:pt x="1571" y="628"/>
                </a:lnTo>
                <a:lnTo>
                  <a:pt x="1537" y="598"/>
                </a:lnTo>
                <a:lnTo>
                  <a:pt x="1508" y="564"/>
                </a:lnTo>
                <a:lnTo>
                  <a:pt x="1481" y="527"/>
                </a:lnTo>
                <a:lnTo>
                  <a:pt x="1462" y="487"/>
                </a:lnTo>
                <a:lnTo>
                  <a:pt x="1446" y="443"/>
                </a:lnTo>
                <a:lnTo>
                  <a:pt x="1436" y="398"/>
                </a:lnTo>
                <a:lnTo>
                  <a:pt x="1433" y="350"/>
                </a:lnTo>
                <a:lnTo>
                  <a:pt x="1436" y="302"/>
                </a:lnTo>
                <a:lnTo>
                  <a:pt x="1446" y="256"/>
                </a:lnTo>
                <a:lnTo>
                  <a:pt x="1462" y="213"/>
                </a:lnTo>
                <a:lnTo>
                  <a:pt x="1481" y="173"/>
                </a:lnTo>
                <a:lnTo>
                  <a:pt x="1507" y="136"/>
                </a:lnTo>
                <a:lnTo>
                  <a:pt x="1536" y="102"/>
                </a:lnTo>
                <a:lnTo>
                  <a:pt x="1570" y="72"/>
                </a:lnTo>
                <a:lnTo>
                  <a:pt x="1607" y="47"/>
                </a:lnTo>
                <a:lnTo>
                  <a:pt x="1648" y="27"/>
                </a:lnTo>
                <a:lnTo>
                  <a:pt x="1691" y="12"/>
                </a:lnTo>
                <a:lnTo>
                  <a:pt x="1737" y="3"/>
                </a:lnTo>
                <a:lnTo>
                  <a:pt x="1784" y="0"/>
                </a:lnTo>
                <a:close/>
              </a:path>
            </a:pathLst>
          </a:custGeom>
          <a:solidFill>
            <a:srgbClr val="EC5B85"/>
          </a:solid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89" name="Title 2"/>
          <p:cNvSpPr txBox="1">
            <a:spLocks/>
          </p:cNvSpPr>
          <p:nvPr/>
        </p:nvSpPr>
        <p:spPr>
          <a:xfrm>
            <a:off x="6591325" y="4862095"/>
            <a:ext cx="2048928" cy="553998"/>
          </a:xfrm>
          <a:prstGeom prst="rect">
            <a:avLst/>
          </a:prstGeom>
        </p:spPr>
        <p:txBody>
          <a:bodyPr wrap="square" lIns="0" tIns="0" rIns="0" bIns="0" anchor="t">
            <a:sp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AU" sz="3600" b="1" i="0" u="none" strike="noStrike" kern="1500" cap="none" spc="0" normalizeH="0" baseline="0" noProof="0" dirty="0">
                <a:ln>
                  <a:noFill/>
                </a:ln>
                <a:solidFill>
                  <a:srgbClr val="B04E81"/>
                </a:solidFill>
                <a:effectLst/>
                <a:uLnTx/>
                <a:uFillTx/>
                <a:latin typeface="Arial" panose="020B0604020202020204" pitchFamily="34" charset="0"/>
                <a:ea typeface="+mj-ea"/>
                <a:cs typeface="Arial" panose="020B0604020202020204" pitchFamily="34" charset="0"/>
              </a:rPr>
              <a:t>37.8%</a:t>
            </a:r>
          </a:p>
        </p:txBody>
      </p:sp>
      <p:sp>
        <p:nvSpPr>
          <p:cNvPr id="104" name="Inhaltsplatzhalter 4"/>
          <p:cNvSpPr txBox="1">
            <a:spLocks/>
          </p:cNvSpPr>
          <p:nvPr/>
        </p:nvSpPr>
        <p:spPr>
          <a:xfrm>
            <a:off x="3496157" y="5467229"/>
            <a:ext cx="2048928" cy="1107996"/>
          </a:xfrm>
          <a:prstGeom prst="rect">
            <a:avLst/>
          </a:prstGeom>
        </p:spPr>
        <p:txBody>
          <a:bodyPr wrap="square" lIns="0" tIns="0" rIns="0" bIns="0">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272967" marR="0" lvl="0" indent="-272967" algn="ctr" defTabSz="914127" rtl="0" eaLnBrk="1" fontAlgn="auto" latinLnBrk="0" hangingPunct="1">
              <a:lnSpc>
                <a:spcPct val="90000"/>
              </a:lnSpc>
              <a:spcBef>
                <a:spcPts val="0"/>
              </a:spcBef>
              <a:spcAft>
                <a:spcPts val="1000"/>
              </a:spcAft>
              <a:buClrTx/>
              <a:buSzTx/>
              <a:buFont typeface="Wingdings" panose="05000000000000000000" pitchFamily="2" charset="2"/>
              <a:buNone/>
              <a:tabLst/>
              <a:defRPr/>
            </a:pPr>
            <a:r>
              <a:rPr kumimoji="0" lang="en-AU" sz="1600" b="0" i="0" u="none" strike="noStrike" kern="1200" cap="none" spc="0" normalizeH="0" baseline="0" noProof="0" dirty="0">
                <a:ln>
                  <a:noFill/>
                </a:ln>
                <a:solidFill>
                  <a:srgbClr val="333167"/>
                </a:solidFill>
                <a:effectLst/>
                <a:uLnTx/>
                <a:uFillTx/>
                <a:latin typeface="Arial" panose="020B0604020202020204" pitchFamily="34" charset="0"/>
                <a:ea typeface="+mn-ea"/>
                <a:cs typeface="Arial" panose="020B0604020202020204" pitchFamily="34" charset="0"/>
              </a:rPr>
              <a:t>believe employers in Queensland put people with disability in leadership roles.</a:t>
            </a:r>
          </a:p>
        </p:txBody>
      </p:sp>
      <p:sp>
        <p:nvSpPr>
          <p:cNvPr id="105" name="Inhaltsplatzhalter 4"/>
          <p:cNvSpPr txBox="1">
            <a:spLocks/>
          </p:cNvSpPr>
          <p:nvPr/>
        </p:nvSpPr>
        <p:spPr>
          <a:xfrm>
            <a:off x="6582180" y="5661129"/>
            <a:ext cx="2048928" cy="443198"/>
          </a:xfrm>
          <a:prstGeom prst="rect">
            <a:avLst/>
          </a:prstGeom>
        </p:spPr>
        <p:txBody>
          <a:bodyPr wrap="square" lIns="0" tIns="0" rIns="0" bIns="0">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272967" marR="0" lvl="0" indent="-272967" algn="ctr" defTabSz="914127" rtl="0" eaLnBrk="1" fontAlgn="auto" latinLnBrk="0" hangingPunct="1">
              <a:lnSpc>
                <a:spcPct val="90000"/>
              </a:lnSpc>
              <a:spcBef>
                <a:spcPts val="0"/>
              </a:spcBef>
              <a:spcAft>
                <a:spcPts val="1000"/>
              </a:spcAft>
              <a:buClrTx/>
              <a:buSzTx/>
              <a:buFont typeface="Wingdings" panose="05000000000000000000" pitchFamily="2" charset="2"/>
              <a:buNone/>
              <a:tabLst/>
              <a:defRPr/>
            </a:pPr>
            <a:r>
              <a:rPr kumimoji="0" lang="en-AU" sz="1600" b="0" i="0" u="none" strike="noStrike" kern="1200" cap="none" spc="0" normalizeH="0" baseline="0" noProof="0" dirty="0">
                <a:ln>
                  <a:noFill/>
                </a:ln>
                <a:solidFill>
                  <a:srgbClr val="333167"/>
                </a:solidFill>
                <a:effectLst/>
                <a:uLnTx/>
                <a:uFillTx/>
                <a:latin typeface="Arial" panose="020B0604020202020204" pitchFamily="34" charset="0"/>
                <a:ea typeface="+mn-ea"/>
                <a:cs typeface="Arial" panose="020B0604020202020204" pitchFamily="34" charset="0"/>
              </a:rPr>
              <a:t>can get extra support if they need it.</a:t>
            </a:r>
          </a:p>
        </p:txBody>
      </p:sp>
      <p:grpSp>
        <p:nvGrpSpPr>
          <p:cNvPr id="107" name="Group 106"/>
          <p:cNvGrpSpPr/>
          <p:nvPr/>
        </p:nvGrpSpPr>
        <p:grpSpPr>
          <a:xfrm>
            <a:off x="4277668" y="1675081"/>
            <a:ext cx="645893" cy="644457"/>
            <a:chOff x="-414338" y="2600325"/>
            <a:chExt cx="714376" cy="712788"/>
          </a:xfrm>
          <a:solidFill>
            <a:srgbClr val="684D93"/>
          </a:solidFill>
        </p:grpSpPr>
        <p:sp>
          <p:nvSpPr>
            <p:cNvPr id="108" name="Freeform 6"/>
            <p:cNvSpPr>
              <a:spLocks/>
            </p:cNvSpPr>
            <p:nvPr/>
          </p:nvSpPr>
          <p:spPr bwMode="auto">
            <a:xfrm>
              <a:off x="-266700" y="3048000"/>
              <a:ext cx="1588" cy="0"/>
            </a:xfrm>
            <a:custGeom>
              <a:avLst/>
              <a:gdLst>
                <a:gd name="T0" fmla="*/ 1 w 1"/>
                <a:gd name="T1" fmla="*/ 0 h 4"/>
                <a:gd name="T2" fmla="*/ 0 w 1"/>
                <a:gd name="T3" fmla="*/ 4 h 4"/>
                <a:gd name="T4" fmla="*/ 0 w 1"/>
                <a:gd name="T5" fmla="*/ 4 h 4"/>
                <a:gd name="T6" fmla="*/ 1 w 1"/>
                <a:gd name="T7" fmla="*/ 0 h 4"/>
              </a:gdLst>
              <a:ahLst/>
              <a:cxnLst>
                <a:cxn ang="0">
                  <a:pos x="T0" y="T1"/>
                </a:cxn>
                <a:cxn ang="0">
                  <a:pos x="T2" y="T3"/>
                </a:cxn>
                <a:cxn ang="0">
                  <a:pos x="T4" y="T5"/>
                </a:cxn>
                <a:cxn ang="0">
                  <a:pos x="T6" y="T7"/>
                </a:cxn>
              </a:cxnLst>
              <a:rect l="0" t="0" r="r" b="b"/>
              <a:pathLst>
                <a:path w="1" h="4">
                  <a:moveTo>
                    <a:pt x="1" y="0"/>
                  </a:moveTo>
                  <a:lnTo>
                    <a:pt x="0" y="4"/>
                  </a:lnTo>
                  <a:lnTo>
                    <a:pt x="0" y="4"/>
                  </a:lnTo>
                  <a:lnTo>
                    <a:pt x="1" y="0"/>
                  </a:lnTo>
                  <a:close/>
                </a:path>
              </a:pathLst>
            </a:custGeom>
            <a:grp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9" name="Freeform 7"/>
            <p:cNvSpPr>
              <a:spLocks/>
            </p:cNvSpPr>
            <p:nvPr/>
          </p:nvSpPr>
          <p:spPr bwMode="auto">
            <a:xfrm>
              <a:off x="-122238" y="2921000"/>
              <a:ext cx="1588" cy="1588"/>
            </a:xfrm>
            <a:custGeom>
              <a:avLst/>
              <a:gdLst>
                <a:gd name="T0" fmla="*/ 1 w 1"/>
                <a:gd name="T1" fmla="*/ 0 h 4"/>
                <a:gd name="T2" fmla="*/ 0 w 1"/>
                <a:gd name="T3" fmla="*/ 4 h 4"/>
                <a:gd name="T4" fmla="*/ 0 w 1"/>
                <a:gd name="T5" fmla="*/ 4 h 4"/>
                <a:gd name="T6" fmla="*/ 1 w 1"/>
                <a:gd name="T7" fmla="*/ 0 h 4"/>
              </a:gdLst>
              <a:ahLst/>
              <a:cxnLst>
                <a:cxn ang="0">
                  <a:pos x="T0" y="T1"/>
                </a:cxn>
                <a:cxn ang="0">
                  <a:pos x="T2" y="T3"/>
                </a:cxn>
                <a:cxn ang="0">
                  <a:pos x="T4" y="T5"/>
                </a:cxn>
                <a:cxn ang="0">
                  <a:pos x="T6" y="T7"/>
                </a:cxn>
              </a:cxnLst>
              <a:rect l="0" t="0" r="r" b="b"/>
              <a:pathLst>
                <a:path w="1" h="4">
                  <a:moveTo>
                    <a:pt x="1" y="0"/>
                  </a:moveTo>
                  <a:lnTo>
                    <a:pt x="0" y="4"/>
                  </a:lnTo>
                  <a:lnTo>
                    <a:pt x="0" y="4"/>
                  </a:lnTo>
                  <a:lnTo>
                    <a:pt x="1" y="0"/>
                  </a:lnTo>
                  <a:close/>
                </a:path>
              </a:pathLst>
            </a:custGeom>
            <a:grp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0" name="Rectangle 8"/>
            <p:cNvSpPr>
              <a:spLocks noChangeArrowheads="1"/>
            </p:cNvSpPr>
            <p:nvPr/>
          </p:nvSpPr>
          <p:spPr bwMode="auto">
            <a:xfrm>
              <a:off x="-84138" y="3138488"/>
              <a:ext cx="1588" cy="1588"/>
            </a:xfrm>
            <a:prstGeom prst="rect">
              <a:avLst/>
            </a:prstGeom>
            <a:grpFill/>
            <a:ln w="0">
              <a:no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1" name="Freeform 9"/>
            <p:cNvSpPr>
              <a:spLocks noEditPoints="1"/>
            </p:cNvSpPr>
            <p:nvPr/>
          </p:nvSpPr>
          <p:spPr bwMode="auto">
            <a:xfrm>
              <a:off x="26988" y="2890838"/>
              <a:ext cx="112713" cy="112713"/>
            </a:xfrm>
            <a:custGeom>
              <a:avLst/>
              <a:gdLst>
                <a:gd name="T0" fmla="*/ 255 w 568"/>
                <a:gd name="T1" fmla="*/ 145 h 567"/>
                <a:gd name="T2" fmla="*/ 205 w 568"/>
                <a:gd name="T3" fmla="*/ 167 h 567"/>
                <a:gd name="T4" fmla="*/ 165 w 568"/>
                <a:gd name="T5" fmla="*/ 205 h 567"/>
                <a:gd name="T6" fmla="*/ 145 w 568"/>
                <a:gd name="T7" fmla="*/ 255 h 567"/>
                <a:gd name="T8" fmla="*/ 145 w 568"/>
                <a:gd name="T9" fmla="*/ 312 h 567"/>
                <a:gd name="T10" fmla="*/ 165 w 568"/>
                <a:gd name="T11" fmla="*/ 363 h 567"/>
                <a:gd name="T12" fmla="*/ 205 w 568"/>
                <a:gd name="T13" fmla="*/ 402 h 567"/>
                <a:gd name="T14" fmla="*/ 255 w 568"/>
                <a:gd name="T15" fmla="*/ 422 h 567"/>
                <a:gd name="T16" fmla="*/ 313 w 568"/>
                <a:gd name="T17" fmla="*/ 422 h 567"/>
                <a:gd name="T18" fmla="*/ 363 w 568"/>
                <a:gd name="T19" fmla="*/ 402 h 567"/>
                <a:gd name="T20" fmla="*/ 401 w 568"/>
                <a:gd name="T21" fmla="*/ 363 h 567"/>
                <a:gd name="T22" fmla="*/ 423 w 568"/>
                <a:gd name="T23" fmla="*/ 312 h 567"/>
                <a:gd name="T24" fmla="*/ 423 w 568"/>
                <a:gd name="T25" fmla="*/ 255 h 567"/>
                <a:gd name="T26" fmla="*/ 401 w 568"/>
                <a:gd name="T27" fmla="*/ 205 h 567"/>
                <a:gd name="T28" fmla="*/ 363 w 568"/>
                <a:gd name="T29" fmla="*/ 167 h 567"/>
                <a:gd name="T30" fmla="*/ 313 w 568"/>
                <a:gd name="T31" fmla="*/ 145 h 567"/>
                <a:gd name="T32" fmla="*/ 283 w 568"/>
                <a:gd name="T33" fmla="*/ 0 h 567"/>
                <a:gd name="T34" fmla="*/ 366 w 568"/>
                <a:gd name="T35" fmla="*/ 12 h 567"/>
                <a:gd name="T36" fmla="*/ 438 w 568"/>
                <a:gd name="T37" fmla="*/ 46 h 567"/>
                <a:gd name="T38" fmla="*/ 498 w 568"/>
                <a:gd name="T39" fmla="*/ 98 h 567"/>
                <a:gd name="T40" fmla="*/ 542 w 568"/>
                <a:gd name="T41" fmla="*/ 164 h 567"/>
                <a:gd name="T42" fmla="*/ 565 w 568"/>
                <a:gd name="T43" fmla="*/ 242 h 567"/>
                <a:gd name="T44" fmla="*/ 565 w 568"/>
                <a:gd name="T45" fmla="*/ 326 h 567"/>
                <a:gd name="T46" fmla="*/ 542 w 568"/>
                <a:gd name="T47" fmla="*/ 403 h 567"/>
                <a:gd name="T48" fmla="*/ 498 w 568"/>
                <a:gd name="T49" fmla="*/ 470 h 567"/>
                <a:gd name="T50" fmla="*/ 438 w 568"/>
                <a:gd name="T51" fmla="*/ 521 h 567"/>
                <a:gd name="T52" fmla="*/ 366 w 568"/>
                <a:gd name="T53" fmla="*/ 555 h 567"/>
                <a:gd name="T54" fmla="*/ 283 w 568"/>
                <a:gd name="T55" fmla="*/ 567 h 567"/>
                <a:gd name="T56" fmla="*/ 201 w 568"/>
                <a:gd name="T57" fmla="*/ 555 h 567"/>
                <a:gd name="T58" fmla="*/ 128 w 568"/>
                <a:gd name="T59" fmla="*/ 521 h 567"/>
                <a:gd name="T60" fmla="*/ 69 w 568"/>
                <a:gd name="T61" fmla="*/ 470 h 567"/>
                <a:gd name="T62" fmla="*/ 26 w 568"/>
                <a:gd name="T63" fmla="*/ 403 h 567"/>
                <a:gd name="T64" fmla="*/ 3 w 568"/>
                <a:gd name="T65" fmla="*/ 326 h 567"/>
                <a:gd name="T66" fmla="*/ 3 w 568"/>
                <a:gd name="T67" fmla="*/ 242 h 567"/>
                <a:gd name="T68" fmla="*/ 26 w 568"/>
                <a:gd name="T69" fmla="*/ 164 h 567"/>
                <a:gd name="T70" fmla="*/ 69 w 568"/>
                <a:gd name="T71" fmla="*/ 98 h 567"/>
                <a:gd name="T72" fmla="*/ 128 w 568"/>
                <a:gd name="T73" fmla="*/ 46 h 567"/>
                <a:gd name="T74" fmla="*/ 201 w 568"/>
                <a:gd name="T75" fmla="*/ 12 h 567"/>
                <a:gd name="T76" fmla="*/ 283 w 568"/>
                <a:gd name="T77" fmla="*/ 0 h 5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568" h="567">
                  <a:moveTo>
                    <a:pt x="283" y="142"/>
                  </a:moveTo>
                  <a:lnTo>
                    <a:pt x="255" y="145"/>
                  </a:lnTo>
                  <a:lnTo>
                    <a:pt x="229" y="154"/>
                  </a:lnTo>
                  <a:lnTo>
                    <a:pt x="205" y="167"/>
                  </a:lnTo>
                  <a:lnTo>
                    <a:pt x="183" y="184"/>
                  </a:lnTo>
                  <a:lnTo>
                    <a:pt x="165" y="205"/>
                  </a:lnTo>
                  <a:lnTo>
                    <a:pt x="152" y="229"/>
                  </a:lnTo>
                  <a:lnTo>
                    <a:pt x="145" y="255"/>
                  </a:lnTo>
                  <a:lnTo>
                    <a:pt x="141" y="284"/>
                  </a:lnTo>
                  <a:lnTo>
                    <a:pt x="145" y="312"/>
                  </a:lnTo>
                  <a:lnTo>
                    <a:pt x="152" y="339"/>
                  </a:lnTo>
                  <a:lnTo>
                    <a:pt x="165" y="363"/>
                  </a:lnTo>
                  <a:lnTo>
                    <a:pt x="183" y="384"/>
                  </a:lnTo>
                  <a:lnTo>
                    <a:pt x="205" y="402"/>
                  </a:lnTo>
                  <a:lnTo>
                    <a:pt x="229" y="415"/>
                  </a:lnTo>
                  <a:lnTo>
                    <a:pt x="255" y="422"/>
                  </a:lnTo>
                  <a:lnTo>
                    <a:pt x="283" y="426"/>
                  </a:lnTo>
                  <a:lnTo>
                    <a:pt x="313" y="422"/>
                  </a:lnTo>
                  <a:lnTo>
                    <a:pt x="339" y="415"/>
                  </a:lnTo>
                  <a:lnTo>
                    <a:pt x="363" y="402"/>
                  </a:lnTo>
                  <a:lnTo>
                    <a:pt x="384" y="384"/>
                  </a:lnTo>
                  <a:lnTo>
                    <a:pt x="401" y="363"/>
                  </a:lnTo>
                  <a:lnTo>
                    <a:pt x="414" y="339"/>
                  </a:lnTo>
                  <a:lnTo>
                    <a:pt x="423" y="312"/>
                  </a:lnTo>
                  <a:lnTo>
                    <a:pt x="426" y="284"/>
                  </a:lnTo>
                  <a:lnTo>
                    <a:pt x="423" y="255"/>
                  </a:lnTo>
                  <a:lnTo>
                    <a:pt x="414" y="229"/>
                  </a:lnTo>
                  <a:lnTo>
                    <a:pt x="401" y="205"/>
                  </a:lnTo>
                  <a:lnTo>
                    <a:pt x="384" y="184"/>
                  </a:lnTo>
                  <a:lnTo>
                    <a:pt x="363" y="167"/>
                  </a:lnTo>
                  <a:lnTo>
                    <a:pt x="339" y="154"/>
                  </a:lnTo>
                  <a:lnTo>
                    <a:pt x="313" y="145"/>
                  </a:lnTo>
                  <a:lnTo>
                    <a:pt x="283" y="142"/>
                  </a:lnTo>
                  <a:close/>
                  <a:moveTo>
                    <a:pt x="283" y="0"/>
                  </a:moveTo>
                  <a:lnTo>
                    <a:pt x="326" y="3"/>
                  </a:lnTo>
                  <a:lnTo>
                    <a:pt x="366" y="12"/>
                  </a:lnTo>
                  <a:lnTo>
                    <a:pt x="403" y="26"/>
                  </a:lnTo>
                  <a:lnTo>
                    <a:pt x="438" y="46"/>
                  </a:lnTo>
                  <a:lnTo>
                    <a:pt x="470" y="70"/>
                  </a:lnTo>
                  <a:lnTo>
                    <a:pt x="498" y="98"/>
                  </a:lnTo>
                  <a:lnTo>
                    <a:pt x="522" y="130"/>
                  </a:lnTo>
                  <a:lnTo>
                    <a:pt x="542" y="164"/>
                  </a:lnTo>
                  <a:lnTo>
                    <a:pt x="556" y="201"/>
                  </a:lnTo>
                  <a:lnTo>
                    <a:pt x="565" y="242"/>
                  </a:lnTo>
                  <a:lnTo>
                    <a:pt x="568" y="284"/>
                  </a:lnTo>
                  <a:lnTo>
                    <a:pt x="565" y="326"/>
                  </a:lnTo>
                  <a:lnTo>
                    <a:pt x="556" y="366"/>
                  </a:lnTo>
                  <a:lnTo>
                    <a:pt x="542" y="403"/>
                  </a:lnTo>
                  <a:lnTo>
                    <a:pt x="522" y="438"/>
                  </a:lnTo>
                  <a:lnTo>
                    <a:pt x="498" y="470"/>
                  </a:lnTo>
                  <a:lnTo>
                    <a:pt x="470" y="498"/>
                  </a:lnTo>
                  <a:lnTo>
                    <a:pt x="438" y="521"/>
                  </a:lnTo>
                  <a:lnTo>
                    <a:pt x="403" y="541"/>
                  </a:lnTo>
                  <a:lnTo>
                    <a:pt x="366" y="555"/>
                  </a:lnTo>
                  <a:lnTo>
                    <a:pt x="326" y="564"/>
                  </a:lnTo>
                  <a:lnTo>
                    <a:pt x="283" y="567"/>
                  </a:lnTo>
                  <a:lnTo>
                    <a:pt x="242" y="564"/>
                  </a:lnTo>
                  <a:lnTo>
                    <a:pt x="201" y="555"/>
                  </a:lnTo>
                  <a:lnTo>
                    <a:pt x="163" y="541"/>
                  </a:lnTo>
                  <a:lnTo>
                    <a:pt x="128" y="521"/>
                  </a:lnTo>
                  <a:lnTo>
                    <a:pt x="97" y="498"/>
                  </a:lnTo>
                  <a:lnTo>
                    <a:pt x="69" y="470"/>
                  </a:lnTo>
                  <a:lnTo>
                    <a:pt x="45" y="438"/>
                  </a:lnTo>
                  <a:lnTo>
                    <a:pt x="26" y="403"/>
                  </a:lnTo>
                  <a:lnTo>
                    <a:pt x="12" y="366"/>
                  </a:lnTo>
                  <a:lnTo>
                    <a:pt x="3" y="326"/>
                  </a:lnTo>
                  <a:lnTo>
                    <a:pt x="0" y="284"/>
                  </a:lnTo>
                  <a:lnTo>
                    <a:pt x="3" y="242"/>
                  </a:lnTo>
                  <a:lnTo>
                    <a:pt x="12" y="201"/>
                  </a:lnTo>
                  <a:lnTo>
                    <a:pt x="26" y="164"/>
                  </a:lnTo>
                  <a:lnTo>
                    <a:pt x="45" y="130"/>
                  </a:lnTo>
                  <a:lnTo>
                    <a:pt x="69" y="98"/>
                  </a:lnTo>
                  <a:lnTo>
                    <a:pt x="97" y="70"/>
                  </a:lnTo>
                  <a:lnTo>
                    <a:pt x="128" y="46"/>
                  </a:lnTo>
                  <a:lnTo>
                    <a:pt x="163" y="26"/>
                  </a:lnTo>
                  <a:lnTo>
                    <a:pt x="201" y="12"/>
                  </a:lnTo>
                  <a:lnTo>
                    <a:pt x="242" y="3"/>
                  </a:lnTo>
                  <a:lnTo>
                    <a:pt x="283" y="0"/>
                  </a:lnTo>
                  <a:close/>
                </a:path>
              </a:pathLst>
            </a:custGeom>
            <a:grp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2" name="Freeform 10"/>
            <p:cNvSpPr>
              <a:spLocks noEditPoints="1"/>
            </p:cNvSpPr>
            <p:nvPr/>
          </p:nvSpPr>
          <p:spPr bwMode="auto">
            <a:xfrm>
              <a:off x="-414338" y="2600325"/>
              <a:ext cx="714376" cy="712788"/>
            </a:xfrm>
            <a:custGeom>
              <a:avLst/>
              <a:gdLst>
                <a:gd name="T0" fmla="*/ 3187 w 3600"/>
                <a:gd name="T1" fmla="*/ 1979 h 3592"/>
                <a:gd name="T2" fmla="*/ 2776 w 3600"/>
                <a:gd name="T3" fmla="*/ 2647 h 3592"/>
                <a:gd name="T4" fmla="*/ 2307 w 3600"/>
                <a:gd name="T5" fmla="*/ 2722 h 3592"/>
                <a:gd name="T6" fmla="*/ 1693 w 3600"/>
                <a:gd name="T7" fmla="*/ 2853 h 3592"/>
                <a:gd name="T8" fmla="*/ 1681 w 3600"/>
                <a:gd name="T9" fmla="*/ 2531 h 3592"/>
                <a:gd name="T10" fmla="*/ 1303 w 3600"/>
                <a:gd name="T11" fmla="*/ 2851 h 3592"/>
                <a:gd name="T12" fmla="*/ 1696 w 3600"/>
                <a:gd name="T13" fmla="*/ 3447 h 3592"/>
                <a:gd name="T14" fmla="*/ 2972 w 3600"/>
                <a:gd name="T15" fmla="*/ 2965 h 3592"/>
                <a:gd name="T16" fmla="*/ 3455 w 3600"/>
                <a:gd name="T17" fmla="*/ 1705 h 3592"/>
                <a:gd name="T18" fmla="*/ 2175 w 3600"/>
                <a:gd name="T19" fmla="*/ 1338 h 3592"/>
                <a:gd name="T20" fmla="*/ 1987 w 3600"/>
                <a:gd name="T21" fmla="*/ 1981 h 3592"/>
                <a:gd name="T22" fmla="*/ 2354 w 3600"/>
                <a:gd name="T23" fmla="*/ 2555 h 3592"/>
                <a:gd name="T24" fmla="*/ 2540 w 3600"/>
                <a:gd name="T25" fmla="*/ 2708 h 3592"/>
                <a:gd name="T26" fmla="*/ 2895 w 3600"/>
                <a:gd name="T27" fmla="*/ 2238 h 3592"/>
                <a:gd name="T28" fmla="*/ 3050 w 3600"/>
                <a:gd name="T29" fmla="*/ 1616 h 3592"/>
                <a:gd name="T30" fmla="*/ 1403 w 3600"/>
                <a:gd name="T31" fmla="*/ 190 h 3592"/>
                <a:gd name="T32" fmla="*/ 1179 w 3600"/>
                <a:gd name="T33" fmla="*/ 815 h 3592"/>
                <a:gd name="T34" fmla="*/ 792 w 3600"/>
                <a:gd name="T35" fmla="*/ 1387 h 3592"/>
                <a:gd name="T36" fmla="*/ 328 w 3600"/>
                <a:gd name="T37" fmla="*/ 1251 h 3592"/>
                <a:gd name="T38" fmla="*/ 224 w 3600"/>
                <a:gd name="T39" fmla="*/ 2310 h 3592"/>
                <a:gd name="T40" fmla="*/ 578 w 3600"/>
                <a:gd name="T41" fmla="*/ 2336 h 3592"/>
                <a:gd name="T42" fmla="*/ 516 w 3600"/>
                <a:gd name="T43" fmla="*/ 2065 h 3592"/>
                <a:gd name="T44" fmla="*/ 747 w 3600"/>
                <a:gd name="T45" fmla="*/ 1743 h 3592"/>
                <a:gd name="T46" fmla="*/ 1245 w 3600"/>
                <a:gd name="T47" fmla="*/ 1777 h 3592"/>
                <a:gd name="T48" fmla="*/ 1335 w 3600"/>
                <a:gd name="T49" fmla="*/ 1498 h 3592"/>
                <a:gd name="T50" fmla="*/ 1324 w 3600"/>
                <a:gd name="T51" fmla="*/ 1062 h 3592"/>
                <a:gd name="T52" fmla="*/ 1606 w 3600"/>
                <a:gd name="T53" fmla="*/ 706 h 3592"/>
                <a:gd name="T54" fmla="*/ 1447 w 3600"/>
                <a:gd name="T55" fmla="*/ 265 h 3592"/>
                <a:gd name="T56" fmla="*/ 170 w 3600"/>
                <a:gd name="T57" fmla="*/ 447 h 3592"/>
                <a:gd name="T58" fmla="*/ 314 w 3600"/>
                <a:gd name="T59" fmla="*/ 991 h 3592"/>
                <a:gd name="T60" fmla="*/ 609 w 3600"/>
                <a:gd name="T61" fmla="*/ 1363 h 3592"/>
                <a:gd name="T62" fmla="*/ 814 w 3600"/>
                <a:gd name="T63" fmla="*/ 1134 h 3592"/>
                <a:gd name="T64" fmla="*/ 1088 w 3600"/>
                <a:gd name="T65" fmla="*/ 632 h 3592"/>
                <a:gd name="T66" fmla="*/ 671 w 3600"/>
                <a:gd name="T67" fmla="*/ 145 h 3592"/>
                <a:gd name="T68" fmla="*/ 1695 w 3600"/>
                <a:gd name="T69" fmla="*/ 543 h 3592"/>
                <a:gd name="T70" fmla="*/ 1646 w 3600"/>
                <a:gd name="T71" fmla="*/ 1050 h 3592"/>
                <a:gd name="T72" fmla="*/ 1483 w 3600"/>
                <a:gd name="T73" fmla="*/ 1552 h 3592"/>
                <a:gd name="T74" fmla="*/ 1118 w 3600"/>
                <a:gd name="T75" fmla="*/ 1996 h 3592"/>
                <a:gd name="T76" fmla="*/ 735 w 3600"/>
                <a:gd name="T77" fmla="*/ 1892 h 3592"/>
                <a:gd name="T78" fmla="*/ 735 w 3600"/>
                <a:gd name="T79" fmla="*/ 2320 h 3592"/>
                <a:gd name="T80" fmla="*/ 444 w 3600"/>
                <a:gd name="T81" fmla="*/ 2691 h 3592"/>
                <a:gd name="T82" fmla="*/ 1334 w 3600"/>
                <a:gd name="T83" fmla="*/ 3100 h 3592"/>
                <a:gd name="T84" fmla="*/ 1153 w 3600"/>
                <a:gd name="T85" fmla="*/ 2856 h 3592"/>
                <a:gd name="T86" fmla="*/ 1639 w 3600"/>
                <a:gd name="T87" fmla="*/ 2339 h 3592"/>
                <a:gd name="T88" fmla="*/ 1797 w 3600"/>
                <a:gd name="T89" fmla="*/ 2755 h 3592"/>
                <a:gd name="T90" fmla="*/ 2182 w 3600"/>
                <a:gd name="T91" fmla="*/ 2567 h 3592"/>
                <a:gd name="T92" fmla="*/ 1803 w 3600"/>
                <a:gd name="T93" fmla="*/ 1842 h 3592"/>
                <a:gd name="T94" fmla="*/ 2249 w 3600"/>
                <a:gd name="T95" fmla="*/ 1136 h 3592"/>
                <a:gd name="T96" fmla="*/ 3068 w 3600"/>
                <a:gd name="T97" fmla="*/ 1356 h 3592"/>
                <a:gd name="T98" fmla="*/ 3359 w 3600"/>
                <a:gd name="T99" fmla="*/ 1234 h 3592"/>
                <a:gd name="T100" fmla="*/ 2409 w 3600"/>
                <a:gd name="T101" fmla="*/ 258 h 3592"/>
                <a:gd name="T102" fmla="*/ 998 w 3600"/>
                <a:gd name="T103" fmla="*/ 131 h 3592"/>
                <a:gd name="T104" fmla="*/ 2329 w 3600"/>
                <a:gd name="T105" fmla="*/ 78 h 3592"/>
                <a:gd name="T106" fmla="*/ 3404 w 3600"/>
                <a:gd name="T107" fmla="*/ 980 h 3592"/>
                <a:gd name="T108" fmla="*/ 3488 w 3600"/>
                <a:gd name="T109" fmla="*/ 2423 h 3592"/>
                <a:gd name="T110" fmla="*/ 2524 w 3600"/>
                <a:gd name="T111" fmla="*/ 3441 h 3592"/>
                <a:gd name="T112" fmla="*/ 1076 w 3600"/>
                <a:gd name="T113" fmla="*/ 3441 h 3592"/>
                <a:gd name="T114" fmla="*/ 112 w 3600"/>
                <a:gd name="T115" fmla="*/ 2423 h 3592"/>
                <a:gd name="T116" fmla="*/ 171 w 3600"/>
                <a:gd name="T117" fmla="*/ 1032 h 3592"/>
                <a:gd name="T118" fmla="*/ 74 w 3600"/>
                <a:gd name="T119" fmla="*/ 316 h 35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600" h="3592">
                  <a:moveTo>
                    <a:pt x="662" y="1770"/>
                  </a:moveTo>
                  <a:lnTo>
                    <a:pt x="662" y="1770"/>
                  </a:lnTo>
                  <a:lnTo>
                    <a:pt x="662" y="1770"/>
                  </a:lnTo>
                  <a:lnTo>
                    <a:pt x="662" y="1770"/>
                  </a:lnTo>
                  <a:close/>
                  <a:moveTo>
                    <a:pt x="3199" y="1598"/>
                  </a:moveTo>
                  <a:lnTo>
                    <a:pt x="3195" y="1598"/>
                  </a:lnTo>
                  <a:lnTo>
                    <a:pt x="3192" y="1598"/>
                  </a:lnTo>
                  <a:lnTo>
                    <a:pt x="3208" y="1662"/>
                  </a:lnTo>
                  <a:lnTo>
                    <a:pt x="3218" y="1729"/>
                  </a:lnTo>
                  <a:lnTo>
                    <a:pt x="3221" y="1796"/>
                  </a:lnTo>
                  <a:lnTo>
                    <a:pt x="3218" y="1840"/>
                  </a:lnTo>
                  <a:lnTo>
                    <a:pt x="3212" y="1884"/>
                  </a:lnTo>
                  <a:lnTo>
                    <a:pt x="3201" y="1931"/>
                  </a:lnTo>
                  <a:lnTo>
                    <a:pt x="3187" y="1979"/>
                  </a:lnTo>
                  <a:lnTo>
                    <a:pt x="3168" y="2028"/>
                  </a:lnTo>
                  <a:lnTo>
                    <a:pt x="3146" y="2078"/>
                  </a:lnTo>
                  <a:lnTo>
                    <a:pt x="3122" y="2128"/>
                  </a:lnTo>
                  <a:lnTo>
                    <a:pt x="3096" y="2179"/>
                  </a:lnTo>
                  <a:lnTo>
                    <a:pt x="3068" y="2230"/>
                  </a:lnTo>
                  <a:lnTo>
                    <a:pt x="3037" y="2280"/>
                  </a:lnTo>
                  <a:lnTo>
                    <a:pt x="3005" y="2332"/>
                  </a:lnTo>
                  <a:lnTo>
                    <a:pt x="2973" y="2381"/>
                  </a:lnTo>
                  <a:lnTo>
                    <a:pt x="2940" y="2429"/>
                  </a:lnTo>
                  <a:lnTo>
                    <a:pt x="2906" y="2476"/>
                  </a:lnTo>
                  <a:lnTo>
                    <a:pt x="2872" y="2522"/>
                  </a:lnTo>
                  <a:lnTo>
                    <a:pt x="2840" y="2566"/>
                  </a:lnTo>
                  <a:lnTo>
                    <a:pt x="2807" y="2608"/>
                  </a:lnTo>
                  <a:lnTo>
                    <a:pt x="2776" y="2647"/>
                  </a:lnTo>
                  <a:lnTo>
                    <a:pt x="2746" y="2684"/>
                  </a:lnTo>
                  <a:lnTo>
                    <a:pt x="2717" y="2718"/>
                  </a:lnTo>
                  <a:lnTo>
                    <a:pt x="2692" y="2750"/>
                  </a:lnTo>
                  <a:lnTo>
                    <a:pt x="2668" y="2777"/>
                  </a:lnTo>
                  <a:lnTo>
                    <a:pt x="2648" y="2801"/>
                  </a:lnTo>
                  <a:lnTo>
                    <a:pt x="2630" y="2820"/>
                  </a:lnTo>
                  <a:lnTo>
                    <a:pt x="2616" y="2836"/>
                  </a:lnTo>
                  <a:lnTo>
                    <a:pt x="2510" y="2953"/>
                  </a:lnTo>
                  <a:lnTo>
                    <a:pt x="2404" y="2836"/>
                  </a:lnTo>
                  <a:lnTo>
                    <a:pt x="2391" y="2820"/>
                  </a:lnTo>
                  <a:lnTo>
                    <a:pt x="2374" y="2802"/>
                  </a:lnTo>
                  <a:lnTo>
                    <a:pt x="2354" y="2779"/>
                  </a:lnTo>
                  <a:lnTo>
                    <a:pt x="2332" y="2753"/>
                  </a:lnTo>
                  <a:lnTo>
                    <a:pt x="2307" y="2722"/>
                  </a:lnTo>
                  <a:lnTo>
                    <a:pt x="2215" y="2827"/>
                  </a:lnTo>
                  <a:lnTo>
                    <a:pt x="2194" y="2846"/>
                  </a:lnTo>
                  <a:lnTo>
                    <a:pt x="2171" y="2864"/>
                  </a:lnTo>
                  <a:lnTo>
                    <a:pt x="2147" y="2878"/>
                  </a:lnTo>
                  <a:lnTo>
                    <a:pt x="2122" y="2890"/>
                  </a:lnTo>
                  <a:lnTo>
                    <a:pt x="2087" y="2903"/>
                  </a:lnTo>
                  <a:lnTo>
                    <a:pt x="2051" y="2912"/>
                  </a:lnTo>
                  <a:lnTo>
                    <a:pt x="2014" y="2914"/>
                  </a:lnTo>
                  <a:lnTo>
                    <a:pt x="1999" y="2914"/>
                  </a:lnTo>
                  <a:lnTo>
                    <a:pt x="1791" y="2898"/>
                  </a:lnTo>
                  <a:lnTo>
                    <a:pt x="1764" y="2893"/>
                  </a:lnTo>
                  <a:lnTo>
                    <a:pt x="1738" y="2884"/>
                  </a:lnTo>
                  <a:lnTo>
                    <a:pt x="1714" y="2871"/>
                  </a:lnTo>
                  <a:lnTo>
                    <a:pt x="1693" y="2853"/>
                  </a:lnTo>
                  <a:lnTo>
                    <a:pt x="1677" y="2832"/>
                  </a:lnTo>
                  <a:lnTo>
                    <a:pt x="1665" y="2808"/>
                  </a:lnTo>
                  <a:lnTo>
                    <a:pt x="1657" y="2782"/>
                  </a:lnTo>
                  <a:lnTo>
                    <a:pt x="1655" y="2755"/>
                  </a:lnTo>
                  <a:lnTo>
                    <a:pt x="1656" y="2732"/>
                  </a:lnTo>
                  <a:lnTo>
                    <a:pt x="1661" y="2708"/>
                  </a:lnTo>
                  <a:lnTo>
                    <a:pt x="1699" y="2586"/>
                  </a:lnTo>
                  <a:lnTo>
                    <a:pt x="1699" y="2583"/>
                  </a:lnTo>
                  <a:lnTo>
                    <a:pt x="1700" y="2580"/>
                  </a:lnTo>
                  <a:lnTo>
                    <a:pt x="1700" y="2575"/>
                  </a:lnTo>
                  <a:lnTo>
                    <a:pt x="1697" y="2560"/>
                  </a:lnTo>
                  <a:lnTo>
                    <a:pt x="1692" y="2545"/>
                  </a:lnTo>
                  <a:lnTo>
                    <a:pt x="1687" y="2537"/>
                  </a:lnTo>
                  <a:lnTo>
                    <a:pt x="1681" y="2531"/>
                  </a:lnTo>
                  <a:lnTo>
                    <a:pt x="1676" y="2526"/>
                  </a:lnTo>
                  <a:lnTo>
                    <a:pt x="1593" y="2474"/>
                  </a:lnTo>
                  <a:lnTo>
                    <a:pt x="1588" y="2472"/>
                  </a:lnTo>
                  <a:lnTo>
                    <a:pt x="1583" y="2471"/>
                  </a:lnTo>
                  <a:lnTo>
                    <a:pt x="1576" y="2470"/>
                  </a:lnTo>
                  <a:lnTo>
                    <a:pt x="1565" y="2472"/>
                  </a:lnTo>
                  <a:lnTo>
                    <a:pt x="1557" y="2476"/>
                  </a:lnTo>
                  <a:lnTo>
                    <a:pt x="1550" y="2482"/>
                  </a:lnTo>
                  <a:lnTo>
                    <a:pt x="1298" y="2817"/>
                  </a:lnTo>
                  <a:lnTo>
                    <a:pt x="1295" y="2821"/>
                  </a:lnTo>
                  <a:lnTo>
                    <a:pt x="1294" y="2826"/>
                  </a:lnTo>
                  <a:lnTo>
                    <a:pt x="1293" y="2831"/>
                  </a:lnTo>
                  <a:lnTo>
                    <a:pt x="1296" y="2842"/>
                  </a:lnTo>
                  <a:lnTo>
                    <a:pt x="1303" y="2851"/>
                  </a:lnTo>
                  <a:lnTo>
                    <a:pt x="1394" y="2919"/>
                  </a:lnTo>
                  <a:lnTo>
                    <a:pt x="1414" y="2936"/>
                  </a:lnTo>
                  <a:lnTo>
                    <a:pt x="1430" y="2955"/>
                  </a:lnTo>
                  <a:lnTo>
                    <a:pt x="1444" y="2975"/>
                  </a:lnTo>
                  <a:lnTo>
                    <a:pt x="1456" y="2997"/>
                  </a:lnTo>
                  <a:lnTo>
                    <a:pt x="1467" y="3027"/>
                  </a:lnTo>
                  <a:lnTo>
                    <a:pt x="1475" y="3059"/>
                  </a:lnTo>
                  <a:lnTo>
                    <a:pt x="1477" y="3090"/>
                  </a:lnTo>
                  <a:lnTo>
                    <a:pt x="1475" y="3116"/>
                  </a:lnTo>
                  <a:lnTo>
                    <a:pt x="1469" y="3144"/>
                  </a:lnTo>
                  <a:lnTo>
                    <a:pt x="1395" y="3400"/>
                  </a:lnTo>
                  <a:lnTo>
                    <a:pt x="1493" y="3421"/>
                  </a:lnTo>
                  <a:lnTo>
                    <a:pt x="1594" y="3437"/>
                  </a:lnTo>
                  <a:lnTo>
                    <a:pt x="1696" y="3447"/>
                  </a:lnTo>
                  <a:lnTo>
                    <a:pt x="1799" y="3450"/>
                  </a:lnTo>
                  <a:lnTo>
                    <a:pt x="1905" y="3447"/>
                  </a:lnTo>
                  <a:lnTo>
                    <a:pt x="2007" y="3437"/>
                  </a:lnTo>
                  <a:lnTo>
                    <a:pt x="2109" y="3421"/>
                  </a:lnTo>
                  <a:lnTo>
                    <a:pt x="2208" y="3399"/>
                  </a:lnTo>
                  <a:lnTo>
                    <a:pt x="2304" y="3372"/>
                  </a:lnTo>
                  <a:lnTo>
                    <a:pt x="2399" y="3338"/>
                  </a:lnTo>
                  <a:lnTo>
                    <a:pt x="2491" y="3300"/>
                  </a:lnTo>
                  <a:lnTo>
                    <a:pt x="2579" y="3256"/>
                  </a:lnTo>
                  <a:lnTo>
                    <a:pt x="2664" y="3207"/>
                  </a:lnTo>
                  <a:lnTo>
                    <a:pt x="2747" y="3153"/>
                  </a:lnTo>
                  <a:lnTo>
                    <a:pt x="2825" y="3095"/>
                  </a:lnTo>
                  <a:lnTo>
                    <a:pt x="2901" y="3033"/>
                  </a:lnTo>
                  <a:lnTo>
                    <a:pt x="2972" y="2965"/>
                  </a:lnTo>
                  <a:lnTo>
                    <a:pt x="3039" y="2894"/>
                  </a:lnTo>
                  <a:lnTo>
                    <a:pt x="3101" y="2819"/>
                  </a:lnTo>
                  <a:lnTo>
                    <a:pt x="3160" y="2741"/>
                  </a:lnTo>
                  <a:lnTo>
                    <a:pt x="3214" y="2658"/>
                  </a:lnTo>
                  <a:lnTo>
                    <a:pt x="3263" y="2573"/>
                  </a:lnTo>
                  <a:lnTo>
                    <a:pt x="3308" y="2485"/>
                  </a:lnTo>
                  <a:lnTo>
                    <a:pt x="3346" y="2394"/>
                  </a:lnTo>
                  <a:lnTo>
                    <a:pt x="3380" y="2299"/>
                  </a:lnTo>
                  <a:lnTo>
                    <a:pt x="3407" y="2203"/>
                  </a:lnTo>
                  <a:lnTo>
                    <a:pt x="3429" y="2104"/>
                  </a:lnTo>
                  <a:lnTo>
                    <a:pt x="3445" y="2003"/>
                  </a:lnTo>
                  <a:lnTo>
                    <a:pt x="3455" y="1900"/>
                  </a:lnTo>
                  <a:lnTo>
                    <a:pt x="3458" y="1795"/>
                  </a:lnTo>
                  <a:lnTo>
                    <a:pt x="3455" y="1705"/>
                  </a:lnTo>
                  <a:lnTo>
                    <a:pt x="3304" y="1621"/>
                  </a:lnTo>
                  <a:lnTo>
                    <a:pt x="3292" y="1615"/>
                  </a:lnTo>
                  <a:lnTo>
                    <a:pt x="3276" y="1609"/>
                  </a:lnTo>
                  <a:lnTo>
                    <a:pt x="3257" y="1604"/>
                  </a:lnTo>
                  <a:lnTo>
                    <a:pt x="3237" y="1600"/>
                  </a:lnTo>
                  <a:lnTo>
                    <a:pt x="3217" y="1598"/>
                  </a:lnTo>
                  <a:lnTo>
                    <a:pt x="3199" y="1598"/>
                  </a:lnTo>
                  <a:close/>
                  <a:moveTo>
                    <a:pt x="2510" y="1229"/>
                  </a:moveTo>
                  <a:lnTo>
                    <a:pt x="2449" y="1232"/>
                  </a:lnTo>
                  <a:lnTo>
                    <a:pt x="2389" y="1242"/>
                  </a:lnTo>
                  <a:lnTo>
                    <a:pt x="2331" y="1258"/>
                  </a:lnTo>
                  <a:lnTo>
                    <a:pt x="2276" y="1279"/>
                  </a:lnTo>
                  <a:lnTo>
                    <a:pt x="2223" y="1306"/>
                  </a:lnTo>
                  <a:lnTo>
                    <a:pt x="2175" y="1338"/>
                  </a:lnTo>
                  <a:lnTo>
                    <a:pt x="2129" y="1375"/>
                  </a:lnTo>
                  <a:lnTo>
                    <a:pt x="2088" y="1416"/>
                  </a:lnTo>
                  <a:lnTo>
                    <a:pt x="2052" y="1461"/>
                  </a:lnTo>
                  <a:lnTo>
                    <a:pt x="2019" y="1510"/>
                  </a:lnTo>
                  <a:lnTo>
                    <a:pt x="1993" y="1562"/>
                  </a:lnTo>
                  <a:lnTo>
                    <a:pt x="1971" y="1616"/>
                  </a:lnTo>
                  <a:lnTo>
                    <a:pt x="1955" y="1674"/>
                  </a:lnTo>
                  <a:lnTo>
                    <a:pt x="1945" y="1734"/>
                  </a:lnTo>
                  <a:lnTo>
                    <a:pt x="1942" y="1796"/>
                  </a:lnTo>
                  <a:lnTo>
                    <a:pt x="1944" y="1830"/>
                  </a:lnTo>
                  <a:lnTo>
                    <a:pt x="1949" y="1865"/>
                  </a:lnTo>
                  <a:lnTo>
                    <a:pt x="1959" y="1903"/>
                  </a:lnTo>
                  <a:lnTo>
                    <a:pt x="1971" y="1942"/>
                  </a:lnTo>
                  <a:lnTo>
                    <a:pt x="1987" y="1981"/>
                  </a:lnTo>
                  <a:lnTo>
                    <a:pt x="2005" y="2022"/>
                  </a:lnTo>
                  <a:lnTo>
                    <a:pt x="2026" y="2065"/>
                  </a:lnTo>
                  <a:lnTo>
                    <a:pt x="2048" y="2108"/>
                  </a:lnTo>
                  <a:lnTo>
                    <a:pt x="2073" y="2151"/>
                  </a:lnTo>
                  <a:lnTo>
                    <a:pt x="2098" y="2194"/>
                  </a:lnTo>
                  <a:lnTo>
                    <a:pt x="2125" y="2238"/>
                  </a:lnTo>
                  <a:lnTo>
                    <a:pt x="2153" y="2281"/>
                  </a:lnTo>
                  <a:lnTo>
                    <a:pt x="2183" y="2324"/>
                  </a:lnTo>
                  <a:lnTo>
                    <a:pt x="2211" y="2365"/>
                  </a:lnTo>
                  <a:lnTo>
                    <a:pt x="2241" y="2407"/>
                  </a:lnTo>
                  <a:lnTo>
                    <a:pt x="2270" y="2446"/>
                  </a:lnTo>
                  <a:lnTo>
                    <a:pt x="2299" y="2484"/>
                  </a:lnTo>
                  <a:lnTo>
                    <a:pt x="2327" y="2520"/>
                  </a:lnTo>
                  <a:lnTo>
                    <a:pt x="2354" y="2555"/>
                  </a:lnTo>
                  <a:lnTo>
                    <a:pt x="2380" y="2587"/>
                  </a:lnTo>
                  <a:lnTo>
                    <a:pt x="2404" y="2617"/>
                  </a:lnTo>
                  <a:lnTo>
                    <a:pt x="2427" y="2644"/>
                  </a:lnTo>
                  <a:lnTo>
                    <a:pt x="2448" y="2669"/>
                  </a:lnTo>
                  <a:lnTo>
                    <a:pt x="2465" y="2690"/>
                  </a:lnTo>
                  <a:lnTo>
                    <a:pt x="2481" y="2708"/>
                  </a:lnTo>
                  <a:lnTo>
                    <a:pt x="2494" y="2722"/>
                  </a:lnTo>
                  <a:lnTo>
                    <a:pt x="2503" y="2732"/>
                  </a:lnTo>
                  <a:lnTo>
                    <a:pt x="2509" y="2739"/>
                  </a:lnTo>
                  <a:lnTo>
                    <a:pt x="2510" y="2741"/>
                  </a:lnTo>
                  <a:lnTo>
                    <a:pt x="2512" y="2739"/>
                  </a:lnTo>
                  <a:lnTo>
                    <a:pt x="2518" y="2732"/>
                  </a:lnTo>
                  <a:lnTo>
                    <a:pt x="2528" y="2722"/>
                  </a:lnTo>
                  <a:lnTo>
                    <a:pt x="2540" y="2708"/>
                  </a:lnTo>
                  <a:lnTo>
                    <a:pt x="2555" y="2690"/>
                  </a:lnTo>
                  <a:lnTo>
                    <a:pt x="2573" y="2669"/>
                  </a:lnTo>
                  <a:lnTo>
                    <a:pt x="2594" y="2644"/>
                  </a:lnTo>
                  <a:lnTo>
                    <a:pt x="2616" y="2617"/>
                  </a:lnTo>
                  <a:lnTo>
                    <a:pt x="2641" y="2587"/>
                  </a:lnTo>
                  <a:lnTo>
                    <a:pt x="2666" y="2555"/>
                  </a:lnTo>
                  <a:lnTo>
                    <a:pt x="2693" y="2520"/>
                  </a:lnTo>
                  <a:lnTo>
                    <a:pt x="2722" y="2484"/>
                  </a:lnTo>
                  <a:lnTo>
                    <a:pt x="2751" y="2446"/>
                  </a:lnTo>
                  <a:lnTo>
                    <a:pt x="2780" y="2407"/>
                  </a:lnTo>
                  <a:lnTo>
                    <a:pt x="2809" y="2365"/>
                  </a:lnTo>
                  <a:lnTo>
                    <a:pt x="2839" y="2324"/>
                  </a:lnTo>
                  <a:lnTo>
                    <a:pt x="2868" y="2281"/>
                  </a:lnTo>
                  <a:lnTo>
                    <a:pt x="2895" y="2238"/>
                  </a:lnTo>
                  <a:lnTo>
                    <a:pt x="2923" y="2194"/>
                  </a:lnTo>
                  <a:lnTo>
                    <a:pt x="2949" y="2151"/>
                  </a:lnTo>
                  <a:lnTo>
                    <a:pt x="2973" y="2108"/>
                  </a:lnTo>
                  <a:lnTo>
                    <a:pt x="2996" y="2065"/>
                  </a:lnTo>
                  <a:lnTo>
                    <a:pt x="3016" y="2022"/>
                  </a:lnTo>
                  <a:lnTo>
                    <a:pt x="3034" y="1981"/>
                  </a:lnTo>
                  <a:lnTo>
                    <a:pt x="3049" y="1942"/>
                  </a:lnTo>
                  <a:lnTo>
                    <a:pt x="3062" y="1903"/>
                  </a:lnTo>
                  <a:lnTo>
                    <a:pt x="3071" y="1865"/>
                  </a:lnTo>
                  <a:lnTo>
                    <a:pt x="3077" y="1830"/>
                  </a:lnTo>
                  <a:lnTo>
                    <a:pt x="3079" y="1796"/>
                  </a:lnTo>
                  <a:lnTo>
                    <a:pt x="3075" y="1734"/>
                  </a:lnTo>
                  <a:lnTo>
                    <a:pt x="3065" y="1674"/>
                  </a:lnTo>
                  <a:lnTo>
                    <a:pt x="3050" y="1616"/>
                  </a:lnTo>
                  <a:lnTo>
                    <a:pt x="3028" y="1562"/>
                  </a:lnTo>
                  <a:lnTo>
                    <a:pt x="3001" y="1510"/>
                  </a:lnTo>
                  <a:lnTo>
                    <a:pt x="2969" y="1461"/>
                  </a:lnTo>
                  <a:lnTo>
                    <a:pt x="2932" y="1416"/>
                  </a:lnTo>
                  <a:lnTo>
                    <a:pt x="2891" y="1375"/>
                  </a:lnTo>
                  <a:lnTo>
                    <a:pt x="2846" y="1338"/>
                  </a:lnTo>
                  <a:lnTo>
                    <a:pt x="2797" y="1306"/>
                  </a:lnTo>
                  <a:lnTo>
                    <a:pt x="2746" y="1279"/>
                  </a:lnTo>
                  <a:lnTo>
                    <a:pt x="2690" y="1258"/>
                  </a:lnTo>
                  <a:lnTo>
                    <a:pt x="2632" y="1242"/>
                  </a:lnTo>
                  <a:lnTo>
                    <a:pt x="2572" y="1232"/>
                  </a:lnTo>
                  <a:lnTo>
                    <a:pt x="2510" y="1229"/>
                  </a:lnTo>
                  <a:close/>
                  <a:moveTo>
                    <a:pt x="1497" y="170"/>
                  </a:moveTo>
                  <a:lnTo>
                    <a:pt x="1403" y="190"/>
                  </a:lnTo>
                  <a:lnTo>
                    <a:pt x="1311" y="216"/>
                  </a:lnTo>
                  <a:lnTo>
                    <a:pt x="1223" y="246"/>
                  </a:lnTo>
                  <a:lnTo>
                    <a:pt x="1136" y="281"/>
                  </a:lnTo>
                  <a:lnTo>
                    <a:pt x="1164" y="329"/>
                  </a:lnTo>
                  <a:lnTo>
                    <a:pt x="1187" y="380"/>
                  </a:lnTo>
                  <a:lnTo>
                    <a:pt x="1207" y="432"/>
                  </a:lnTo>
                  <a:lnTo>
                    <a:pt x="1220" y="488"/>
                  </a:lnTo>
                  <a:lnTo>
                    <a:pt x="1228" y="544"/>
                  </a:lnTo>
                  <a:lnTo>
                    <a:pt x="1232" y="603"/>
                  </a:lnTo>
                  <a:lnTo>
                    <a:pt x="1229" y="642"/>
                  </a:lnTo>
                  <a:lnTo>
                    <a:pt x="1223" y="684"/>
                  </a:lnTo>
                  <a:lnTo>
                    <a:pt x="1212" y="726"/>
                  </a:lnTo>
                  <a:lnTo>
                    <a:pt x="1197" y="770"/>
                  </a:lnTo>
                  <a:lnTo>
                    <a:pt x="1179" y="815"/>
                  </a:lnTo>
                  <a:lnTo>
                    <a:pt x="1159" y="860"/>
                  </a:lnTo>
                  <a:lnTo>
                    <a:pt x="1135" y="907"/>
                  </a:lnTo>
                  <a:lnTo>
                    <a:pt x="1109" y="952"/>
                  </a:lnTo>
                  <a:lnTo>
                    <a:pt x="1082" y="998"/>
                  </a:lnTo>
                  <a:lnTo>
                    <a:pt x="1053" y="1044"/>
                  </a:lnTo>
                  <a:lnTo>
                    <a:pt x="1023" y="1088"/>
                  </a:lnTo>
                  <a:lnTo>
                    <a:pt x="993" y="1132"/>
                  </a:lnTo>
                  <a:lnTo>
                    <a:pt x="962" y="1174"/>
                  </a:lnTo>
                  <a:lnTo>
                    <a:pt x="931" y="1216"/>
                  </a:lnTo>
                  <a:lnTo>
                    <a:pt x="901" y="1254"/>
                  </a:lnTo>
                  <a:lnTo>
                    <a:pt x="872" y="1291"/>
                  </a:lnTo>
                  <a:lnTo>
                    <a:pt x="843" y="1326"/>
                  </a:lnTo>
                  <a:lnTo>
                    <a:pt x="816" y="1357"/>
                  </a:lnTo>
                  <a:lnTo>
                    <a:pt x="792" y="1387"/>
                  </a:lnTo>
                  <a:lnTo>
                    <a:pt x="769" y="1412"/>
                  </a:lnTo>
                  <a:lnTo>
                    <a:pt x="749" y="1435"/>
                  </a:lnTo>
                  <a:lnTo>
                    <a:pt x="733" y="1452"/>
                  </a:lnTo>
                  <a:lnTo>
                    <a:pt x="720" y="1466"/>
                  </a:lnTo>
                  <a:lnTo>
                    <a:pt x="615" y="1580"/>
                  </a:lnTo>
                  <a:lnTo>
                    <a:pt x="512" y="1466"/>
                  </a:lnTo>
                  <a:lnTo>
                    <a:pt x="499" y="1452"/>
                  </a:lnTo>
                  <a:lnTo>
                    <a:pt x="481" y="1434"/>
                  </a:lnTo>
                  <a:lnTo>
                    <a:pt x="461" y="1411"/>
                  </a:lnTo>
                  <a:lnTo>
                    <a:pt x="439" y="1386"/>
                  </a:lnTo>
                  <a:lnTo>
                    <a:pt x="413" y="1356"/>
                  </a:lnTo>
                  <a:lnTo>
                    <a:pt x="386" y="1324"/>
                  </a:lnTo>
                  <a:lnTo>
                    <a:pt x="358" y="1289"/>
                  </a:lnTo>
                  <a:lnTo>
                    <a:pt x="328" y="1251"/>
                  </a:lnTo>
                  <a:lnTo>
                    <a:pt x="297" y="1211"/>
                  </a:lnTo>
                  <a:lnTo>
                    <a:pt x="266" y="1169"/>
                  </a:lnTo>
                  <a:lnTo>
                    <a:pt x="235" y="1254"/>
                  </a:lnTo>
                  <a:lnTo>
                    <a:pt x="206" y="1340"/>
                  </a:lnTo>
                  <a:lnTo>
                    <a:pt x="184" y="1427"/>
                  </a:lnTo>
                  <a:lnTo>
                    <a:pt x="166" y="1517"/>
                  </a:lnTo>
                  <a:lnTo>
                    <a:pt x="153" y="1609"/>
                  </a:lnTo>
                  <a:lnTo>
                    <a:pt x="145" y="1701"/>
                  </a:lnTo>
                  <a:lnTo>
                    <a:pt x="142" y="1795"/>
                  </a:lnTo>
                  <a:lnTo>
                    <a:pt x="145" y="1903"/>
                  </a:lnTo>
                  <a:lnTo>
                    <a:pt x="156" y="2008"/>
                  </a:lnTo>
                  <a:lnTo>
                    <a:pt x="172" y="2111"/>
                  </a:lnTo>
                  <a:lnTo>
                    <a:pt x="195" y="2212"/>
                  </a:lnTo>
                  <a:lnTo>
                    <a:pt x="224" y="2310"/>
                  </a:lnTo>
                  <a:lnTo>
                    <a:pt x="259" y="2406"/>
                  </a:lnTo>
                  <a:lnTo>
                    <a:pt x="299" y="2499"/>
                  </a:lnTo>
                  <a:lnTo>
                    <a:pt x="345" y="2588"/>
                  </a:lnTo>
                  <a:lnTo>
                    <a:pt x="368" y="2562"/>
                  </a:lnTo>
                  <a:lnTo>
                    <a:pt x="393" y="2535"/>
                  </a:lnTo>
                  <a:lnTo>
                    <a:pt x="419" y="2508"/>
                  </a:lnTo>
                  <a:lnTo>
                    <a:pt x="445" y="2483"/>
                  </a:lnTo>
                  <a:lnTo>
                    <a:pt x="469" y="2460"/>
                  </a:lnTo>
                  <a:lnTo>
                    <a:pt x="528" y="2408"/>
                  </a:lnTo>
                  <a:lnTo>
                    <a:pt x="537" y="2398"/>
                  </a:lnTo>
                  <a:lnTo>
                    <a:pt x="548" y="2385"/>
                  </a:lnTo>
                  <a:lnTo>
                    <a:pt x="559" y="2370"/>
                  </a:lnTo>
                  <a:lnTo>
                    <a:pt x="569" y="2353"/>
                  </a:lnTo>
                  <a:lnTo>
                    <a:pt x="578" y="2336"/>
                  </a:lnTo>
                  <a:lnTo>
                    <a:pt x="586" y="2318"/>
                  </a:lnTo>
                  <a:lnTo>
                    <a:pt x="592" y="2303"/>
                  </a:lnTo>
                  <a:lnTo>
                    <a:pt x="596" y="2290"/>
                  </a:lnTo>
                  <a:lnTo>
                    <a:pt x="609" y="2229"/>
                  </a:lnTo>
                  <a:lnTo>
                    <a:pt x="610" y="2223"/>
                  </a:lnTo>
                  <a:lnTo>
                    <a:pt x="610" y="2214"/>
                  </a:lnTo>
                  <a:lnTo>
                    <a:pt x="609" y="2200"/>
                  </a:lnTo>
                  <a:lnTo>
                    <a:pt x="605" y="2184"/>
                  </a:lnTo>
                  <a:lnTo>
                    <a:pt x="601" y="2167"/>
                  </a:lnTo>
                  <a:lnTo>
                    <a:pt x="595" y="2152"/>
                  </a:lnTo>
                  <a:lnTo>
                    <a:pt x="587" y="2140"/>
                  </a:lnTo>
                  <a:lnTo>
                    <a:pt x="580" y="2131"/>
                  </a:lnTo>
                  <a:lnTo>
                    <a:pt x="516" y="2065"/>
                  </a:lnTo>
                  <a:lnTo>
                    <a:pt x="516" y="2065"/>
                  </a:lnTo>
                  <a:lnTo>
                    <a:pt x="499" y="2042"/>
                  </a:lnTo>
                  <a:lnTo>
                    <a:pt x="484" y="2017"/>
                  </a:lnTo>
                  <a:lnTo>
                    <a:pt x="477" y="1990"/>
                  </a:lnTo>
                  <a:lnTo>
                    <a:pt x="473" y="1963"/>
                  </a:lnTo>
                  <a:lnTo>
                    <a:pt x="476" y="1938"/>
                  </a:lnTo>
                  <a:lnTo>
                    <a:pt x="482" y="1914"/>
                  </a:lnTo>
                  <a:lnTo>
                    <a:pt x="493" y="1891"/>
                  </a:lnTo>
                  <a:lnTo>
                    <a:pt x="508" y="1870"/>
                  </a:lnTo>
                  <a:lnTo>
                    <a:pt x="526" y="1853"/>
                  </a:lnTo>
                  <a:lnTo>
                    <a:pt x="548" y="1838"/>
                  </a:lnTo>
                  <a:lnTo>
                    <a:pt x="662" y="1770"/>
                  </a:lnTo>
                  <a:lnTo>
                    <a:pt x="689" y="1757"/>
                  </a:lnTo>
                  <a:lnTo>
                    <a:pt x="718" y="1748"/>
                  </a:lnTo>
                  <a:lnTo>
                    <a:pt x="747" y="1743"/>
                  </a:lnTo>
                  <a:lnTo>
                    <a:pt x="776" y="1742"/>
                  </a:lnTo>
                  <a:lnTo>
                    <a:pt x="807" y="1743"/>
                  </a:lnTo>
                  <a:lnTo>
                    <a:pt x="838" y="1749"/>
                  </a:lnTo>
                  <a:lnTo>
                    <a:pt x="868" y="1759"/>
                  </a:lnTo>
                  <a:lnTo>
                    <a:pt x="898" y="1774"/>
                  </a:lnTo>
                  <a:lnTo>
                    <a:pt x="1012" y="1848"/>
                  </a:lnTo>
                  <a:lnTo>
                    <a:pt x="1021" y="1853"/>
                  </a:lnTo>
                  <a:lnTo>
                    <a:pt x="1033" y="1857"/>
                  </a:lnTo>
                  <a:lnTo>
                    <a:pt x="1048" y="1859"/>
                  </a:lnTo>
                  <a:lnTo>
                    <a:pt x="1064" y="1860"/>
                  </a:lnTo>
                  <a:lnTo>
                    <a:pt x="1080" y="1859"/>
                  </a:lnTo>
                  <a:lnTo>
                    <a:pt x="1094" y="1856"/>
                  </a:lnTo>
                  <a:lnTo>
                    <a:pt x="1104" y="1852"/>
                  </a:lnTo>
                  <a:lnTo>
                    <a:pt x="1245" y="1777"/>
                  </a:lnTo>
                  <a:lnTo>
                    <a:pt x="1253" y="1772"/>
                  </a:lnTo>
                  <a:lnTo>
                    <a:pt x="1264" y="1763"/>
                  </a:lnTo>
                  <a:lnTo>
                    <a:pt x="1276" y="1751"/>
                  </a:lnTo>
                  <a:lnTo>
                    <a:pt x="1287" y="1738"/>
                  </a:lnTo>
                  <a:lnTo>
                    <a:pt x="1297" y="1725"/>
                  </a:lnTo>
                  <a:lnTo>
                    <a:pt x="1305" y="1711"/>
                  </a:lnTo>
                  <a:lnTo>
                    <a:pt x="1310" y="1698"/>
                  </a:lnTo>
                  <a:lnTo>
                    <a:pt x="1313" y="1688"/>
                  </a:lnTo>
                  <a:lnTo>
                    <a:pt x="1335" y="1594"/>
                  </a:lnTo>
                  <a:lnTo>
                    <a:pt x="1336" y="1589"/>
                  </a:lnTo>
                  <a:lnTo>
                    <a:pt x="1339" y="1573"/>
                  </a:lnTo>
                  <a:lnTo>
                    <a:pt x="1340" y="1552"/>
                  </a:lnTo>
                  <a:lnTo>
                    <a:pt x="1339" y="1525"/>
                  </a:lnTo>
                  <a:lnTo>
                    <a:pt x="1335" y="1498"/>
                  </a:lnTo>
                  <a:lnTo>
                    <a:pt x="1331" y="1481"/>
                  </a:lnTo>
                  <a:lnTo>
                    <a:pt x="1328" y="1467"/>
                  </a:lnTo>
                  <a:lnTo>
                    <a:pt x="1323" y="1456"/>
                  </a:lnTo>
                  <a:lnTo>
                    <a:pt x="1243" y="1282"/>
                  </a:lnTo>
                  <a:lnTo>
                    <a:pt x="1234" y="1259"/>
                  </a:lnTo>
                  <a:lnTo>
                    <a:pt x="1229" y="1237"/>
                  </a:lnTo>
                  <a:lnTo>
                    <a:pt x="1227" y="1214"/>
                  </a:lnTo>
                  <a:lnTo>
                    <a:pt x="1229" y="1186"/>
                  </a:lnTo>
                  <a:lnTo>
                    <a:pt x="1236" y="1161"/>
                  </a:lnTo>
                  <a:lnTo>
                    <a:pt x="1246" y="1136"/>
                  </a:lnTo>
                  <a:lnTo>
                    <a:pt x="1260" y="1115"/>
                  </a:lnTo>
                  <a:lnTo>
                    <a:pt x="1279" y="1094"/>
                  </a:lnTo>
                  <a:lnTo>
                    <a:pt x="1299" y="1077"/>
                  </a:lnTo>
                  <a:lnTo>
                    <a:pt x="1324" y="1062"/>
                  </a:lnTo>
                  <a:lnTo>
                    <a:pt x="1514" y="975"/>
                  </a:lnTo>
                  <a:lnTo>
                    <a:pt x="1522" y="971"/>
                  </a:lnTo>
                  <a:lnTo>
                    <a:pt x="1533" y="963"/>
                  </a:lnTo>
                  <a:lnTo>
                    <a:pt x="1543" y="952"/>
                  </a:lnTo>
                  <a:lnTo>
                    <a:pt x="1553" y="940"/>
                  </a:lnTo>
                  <a:lnTo>
                    <a:pt x="1562" y="928"/>
                  </a:lnTo>
                  <a:lnTo>
                    <a:pt x="1570" y="915"/>
                  </a:lnTo>
                  <a:lnTo>
                    <a:pt x="1574" y="903"/>
                  </a:lnTo>
                  <a:lnTo>
                    <a:pt x="1576" y="895"/>
                  </a:lnTo>
                  <a:lnTo>
                    <a:pt x="1605" y="742"/>
                  </a:lnTo>
                  <a:lnTo>
                    <a:pt x="1605" y="742"/>
                  </a:lnTo>
                  <a:lnTo>
                    <a:pt x="1606" y="734"/>
                  </a:lnTo>
                  <a:lnTo>
                    <a:pt x="1606" y="724"/>
                  </a:lnTo>
                  <a:lnTo>
                    <a:pt x="1606" y="706"/>
                  </a:lnTo>
                  <a:lnTo>
                    <a:pt x="1603" y="688"/>
                  </a:lnTo>
                  <a:lnTo>
                    <a:pt x="1598" y="668"/>
                  </a:lnTo>
                  <a:lnTo>
                    <a:pt x="1592" y="651"/>
                  </a:lnTo>
                  <a:lnTo>
                    <a:pt x="1585" y="637"/>
                  </a:lnTo>
                  <a:lnTo>
                    <a:pt x="1579" y="626"/>
                  </a:lnTo>
                  <a:lnTo>
                    <a:pt x="1471" y="475"/>
                  </a:lnTo>
                  <a:lnTo>
                    <a:pt x="1471" y="475"/>
                  </a:lnTo>
                  <a:lnTo>
                    <a:pt x="1453" y="444"/>
                  </a:lnTo>
                  <a:lnTo>
                    <a:pt x="1441" y="411"/>
                  </a:lnTo>
                  <a:lnTo>
                    <a:pt x="1435" y="378"/>
                  </a:lnTo>
                  <a:lnTo>
                    <a:pt x="1432" y="344"/>
                  </a:lnTo>
                  <a:lnTo>
                    <a:pt x="1433" y="318"/>
                  </a:lnTo>
                  <a:lnTo>
                    <a:pt x="1438" y="291"/>
                  </a:lnTo>
                  <a:lnTo>
                    <a:pt x="1447" y="265"/>
                  </a:lnTo>
                  <a:lnTo>
                    <a:pt x="1457" y="239"/>
                  </a:lnTo>
                  <a:lnTo>
                    <a:pt x="1497" y="170"/>
                  </a:lnTo>
                  <a:close/>
                  <a:moveTo>
                    <a:pt x="615" y="142"/>
                  </a:moveTo>
                  <a:lnTo>
                    <a:pt x="561" y="145"/>
                  </a:lnTo>
                  <a:lnTo>
                    <a:pt x="507" y="153"/>
                  </a:lnTo>
                  <a:lnTo>
                    <a:pt x="456" y="169"/>
                  </a:lnTo>
                  <a:lnTo>
                    <a:pt x="408" y="188"/>
                  </a:lnTo>
                  <a:lnTo>
                    <a:pt x="362" y="213"/>
                  </a:lnTo>
                  <a:lnTo>
                    <a:pt x="320" y="243"/>
                  </a:lnTo>
                  <a:lnTo>
                    <a:pt x="280" y="276"/>
                  </a:lnTo>
                  <a:lnTo>
                    <a:pt x="247" y="315"/>
                  </a:lnTo>
                  <a:lnTo>
                    <a:pt x="216" y="356"/>
                  </a:lnTo>
                  <a:lnTo>
                    <a:pt x="190" y="399"/>
                  </a:lnTo>
                  <a:lnTo>
                    <a:pt x="170" y="447"/>
                  </a:lnTo>
                  <a:lnTo>
                    <a:pt x="155" y="497"/>
                  </a:lnTo>
                  <a:lnTo>
                    <a:pt x="145" y="549"/>
                  </a:lnTo>
                  <a:lnTo>
                    <a:pt x="142" y="603"/>
                  </a:lnTo>
                  <a:lnTo>
                    <a:pt x="144" y="632"/>
                  </a:lnTo>
                  <a:lnTo>
                    <a:pt x="149" y="663"/>
                  </a:lnTo>
                  <a:lnTo>
                    <a:pt x="158" y="696"/>
                  </a:lnTo>
                  <a:lnTo>
                    <a:pt x="170" y="730"/>
                  </a:lnTo>
                  <a:lnTo>
                    <a:pt x="184" y="765"/>
                  </a:lnTo>
                  <a:lnTo>
                    <a:pt x="202" y="802"/>
                  </a:lnTo>
                  <a:lnTo>
                    <a:pt x="221" y="839"/>
                  </a:lnTo>
                  <a:lnTo>
                    <a:pt x="242" y="877"/>
                  </a:lnTo>
                  <a:lnTo>
                    <a:pt x="265" y="914"/>
                  </a:lnTo>
                  <a:lnTo>
                    <a:pt x="289" y="952"/>
                  </a:lnTo>
                  <a:lnTo>
                    <a:pt x="314" y="991"/>
                  </a:lnTo>
                  <a:lnTo>
                    <a:pt x="339" y="1028"/>
                  </a:lnTo>
                  <a:lnTo>
                    <a:pt x="365" y="1065"/>
                  </a:lnTo>
                  <a:lnTo>
                    <a:pt x="392" y="1099"/>
                  </a:lnTo>
                  <a:lnTo>
                    <a:pt x="418" y="1134"/>
                  </a:lnTo>
                  <a:lnTo>
                    <a:pt x="444" y="1167"/>
                  </a:lnTo>
                  <a:lnTo>
                    <a:pt x="469" y="1198"/>
                  </a:lnTo>
                  <a:lnTo>
                    <a:pt x="493" y="1228"/>
                  </a:lnTo>
                  <a:lnTo>
                    <a:pt x="516" y="1255"/>
                  </a:lnTo>
                  <a:lnTo>
                    <a:pt x="537" y="1280"/>
                  </a:lnTo>
                  <a:lnTo>
                    <a:pt x="556" y="1303"/>
                  </a:lnTo>
                  <a:lnTo>
                    <a:pt x="573" y="1323"/>
                  </a:lnTo>
                  <a:lnTo>
                    <a:pt x="588" y="1339"/>
                  </a:lnTo>
                  <a:lnTo>
                    <a:pt x="600" y="1353"/>
                  </a:lnTo>
                  <a:lnTo>
                    <a:pt x="609" y="1363"/>
                  </a:lnTo>
                  <a:lnTo>
                    <a:pt x="614" y="1368"/>
                  </a:lnTo>
                  <a:lnTo>
                    <a:pt x="615" y="1370"/>
                  </a:lnTo>
                  <a:lnTo>
                    <a:pt x="617" y="1368"/>
                  </a:lnTo>
                  <a:lnTo>
                    <a:pt x="623" y="1363"/>
                  </a:lnTo>
                  <a:lnTo>
                    <a:pt x="632" y="1353"/>
                  </a:lnTo>
                  <a:lnTo>
                    <a:pt x="644" y="1339"/>
                  </a:lnTo>
                  <a:lnTo>
                    <a:pt x="659" y="1323"/>
                  </a:lnTo>
                  <a:lnTo>
                    <a:pt x="675" y="1303"/>
                  </a:lnTo>
                  <a:lnTo>
                    <a:pt x="695" y="1280"/>
                  </a:lnTo>
                  <a:lnTo>
                    <a:pt x="716" y="1255"/>
                  </a:lnTo>
                  <a:lnTo>
                    <a:pt x="739" y="1228"/>
                  </a:lnTo>
                  <a:lnTo>
                    <a:pt x="763" y="1198"/>
                  </a:lnTo>
                  <a:lnTo>
                    <a:pt x="788" y="1167"/>
                  </a:lnTo>
                  <a:lnTo>
                    <a:pt x="814" y="1134"/>
                  </a:lnTo>
                  <a:lnTo>
                    <a:pt x="840" y="1099"/>
                  </a:lnTo>
                  <a:lnTo>
                    <a:pt x="866" y="1065"/>
                  </a:lnTo>
                  <a:lnTo>
                    <a:pt x="892" y="1028"/>
                  </a:lnTo>
                  <a:lnTo>
                    <a:pt x="917" y="991"/>
                  </a:lnTo>
                  <a:lnTo>
                    <a:pt x="943" y="952"/>
                  </a:lnTo>
                  <a:lnTo>
                    <a:pt x="967" y="914"/>
                  </a:lnTo>
                  <a:lnTo>
                    <a:pt x="989" y="877"/>
                  </a:lnTo>
                  <a:lnTo>
                    <a:pt x="1010" y="839"/>
                  </a:lnTo>
                  <a:lnTo>
                    <a:pt x="1030" y="802"/>
                  </a:lnTo>
                  <a:lnTo>
                    <a:pt x="1047" y="765"/>
                  </a:lnTo>
                  <a:lnTo>
                    <a:pt x="1061" y="730"/>
                  </a:lnTo>
                  <a:lnTo>
                    <a:pt x="1073" y="696"/>
                  </a:lnTo>
                  <a:lnTo>
                    <a:pt x="1082" y="663"/>
                  </a:lnTo>
                  <a:lnTo>
                    <a:pt x="1088" y="632"/>
                  </a:lnTo>
                  <a:lnTo>
                    <a:pt x="1090" y="603"/>
                  </a:lnTo>
                  <a:lnTo>
                    <a:pt x="1087" y="549"/>
                  </a:lnTo>
                  <a:lnTo>
                    <a:pt x="1077" y="497"/>
                  </a:lnTo>
                  <a:lnTo>
                    <a:pt x="1061" y="447"/>
                  </a:lnTo>
                  <a:lnTo>
                    <a:pt x="1042" y="399"/>
                  </a:lnTo>
                  <a:lnTo>
                    <a:pt x="1016" y="356"/>
                  </a:lnTo>
                  <a:lnTo>
                    <a:pt x="985" y="315"/>
                  </a:lnTo>
                  <a:lnTo>
                    <a:pt x="950" y="276"/>
                  </a:lnTo>
                  <a:lnTo>
                    <a:pt x="912" y="243"/>
                  </a:lnTo>
                  <a:lnTo>
                    <a:pt x="869" y="213"/>
                  </a:lnTo>
                  <a:lnTo>
                    <a:pt x="824" y="188"/>
                  </a:lnTo>
                  <a:lnTo>
                    <a:pt x="776" y="169"/>
                  </a:lnTo>
                  <a:lnTo>
                    <a:pt x="724" y="153"/>
                  </a:lnTo>
                  <a:lnTo>
                    <a:pt x="671" y="145"/>
                  </a:lnTo>
                  <a:lnTo>
                    <a:pt x="615" y="142"/>
                  </a:lnTo>
                  <a:close/>
                  <a:moveTo>
                    <a:pt x="1800" y="142"/>
                  </a:moveTo>
                  <a:lnTo>
                    <a:pt x="1736" y="144"/>
                  </a:lnTo>
                  <a:lnTo>
                    <a:pt x="1671" y="147"/>
                  </a:lnTo>
                  <a:lnTo>
                    <a:pt x="1582" y="308"/>
                  </a:lnTo>
                  <a:lnTo>
                    <a:pt x="1579" y="317"/>
                  </a:lnTo>
                  <a:lnTo>
                    <a:pt x="1575" y="330"/>
                  </a:lnTo>
                  <a:lnTo>
                    <a:pt x="1574" y="345"/>
                  </a:lnTo>
                  <a:lnTo>
                    <a:pt x="1575" y="359"/>
                  </a:lnTo>
                  <a:lnTo>
                    <a:pt x="1579" y="373"/>
                  </a:lnTo>
                  <a:lnTo>
                    <a:pt x="1582" y="384"/>
                  </a:lnTo>
                  <a:lnTo>
                    <a:pt x="1586" y="392"/>
                  </a:lnTo>
                  <a:lnTo>
                    <a:pt x="1587" y="392"/>
                  </a:lnTo>
                  <a:lnTo>
                    <a:pt x="1695" y="543"/>
                  </a:lnTo>
                  <a:lnTo>
                    <a:pt x="1712" y="571"/>
                  </a:lnTo>
                  <a:lnTo>
                    <a:pt x="1725" y="600"/>
                  </a:lnTo>
                  <a:lnTo>
                    <a:pt x="1735" y="630"/>
                  </a:lnTo>
                  <a:lnTo>
                    <a:pt x="1744" y="676"/>
                  </a:lnTo>
                  <a:lnTo>
                    <a:pt x="1749" y="724"/>
                  </a:lnTo>
                  <a:lnTo>
                    <a:pt x="1748" y="746"/>
                  </a:lnTo>
                  <a:lnTo>
                    <a:pt x="1744" y="767"/>
                  </a:lnTo>
                  <a:lnTo>
                    <a:pt x="1744" y="767"/>
                  </a:lnTo>
                  <a:lnTo>
                    <a:pt x="1717" y="920"/>
                  </a:lnTo>
                  <a:lnTo>
                    <a:pt x="1708" y="949"/>
                  </a:lnTo>
                  <a:lnTo>
                    <a:pt x="1697" y="977"/>
                  </a:lnTo>
                  <a:lnTo>
                    <a:pt x="1682" y="1004"/>
                  </a:lnTo>
                  <a:lnTo>
                    <a:pt x="1666" y="1028"/>
                  </a:lnTo>
                  <a:lnTo>
                    <a:pt x="1646" y="1050"/>
                  </a:lnTo>
                  <a:lnTo>
                    <a:pt x="1624" y="1071"/>
                  </a:lnTo>
                  <a:lnTo>
                    <a:pt x="1600" y="1090"/>
                  </a:lnTo>
                  <a:lnTo>
                    <a:pt x="1573" y="1104"/>
                  </a:lnTo>
                  <a:lnTo>
                    <a:pt x="1383" y="1192"/>
                  </a:lnTo>
                  <a:lnTo>
                    <a:pt x="1376" y="1197"/>
                  </a:lnTo>
                  <a:lnTo>
                    <a:pt x="1371" y="1205"/>
                  </a:lnTo>
                  <a:lnTo>
                    <a:pt x="1370" y="1214"/>
                  </a:lnTo>
                  <a:lnTo>
                    <a:pt x="1371" y="1223"/>
                  </a:lnTo>
                  <a:lnTo>
                    <a:pt x="1371" y="1223"/>
                  </a:lnTo>
                  <a:lnTo>
                    <a:pt x="1452" y="1398"/>
                  </a:lnTo>
                  <a:lnTo>
                    <a:pt x="1466" y="1435"/>
                  </a:lnTo>
                  <a:lnTo>
                    <a:pt x="1475" y="1473"/>
                  </a:lnTo>
                  <a:lnTo>
                    <a:pt x="1480" y="1512"/>
                  </a:lnTo>
                  <a:lnTo>
                    <a:pt x="1483" y="1552"/>
                  </a:lnTo>
                  <a:lnTo>
                    <a:pt x="1480" y="1586"/>
                  </a:lnTo>
                  <a:lnTo>
                    <a:pt x="1475" y="1621"/>
                  </a:lnTo>
                  <a:lnTo>
                    <a:pt x="1452" y="1720"/>
                  </a:lnTo>
                  <a:lnTo>
                    <a:pt x="1443" y="1748"/>
                  </a:lnTo>
                  <a:lnTo>
                    <a:pt x="1431" y="1775"/>
                  </a:lnTo>
                  <a:lnTo>
                    <a:pt x="1417" y="1801"/>
                  </a:lnTo>
                  <a:lnTo>
                    <a:pt x="1400" y="1825"/>
                  </a:lnTo>
                  <a:lnTo>
                    <a:pt x="1381" y="1848"/>
                  </a:lnTo>
                  <a:lnTo>
                    <a:pt x="1360" y="1869"/>
                  </a:lnTo>
                  <a:lnTo>
                    <a:pt x="1337" y="1887"/>
                  </a:lnTo>
                  <a:lnTo>
                    <a:pt x="1311" y="1903"/>
                  </a:lnTo>
                  <a:lnTo>
                    <a:pt x="1171" y="1978"/>
                  </a:lnTo>
                  <a:lnTo>
                    <a:pt x="1144" y="1989"/>
                  </a:lnTo>
                  <a:lnTo>
                    <a:pt x="1118" y="1996"/>
                  </a:lnTo>
                  <a:lnTo>
                    <a:pt x="1091" y="2001"/>
                  </a:lnTo>
                  <a:lnTo>
                    <a:pt x="1064" y="2002"/>
                  </a:lnTo>
                  <a:lnTo>
                    <a:pt x="1031" y="2000"/>
                  </a:lnTo>
                  <a:lnTo>
                    <a:pt x="998" y="1994"/>
                  </a:lnTo>
                  <a:lnTo>
                    <a:pt x="967" y="1983"/>
                  </a:lnTo>
                  <a:lnTo>
                    <a:pt x="936" y="1967"/>
                  </a:lnTo>
                  <a:lnTo>
                    <a:pt x="821" y="1894"/>
                  </a:lnTo>
                  <a:lnTo>
                    <a:pt x="811" y="1889"/>
                  </a:lnTo>
                  <a:lnTo>
                    <a:pt x="794" y="1884"/>
                  </a:lnTo>
                  <a:lnTo>
                    <a:pt x="776" y="1883"/>
                  </a:lnTo>
                  <a:lnTo>
                    <a:pt x="759" y="1884"/>
                  </a:lnTo>
                  <a:lnTo>
                    <a:pt x="745" y="1887"/>
                  </a:lnTo>
                  <a:lnTo>
                    <a:pt x="735" y="1892"/>
                  </a:lnTo>
                  <a:lnTo>
                    <a:pt x="735" y="1892"/>
                  </a:lnTo>
                  <a:lnTo>
                    <a:pt x="620" y="1960"/>
                  </a:lnTo>
                  <a:lnTo>
                    <a:pt x="616" y="1963"/>
                  </a:lnTo>
                  <a:lnTo>
                    <a:pt x="619" y="1966"/>
                  </a:lnTo>
                  <a:lnTo>
                    <a:pt x="619" y="1966"/>
                  </a:lnTo>
                  <a:lnTo>
                    <a:pt x="683" y="2033"/>
                  </a:lnTo>
                  <a:lnTo>
                    <a:pt x="705" y="2059"/>
                  </a:lnTo>
                  <a:lnTo>
                    <a:pt x="721" y="2088"/>
                  </a:lnTo>
                  <a:lnTo>
                    <a:pt x="734" y="2118"/>
                  </a:lnTo>
                  <a:lnTo>
                    <a:pt x="744" y="2150"/>
                  </a:lnTo>
                  <a:lnTo>
                    <a:pt x="749" y="2181"/>
                  </a:lnTo>
                  <a:lnTo>
                    <a:pt x="752" y="2214"/>
                  </a:lnTo>
                  <a:lnTo>
                    <a:pt x="751" y="2236"/>
                  </a:lnTo>
                  <a:lnTo>
                    <a:pt x="747" y="2258"/>
                  </a:lnTo>
                  <a:lnTo>
                    <a:pt x="735" y="2320"/>
                  </a:lnTo>
                  <a:lnTo>
                    <a:pt x="724" y="2355"/>
                  </a:lnTo>
                  <a:lnTo>
                    <a:pt x="710" y="2390"/>
                  </a:lnTo>
                  <a:lnTo>
                    <a:pt x="693" y="2424"/>
                  </a:lnTo>
                  <a:lnTo>
                    <a:pt x="672" y="2457"/>
                  </a:lnTo>
                  <a:lnTo>
                    <a:pt x="649" y="2486"/>
                  </a:lnTo>
                  <a:lnTo>
                    <a:pt x="623" y="2513"/>
                  </a:lnTo>
                  <a:lnTo>
                    <a:pt x="565" y="2566"/>
                  </a:lnTo>
                  <a:lnTo>
                    <a:pt x="549" y="2580"/>
                  </a:lnTo>
                  <a:lnTo>
                    <a:pt x="530" y="2597"/>
                  </a:lnTo>
                  <a:lnTo>
                    <a:pt x="512" y="2617"/>
                  </a:lnTo>
                  <a:lnTo>
                    <a:pt x="492" y="2636"/>
                  </a:lnTo>
                  <a:lnTo>
                    <a:pt x="475" y="2656"/>
                  </a:lnTo>
                  <a:lnTo>
                    <a:pt x="458" y="2674"/>
                  </a:lnTo>
                  <a:lnTo>
                    <a:pt x="444" y="2691"/>
                  </a:lnTo>
                  <a:lnTo>
                    <a:pt x="423" y="2717"/>
                  </a:lnTo>
                  <a:lnTo>
                    <a:pt x="480" y="2795"/>
                  </a:lnTo>
                  <a:lnTo>
                    <a:pt x="541" y="2871"/>
                  </a:lnTo>
                  <a:lnTo>
                    <a:pt x="607" y="2943"/>
                  </a:lnTo>
                  <a:lnTo>
                    <a:pt x="676" y="3011"/>
                  </a:lnTo>
                  <a:lnTo>
                    <a:pt x="749" y="3074"/>
                  </a:lnTo>
                  <a:lnTo>
                    <a:pt x="826" y="3134"/>
                  </a:lnTo>
                  <a:lnTo>
                    <a:pt x="907" y="3188"/>
                  </a:lnTo>
                  <a:lnTo>
                    <a:pt x="991" y="3238"/>
                  </a:lnTo>
                  <a:lnTo>
                    <a:pt x="1077" y="3284"/>
                  </a:lnTo>
                  <a:lnTo>
                    <a:pt x="1166" y="3324"/>
                  </a:lnTo>
                  <a:lnTo>
                    <a:pt x="1259" y="3359"/>
                  </a:lnTo>
                  <a:lnTo>
                    <a:pt x="1333" y="3103"/>
                  </a:lnTo>
                  <a:lnTo>
                    <a:pt x="1334" y="3100"/>
                  </a:lnTo>
                  <a:lnTo>
                    <a:pt x="1334" y="3096"/>
                  </a:lnTo>
                  <a:lnTo>
                    <a:pt x="1335" y="3090"/>
                  </a:lnTo>
                  <a:lnTo>
                    <a:pt x="1334" y="3079"/>
                  </a:lnTo>
                  <a:lnTo>
                    <a:pt x="1331" y="3067"/>
                  </a:lnTo>
                  <a:lnTo>
                    <a:pt x="1327" y="3056"/>
                  </a:lnTo>
                  <a:lnTo>
                    <a:pt x="1321" y="3046"/>
                  </a:lnTo>
                  <a:lnTo>
                    <a:pt x="1316" y="3038"/>
                  </a:lnTo>
                  <a:lnTo>
                    <a:pt x="1309" y="3033"/>
                  </a:lnTo>
                  <a:lnTo>
                    <a:pt x="1217" y="2964"/>
                  </a:lnTo>
                  <a:lnTo>
                    <a:pt x="1198" y="2947"/>
                  </a:lnTo>
                  <a:lnTo>
                    <a:pt x="1180" y="2926"/>
                  </a:lnTo>
                  <a:lnTo>
                    <a:pt x="1168" y="2904"/>
                  </a:lnTo>
                  <a:lnTo>
                    <a:pt x="1159" y="2880"/>
                  </a:lnTo>
                  <a:lnTo>
                    <a:pt x="1153" y="2856"/>
                  </a:lnTo>
                  <a:lnTo>
                    <a:pt x="1151" y="2831"/>
                  </a:lnTo>
                  <a:lnTo>
                    <a:pt x="1153" y="2805"/>
                  </a:lnTo>
                  <a:lnTo>
                    <a:pt x="1160" y="2780"/>
                  </a:lnTo>
                  <a:lnTo>
                    <a:pt x="1169" y="2755"/>
                  </a:lnTo>
                  <a:lnTo>
                    <a:pt x="1184" y="2732"/>
                  </a:lnTo>
                  <a:lnTo>
                    <a:pt x="1436" y="2397"/>
                  </a:lnTo>
                  <a:lnTo>
                    <a:pt x="1455" y="2376"/>
                  </a:lnTo>
                  <a:lnTo>
                    <a:pt x="1476" y="2359"/>
                  </a:lnTo>
                  <a:lnTo>
                    <a:pt x="1500" y="2346"/>
                  </a:lnTo>
                  <a:lnTo>
                    <a:pt x="1524" y="2336"/>
                  </a:lnTo>
                  <a:lnTo>
                    <a:pt x="1550" y="2330"/>
                  </a:lnTo>
                  <a:lnTo>
                    <a:pt x="1576" y="2328"/>
                  </a:lnTo>
                  <a:lnTo>
                    <a:pt x="1608" y="2330"/>
                  </a:lnTo>
                  <a:lnTo>
                    <a:pt x="1639" y="2339"/>
                  </a:lnTo>
                  <a:lnTo>
                    <a:pt x="1668" y="2354"/>
                  </a:lnTo>
                  <a:lnTo>
                    <a:pt x="1751" y="2406"/>
                  </a:lnTo>
                  <a:lnTo>
                    <a:pt x="1772" y="2422"/>
                  </a:lnTo>
                  <a:lnTo>
                    <a:pt x="1790" y="2439"/>
                  </a:lnTo>
                  <a:lnTo>
                    <a:pt x="1805" y="2459"/>
                  </a:lnTo>
                  <a:lnTo>
                    <a:pt x="1819" y="2481"/>
                  </a:lnTo>
                  <a:lnTo>
                    <a:pt x="1831" y="2510"/>
                  </a:lnTo>
                  <a:lnTo>
                    <a:pt x="1839" y="2542"/>
                  </a:lnTo>
                  <a:lnTo>
                    <a:pt x="1841" y="2575"/>
                  </a:lnTo>
                  <a:lnTo>
                    <a:pt x="1840" y="2600"/>
                  </a:lnTo>
                  <a:lnTo>
                    <a:pt x="1834" y="2627"/>
                  </a:lnTo>
                  <a:lnTo>
                    <a:pt x="1798" y="2750"/>
                  </a:lnTo>
                  <a:lnTo>
                    <a:pt x="1797" y="2751"/>
                  </a:lnTo>
                  <a:lnTo>
                    <a:pt x="1797" y="2755"/>
                  </a:lnTo>
                  <a:lnTo>
                    <a:pt x="1797" y="2755"/>
                  </a:lnTo>
                  <a:lnTo>
                    <a:pt x="1797" y="2755"/>
                  </a:lnTo>
                  <a:lnTo>
                    <a:pt x="1802" y="2756"/>
                  </a:lnTo>
                  <a:lnTo>
                    <a:pt x="2009" y="2772"/>
                  </a:lnTo>
                  <a:lnTo>
                    <a:pt x="2014" y="2772"/>
                  </a:lnTo>
                  <a:lnTo>
                    <a:pt x="2029" y="2771"/>
                  </a:lnTo>
                  <a:lnTo>
                    <a:pt x="2047" y="2767"/>
                  </a:lnTo>
                  <a:lnTo>
                    <a:pt x="2066" y="2760"/>
                  </a:lnTo>
                  <a:lnTo>
                    <a:pt x="2079" y="2754"/>
                  </a:lnTo>
                  <a:lnTo>
                    <a:pt x="2091" y="2746"/>
                  </a:lnTo>
                  <a:lnTo>
                    <a:pt x="2101" y="2739"/>
                  </a:lnTo>
                  <a:lnTo>
                    <a:pt x="2108" y="2732"/>
                  </a:lnTo>
                  <a:lnTo>
                    <a:pt x="2217" y="2611"/>
                  </a:lnTo>
                  <a:lnTo>
                    <a:pt x="2182" y="2567"/>
                  </a:lnTo>
                  <a:lnTo>
                    <a:pt x="2147" y="2520"/>
                  </a:lnTo>
                  <a:lnTo>
                    <a:pt x="2111" y="2471"/>
                  </a:lnTo>
                  <a:lnTo>
                    <a:pt x="2075" y="2420"/>
                  </a:lnTo>
                  <a:lnTo>
                    <a:pt x="2040" y="2367"/>
                  </a:lnTo>
                  <a:lnTo>
                    <a:pt x="2005" y="2315"/>
                  </a:lnTo>
                  <a:lnTo>
                    <a:pt x="1971" y="2261"/>
                  </a:lnTo>
                  <a:lnTo>
                    <a:pt x="1941" y="2206"/>
                  </a:lnTo>
                  <a:lnTo>
                    <a:pt x="1911" y="2152"/>
                  </a:lnTo>
                  <a:lnTo>
                    <a:pt x="1884" y="2098"/>
                  </a:lnTo>
                  <a:lnTo>
                    <a:pt x="1860" y="2044"/>
                  </a:lnTo>
                  <a:lnTo>
                    <a:pt x="1839" y="1992"/>
                  </a:lnTo>
                  <a:lnTo>
                    <a:pt x="1823" y="1940"/>
                  </a:lnTo>
                  <a:lnTo>
                    <a:pt x="1811" y="1890"/>
                  </a:lnTo>
                  <a:lnTo>
                    <a:pt x="1803" y="1842"/>
                  </a:lnTo>
                  <a:lnTo>
                    <a:pt x="1800" y="1795"/>
                  </a:lnTo>
                  <a:lnTo>
                    <a:pt x="1803" y="1727"/>
                  </a:lnTo>
                  <a:lnTo>
                    <a:pt x="1813" y="1661"/>
                  </a:lnTo>
                  <a:lnTo>
                    <a:pt x="1828" y="1597"/>
                  </a:lnTo>
                  <a:lnTo>
                    <a:pt x="1850" y="1536"/>
                  </a:lnTo>
                  <a:lnTo>
                    <a:pt x="1876" y="1476"/>
                  </a:lnTo>
                  <a:lnTo>
                    <a:pt x="1908" y="1420"/>
                  </a:lnTo>
                  <a:lnTo>
                    <a:pt x="1945" y="1367"/>
                  </a:lnTo>
                  <a:lnTo>
                    <a:pt x="1987" y="1318"/>
                  </a:lnTo>
                  <a:lnTo>
                    <a:pt x="2031" y="1272"/>
                  </a:lnTo>
                  <a:lnTo>
                    <a:pt x="2080" y="1232"/>
                  </a:lnTo>
                  <a:lnTo>
                    <a:pt x="2134" y="1195"/>
                  </a:lnTo>
                  <a:lnTo>
                    <a:pt x="2191" y="1164"/>
                  </a:lnTo>
                  <a:lnTo>
                    <a:pt x="2249" y="1136"/>
                  </a:lnTo>
                  <a:lnTo>
                    <a:pt x="2312" y="1116"/>
                  </a:lnTo>
                  <a:lnTo>
                    <a:pt x="2376" y="1099"/>
                  </a:lnTo>
                  <a:lnTo>
                    <a:pt x="2443" y="1091"/>
                  </a:lnTo>
                  <a:lnTo>
                    <a:pt x="2510" y="1087"/>
                  </a:lnTo>
                  <a:lnTo>
                    <a:pt x="2578" y="1091"/>
                  </a:lnTo>
                  <a:lnTo>
                    <a:pt x="2642" y="1099"/>
                  </a:lnTo>
                  <a:lnTo>
                    <a:pt x="2705" y="1115"/>
                  </a:lnTo>
                  <a:lnTo>
                    <a:pt x="2767" y="1134"/>
                  </a:lnTo>
                  <a:lnTo>
                    <a:pt x="2825" y="1160"/>
                  </a:lnTo>
                  <a:lnTo>
                    <a:pt x="2880" y="1191"/>
                  </a:lnTo>
                  <a:lnTo>
                    <a:pt x="2932" y="1226"/>
                  </a:lnTo>
                  <a:lnTo>
                    <a:pt x="2981" y="1266"/>
                  </a:lnTo>
                  <a:lnTo>
                    <a:pt x="3026" y="1309"/>
                  </a:lnTo>
                  <a:lnTo>
                    <a:pt x="3068" y="1356"/>
                  </a:lnTo>
                  <a:lnTo>
                    <a:pt x="3105" y="1407"/>
                  </a:lnTo>
                  <a:lnTo>
                    <a:pt x="3137" y="1462"/>
                  </a:lnTo>
                  <a:lnTo>
                    <a:pt x="3151" y="1460"/>
                  </a:lnTo>
                  <a:lnTo>
                    <a:pt x="3175" y="1456"/>
                  </a:lnTo>
                  <a:lnTo>
                    <a:pt x="3199" y="1455"/>
                  </a:lnTo>
                  <a:lnTo>
                    <a:pt x="3243" y="1459"/>
                  </a:lnTo>
                  <a:lnTo>
                    <a:pt x="3289" y="1466"/>
                  </a:lnTo>
                  <a:lnTo>
                    <a:pt x="3317" y="1474"/>
                  </a:lnTo>
                  <a:lnTo>
                    <a:pt x="3346" y="1484"/>
                  </a:lnTo>
                  <a:lnTo>
                    <a:pt x="3373" y="1497"/>
                  </a:lnTo>
                  <a:lnTo>
                    <a:pt x="3436" y="1533"/>
                  </a:lnTo>
                  <a:lnTo>
                    <a:pt x="3417" y="1430"/>
                  </a:lnTo>
                  <a:lnTo>
                    <a:pt x="3391" y="1331"/>
                  </a:lnTo>
                  <a:lnTo>
                    <a:pt x="3359" y="1234"/>
                  </a:lnTo>
                  <a:lnTo>
                    <a:pt x="3322" y="1141"/>
                  </a:lnTo>
                  <a:lnTo>
                    <a:pt x="3279" y="1049"/>
                  </a:lnTo>
                  <a:lnTo>
                    <a:pt x="3230" y="961"/>
                  </a:lnTo>
                  <a:lnTo>
                    <a:pt x="3177" y="876"/>
                  </a:lnTo>
                  <a:lnTo>
                    <a:pt x="3119" y="795"/>
                  </a:lnTo>
                  <a:lnTo>
                    <a:pt x="3056" y="717"/>
                  </a:lnTo>
                  <a:lnTo>
                    <a:pt x="2989" y="644"/>
                  </a:lnTo>
                  <a:lnTo>
                    <a:pt x="2917" y="575"/>
                  </a:lnTo>
                  <a:lnTo>
                    <a:pt x="2842" y="509"/>
                  </a:lnTo>
                  <a:lnTo>
                    <a:pt x="2762" y="450"/>
                  </a:lnTo>
                  <a:lnTo>
                    <a:pt x="2678" y="394"/>
                  </a:lnTo>
                  <a:lnTo>
                    <a:pt x="2592" y="343"/>
                  </a:lnTo>
                  <a:lnTo>
                    <a:pt x="2503" y="297"/>
                  </a:lnTo>
                  <a:lnTo>
                    <a:pt x="2409" y="258"/>
                  </a:lnTo>
                  <a:lnTo>
                    <a:pt x="2314" y="223"/>
                  </a:lnTo>
                  <a:lnTo>
                    <a:pt x="2216" y="195"/>
                  </a:lnTo>
                  <a:lnTo>
                    <a:pt x="2114" y="172"/>
                  </a:lnTo>
                  <a:lnTo>
                    <a:pt x="2012" y="156"/>
                  </a:lnTo>
                  <a:lnTo>
                    <a:pt x="1907" y="145"/>
                  </a:lnTo>
                  <a:lnTo>
                    <a:pt x="1800" y="142"/>
                  </a:lnTo>
                  <a:close/>
                  <a:moveTo>
                    <a:pt x="615" y="0"/>
                  </a:moveTo>
                  <a:lnTo>
                    <a:pt x="677" y="3"/>
                  </a:lnTo>
                  <a:lnTo>
                    <a:pt x="736" y="12"/>
                  </a:lnTo>
                  <a:lnTo>
                    <a:pt x="794" y="26"/>
                  </a:lnTo>
                  <a:lnTo>
                    <a:pt x="849" y="45"/>
                  </a:lnTo>
                  <a:lnTo>
                    <a:pt x="901" y="70"/>
                  </a:lnTo>
                  <a:lnTo>
                    <a:pt x="951" y="98"/>
                  </a:lnTo>
                  <a:lnTo>
                    <a:pt x="998" y="131"/>
                  </a:lnTo>
                  <a:lnTo>
                    <a:pt x="1041" y="168"/>
                  </a:lnTo>
                  <a:lnTo>
                    <a:pt x="1129" y="130"/>
                  </a:lnTo>
                  <a:lnTo>
                    <a:pt x="1219" y="97"/>
                  </a:lnTo>
                  <a:lnTo>
                    <a:pt x="1311" y="67"/>
                  </a:lnTo>
                  <a:lnTo>
                    <a:pt x="1405" y="44"/>
                  </a:lnTo>
                  <a:lnTo>
                    <a:pt x="1501" y="25"/>
                  </a:lnTo>
                  <a:lnTo>
                    <a:pt x="1599" y="11"/>
                  </a:lnTo>
                  <a:lnTo>
                    <a:pt x="1699" y="3"/>
                  </a:lnTo>
                  <a:lnTo>
                    <a:pt x="1799" y="0"/>
                  </a:lnTo>
                  <a:lnTo>
                    <a:pt x="1910" y="3"/>
                  </a:lnTo>
                  <a:lnTo>
                    <a:pt x="2017" y="13"/>
                  </a:lnTo>
                  <a:lnTo>
                    <a:pt x="2124" y="29"/>
                  </a:lnTo>
                  <a:lnTo>
                    <a:pt x="2228" y="51"/>
                  </a:lnTo>
                  <a:lnTo>
                    <a:pt x="2329" y="78"/>
                  </a:lnTo>
                  <a:lnTo>
                    <a:pt x="2428" y="112"/>
                  </a:lnTo>
                  <a:lnTo>
                    <a:pt x="2524" y="151"/>
                  </a:lnTo>
                  <a:lnTo>
                    <a:pt x="2618" y="196"/>
                  </a:lnTo>
                  <a:lnTo>
                    <a:pt x="2709" y="245"/>
                  </a:lnTo>
                  <a:lnTo>
                    <a:pt x="2796" y="299"/>
                  </a:lnTo>
                  <a:lnTo>
                    <a:pt x="2880" y="359"/>
                  </a:lnTo>
                  <a:lnTo>
                    <a:pt x="2960" y="422"/>
                  </a:lnTo>
                  <a:lnTo>
                    <a:pt x="3036" y="491"/>
                  </a:lnTo>
                  <a:lnTo>
                    <a:pt x="3108" y="563"/>
                  </a:lnTo>
                  <a:lnTo>
                    <a:pt x="3177" y="639"/>
                  </a:lnTo>
                  <a:lnTo>
                    <a:pt x="3240" y="718"/>
                  </a:lnTo>
                  <a:lnTo>
                    <a:pt x="3300" y="802"/>
                  </a:lnTo>
                  <a:lnTo>
                    <a:pt x="3355" y="889"/>
                  </a:lnTo>
                  <a:lnTo>
                    <a:pt x="3404" y="980"/>
                  </a:lnTo>
                  <a:lnTo>
                    <a:pt x="3448" y="1073"/>
                  </a:lnTo>
                  <a:lnTo>
                    <a:pt x="3488" y="1169"/>
                  </a:lnTo>
                  <a:lnTo>
                    <a:pt x="3521" y="1268"/>
                  </a:lnTo>
                  <a:lnTo>
                    <a:pt x="3549" y="1369"/>
                  </a:lnTo>
                  <a:lnTo>
                    <a:pt x="3571" y="1473"/>
                  </a:lnTo>
                  <a:lnTo>
                    <a:pt x="3587" y="1579"/>
                  </a:lnTo>
                  <a:lnTo>
                    <a:pt x="3597" y="1686"/>
                  </a:lnTo>
                  <a:lnTo>
                    <a:pt x="3600" y="1796"/>
                  </a:lnTo>
                  <a:lnTo>
                    <a:pt x="3597" y="1906"/>
                  </a:lnTo>
                  <a:lnTo>
                    <a:pt x="3587" y="2013"/>
                  </a:lnTo>
                  <a:lnTo>
                    <a:pt x="3571" y="2119"/>
                  </a:lnTo>
                  <a:lnTo>
                    <a:pt x="3549" y="2223"/>
                  </a:lnTo>
                  <a:lnTo>
                    <a:pt x="3521" y="2324"/>
                  </a:lnTo>
                  <a:lnTo>
                    <a:pt x="3488" y="2423"/>
                  </a:lnTo>
                  <a:lnTo>
                    <a:pt x="3448" y="2519"/>
                  </a:lnTo>
                  <a:lnTo>
                    <a:pt x="3404" y="2612"/>
                  </a:lnTo>
                  <a:lnTo>
                    <a:pt x="3355" y="2703"/>
                  </a:lnTo>
                  <a:lnTo>
                    <a:pt x="3300" y="2790"/>
                  </a:lnTo>
                  <a:lnTo>
                    <a:pt x="3240" y="2874"/>
                  </a:lnTo>
                  <a:lnTo>
                    <a:pt x="3177" y="2953"/>
                  </a:lnTo>
                  <a:lnTo>
                    <a:pt x="3108" y="3029"/>
                  </a:lnTo>
                  <a:lnTo>
                    <a:pt x="3036" y="3101"/>
                  </a:lnTo>
                  <a:lnTo>
                    <a:pt x="2960" y="3170"/>
                  </a:lnTo>
                  <a:lnTo>
                    <a:pt x="2880" y="3233"/>
                  </a:lnTo>
                  <a:lnTo>
                    <a:pt x="2796" y="3293"/>
                  </a:lnTo>
                  <a:lnTo>
                    <a:pt x="2709" y="3347"/>
                  </a:lnTo>
                  <a:lnTo>
                    <a:pt x="2618" y="3396"/>
                  </a:lnTo>
                  <a:lnTo>
                    <a:pt x="2524" y="3441"/>
                  </a:lnTo>
                  <a:lnTo>
                    <a:pt x="2428" y="3480"/>
                  </a:lnTo>
                  <a:lnTo>
                    <a:pt x="2329" y="3514"/>
                  </a:lnTo>
                  <a:lnTo>
                    <a:pt x="2228" y="3541"/>
                  </a:lnTo>
                  <a:lnTo>
                    <a:pt x="2124" y="3563"/>
                  </a:lnTo>
                  <a:lnTo>
                    <a:pt x="2017" y="3579"/>
                  </a:lnTo>
                  <a:lnTo>
                    <a:pt x="1910" y="3589"/>
                  </a:lnTo>
                  <a:lnTo>
                    <a:pt x="1799" y="3592"/>
                  </a:lnTo>
                  <a:lnTo>
                    <a:pt x="1690" y="3589"/>
                  </a:lnTo>
                  <a:lnTo>
                    <a:pt x="1583" y="3579"/>
                  </a:lnTo>
                  <a:lnTo>
                    <a:pt x="1476" y="3563"/>
                  </a:lnTo>
                  <a:lnTo>
                    <a:pt x="1372" y="3541"/>
                  </a:lnTo>
                  <a:lnTo>
                    <a:pt x="1271" y="3514"/>
                  </a:lnTo>
                  <a:lnTo>
                    <a:pt x="1172" y="3480"/>
                  </a:lnTo>
                  <a:lnTo>
                    <a:pt x="1076" y="3441"/>
                  </a:lnTo>
                  <a:lnTo>
                    <a:pt x="982" y="3396"/>
                  </a:lnTo>
                  <a:lnTo>
                    <a:pt x="891" y="3347"/>
                  </a:lnTo>
                  <a:lnTo>
                    <a:pt x="804" y="3293"/>
                  </a:lnTo>
                  <a:lnTo>
                    <a:pt x="720" y="3233"/>
                  </a:lnTo>
                  <a:lnTo>
                    <a:pt x="640" y="3170"/>
                  </a:lnTo>
                  <a:lnTo>
                    <a:pt x="564" y="3101"/>
                  </a:lnTo>
                  <a:lnTo>
                    <a:pt x="492" y="3029"/>
                  </a:lnTo>
                  <a:lnTo>
                    <a:pt x="423" y="2953"/>
                  </a:lnTo>
                  <a:lnTo>
                    <a:pt x="360" y="2874"/>
                  </a:lnTo>
                  <a:lnTo>
                    <a:pt x="300" y="2790"/>
                  </a:lnTo>
                  <a:lnTo>
                    <a:pt x="245" y="2703"/>
                  </a:lnTo>
                  <a:lnTo>
                    <a:pt x="196" y="2612"/>
                  </a:lnTo>
                  <a:lnTo>
                    <a:pt x="152" y="2519"/>
                  </a:lnTo>
                  <a:lnTo>
                    <a:pt x="112" y="2423"/>
                  </a:lnTo>
                  <a:lnTo>
                    <a:pt x="79" y="2324"/>
                  </a:lnTo>
                  <a:lnTo>
                    <a:pt x="51" y="2223"/>
                  </a:lnTo>
                  <a:lnTo>
                    <a:pt x="29" y="2119"/>
                  </a:lnTo>
                  <a:lnTo>
                    <a:pt x="13" y="2013"/>
                  </a:lnTo>
                  <a:lnTo>
                    <a:pt x="3" y="1906"/>
                  </a:lnTo>
                  <a:lnTo>
                    <a:pt x="0" y="1795"/>
                  </a:lnTo>
                  <a:lnTo>
                    <a:pt x="3" y="1694"/>
                  </a:lnTo>
                  <a:lnTo>
                    <a:pt x="11" y="1594"/>
                  </a:lnTo>
                  <a:lnTo>
                    <a:pt x="25" y="1496"/>
                  </a:lnTo>
                  <a:lnTo>
                    <a:pt x="45" y="1399"/>
                  </a:lnTo>
                  <a:lnTo>
                    <a:pt x="69" y="1304"/>
                  </a:lnTo>
                  <a:lnTo>
                    <a:pt x="98" y="1211"/>
                  </a:lnTo>
                  <a:lnTo>
                    <a:pt x="133" y="1120"/>
                  </a:lnTo>
                  <a:lnTo>
                    <a:pt x="171" y="1032"/>
                  </a:lnTo>
                  <a:lnTo>
                    <a:pt x="141" y="983"/>
                  </a:lnTo>
                  <a:lnTo>
                    <a:pt x="111" y="933"/>
                  </a:lnTo>
                  <a:lnTo>
                    <a:pt x="85" y="883"/>
                  </a:lnTo>
                  <a:lnTo>
                    <a:pt x="61" y="834"/>
                  </a:lnTo>
                  <a:lnTo>
                    <a:pt x="40" y="785"/>
                  </a:lnTo>
                  <a:lnTo>
                    <a:pt x="23" y="737"/>
                  </a:lnTo>
                  <a:lnTo>
                    <a:pt x="11" y="690"/>
                  </a:lnTo>
                  <a:lnTo>
                    <a:pt x="3" y="645"/>
                  </a:lnTo>
                  <a:lnTo>
                    <a:pt x="0" y="603"/>
                  </a:lnTo>
                  <a:lnTo>
                    <a:pt x="3" y="541"/>
                  </a:lnTo>
                  <a:lnTo>
                    <a:pt x="12" y="481"/>
                  </a:lnTo>
                  <a:lnTo>
                    <a:pt x="27" y="423"/>
                  </a:lnTo>
                  <a:lnTo>
                    <a:pt x="48" y="368"/>
                  </a:lnTo>
                  <a:lnTo>
                    <a:pt x="74" y="316"/>
                  </a:lnTo>
                  <a:lnTo>
                    <a:pt x="106" y="266"/>
                  </a:lnTo>
                  <a:lnTo>
                    <a:pt x="141" y="220"/>
                  </a:lnTo>
                  <a:lnTo>
                    <a:pt x="181" y="176"/>
                  </a:lnTo>
                  <a:lnTo>
                    <a:pt x="225" y="138"/>
                  </a:lnTo>
                  <a:lnTo>
                    <a:pt x="272" y="103"/>
                  </a:lnTo>
                  <a:lnTo>
                    <a:pt x="323" y="73"/>
                  </a:lnTo>
                  <a:lnTo>
                    <a:pt x="376" y="48"/>
                  </a:lnTo>
                  <a:lnTo>
                    <a:pt x="433" y="27"/>
                  </a:lnTo>
                  <a:lnTo>
                    <a:pt x="492" y="12"/>
                  </a:lnTo>
                  <a:lnTo>
                    <a:pt x="553" y="3"/>
                  </a:lnTo>
                  <a:lnTo>
                    <a:pt x="615" y="0"/>
                  </a:lnTo>
                  <a:close/>
                </a:path>
              </a:pathLst>
            </a:custGeom>
            <a:grp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3" name="Freeform 11"/>
            <p:cNvSpPr>
              <a:spLocks noEditPoints="1"/>
            </p:cNvSpPr>
            <p:nvPr/>
          </p:nvSpPr>
          <p:spPr bwMode="auto">
            <a:xfrm>
              <a:off x="-336550" y="2665413"/>
              <a:ext cx="93663" cy="93663"/>
            </a:xfrm>
            <a:custGeom>
              <a:avLst/>
              <a:gdLst>
                <a:gd name="T0" fmla="*/ 211 w 473"/>
                <a:gd name="T1" fmla="*/ 145 h 472"/>
                <a:gd name="T2" fmla="*/ 170 w 473"/>
                <a:gd name="T3" fmla="*/ 170 h 472"/>
                <a:gd name="T4" fmla="*/ 146 w 473"/>
                <a:gd name="T5" fmla="*/ 211 h 472"/>
                <a:gd name="T6" fmla="*/ 145 w 473"/>
                <a:gd name="T7" fmla="*/ 258 h 472"/>
                <a:gd name="T8" fmla="*/ 163 w 473"/>
                <a:gd name="T9" fmla="*/ 295 h 472"/>
                <a:gd name="T10" fmla="*/ 195 w 473"/>
                <a:gd name="T11" fmla="*/ 321 h 472"/>
                <a:gd name="T12" fmla="*/ 236 w 473"/>
                <a:gd name="T13" fmla="*/ 331 h 472"/>
                <a:gd name="T14" fmla="*/ 284 w 473"/>
                <a:gd name="T15" fmla="*/ 318 h 472"/>
                <a:gd name="T16" fmla="*/ 318 w 473"/>
                <a:gd name="T17" fmla="*/ 284 h 472"/>
                <a:gd name="T18" fmla="*/ 331 w 473"/>
                <a:gd name="T19" fmla="*/ 236 h 472"/>
                <a:gd name="T20" fmla="*/ 318 w 473"/>
                <a:gd name="T21" fmla="*/ 188 h 472"/>
                <a:gd name="T22" fmla="*/ 284 w 473"/>
                <a:gd name="T23" fmla="*/ 154 h 472"/>
                <a:gd name="T24" fmla="*/ 236 w 473"/>
                <a:gd name="T25" fmla="*/ 141 h 472"/>
                <a:gd name="T26" fmla="*/ 276 w 473"/>
                <a:gd name="T27" fmla="*/ 3 h 472"/>
                <a:gd name="T28" fmla="*/ 345 w 473"/>
                <a:gd name="T29" fmla="*/ 26 h 472"/>
                <a:gd name="T30" fmla="*/ 404 w 473"/>
                <a:gd name="T31" fmla="*/ 68 h 472"/>
                <a:gd name="T32" fmla="*/ 447 w 473"/>
                <a:gd name="T33" fmla="*/ 127 h 472"/>
                <a:gd name="T34" fmla="*/ 471 w 473"/>
                <a:gd name="T35" fmla="*/ 198 h 472"/>
                <a:gd name="T36" fmla="*/ 471 w 473"/>
                <a:gd name="T37" fmla="*/ 274 h 472"/>
                <a:gd name="T38" fmla="*/ 447 w 473"/>
                <a:gd name="T39" fmla="*/ 345 h 472"/>
                <a:gd name="T40" fmla="*/ 404 w 473"/>
                <a:gd name="T41" fmla="*/ 404 h 472"/>
                <a:gd name="T42" fmla="*/ 345 w 473"/>
                <a:gd name="T43" fmla="*/ 446 h 472"/>
                <a:gd name="T44" fmla="*/ 276 w 473"/>
                <a:gd name="T45" fmla="*/ 469 h 472"/>
                <a:gd name="T46" fmla="*/ 198 w 473"/>
                <a:gd name="T47" fmla="*/ 469 h 472"/>
                <a:gd name="T48" fmla="*/ 127 w 473"/>
                <a:gd name="T49" fmla="*/ 446 h 472"/>
                <a:gd name="T50" fmla="*/ 69 w 473"/>
                <a:gd name="T51" fmla="*/ 404 h 472"/>
                <a:gd name="T52" fmla="*/ 26 w 473"/>
                <a:gd name="T53" fmla="*/ 345 h 472"/>
                <a:gd name="T54" fmla="*/ 3 w 473"/>
                <a:gd name="T55" fmla="*/ 274 h 472"/>
                <a:gd name="T56" fmla="*/ 3 w 473"/>
                <a:gd name="T57" fmla="*/ 198 h 472"/>
                <a:gd name="T58" fmla="*/ 26 w 473"/>
                <a:gd name="T59" fmla="*/ 127 h 472"/>
                <a:gd name="T60" fmla="*/ 69 w 473"/>
                <a:gd name="T61" fmla="*/ 68 h 472"/>
                <a:gd name="T62" fmla="*/ 127 w 473"/>
                <a:gd name="T63" fmla="*/ 26 h 472"/>
                <a:gd name="T64" fmla="*/ 198 w 473"/>
                <a:gd name="T65" fmla="*/ 3 h 4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73" h="472">
                  <a:moveTo>
                    <a:pt x="236" y="141"/>
                  </a:moveTo>
                  <a:lnTo>
                    <a:pt x="211" y="145"/>
                  </a:lnTo>
                  <a:lnTo>
                    <a:pt x="188" y="154"/>
                  </a:lnTo>
                  <a:lnTo>
                    <a:pt x="170" y="170"/>
                  </a:lnTo>
                  <a:lnTo>
                    <a:pt x="154" y="188"/>
                  </a:lnTo>
                  <a:lnTo>
                    <a:pt x="146" y="211"/>
                  </a:lnTo>
                  <a:lnTo>
                    <a:pt x="141" y="236"/>
                  </a:lnTo>
                  <a:lnTo>
                    <a:pt x="145" y="258"/>
                  </a:lnTo>
                  <a:lnTo>
                    <a:pt x="151" y="277"/>
                  </a:lnTo>
                  <a:lnTo>
                    <a:pt x="163" y="295"/>
                  </a:lnTo>
                  <a:lnTo>
                    <a:pt x="177" y="310"/>
                  </a:lnTo>
                  <a:lnTo>
                    <a:pt x="195" y="321"/>
                  </a:lnTo>
                  <a:lnTo>
                    <a:pt x="214" y="329"/>
                  </a:lnTo>
                  <a:lnTo>
                    <a:pt x="236" y="331"/>
                  </a:lnTo>
                  <a:lnTo>
                    <a:pt x="261" y="328"/>
                  </a:lnTo>
                  <a:lnTo>
                    <a:pt x="284" y="318"/>
                  </a:lnTo>
                  <a:lnTo>
                    <a:pt x="304" y="302"/>
                  </a:lnTo>
                  <a:lnTo>
                    <a:pt x="318" y="284"/>
                  </a:lnTo>
                  <a:lnTo>
                    <a:pt x="328" y="261"/>
                  </a:lnTo>
                  <a:lnTo>
                    <a:pt x="331" y="236"/>
                  </a:lnTo>
                  <a:lnTo>
                    <a:pt x="328" y="211"/>
                  </a:lnTo>
                  <a:lnTo>
                    <a:pt x="318" y="188"/>
                  </a:lnTo>
                  <a:lnTo>
                    <a:pt x="304" y="170"/>
                  </a:lnTo>
                  <a:lnTo>
                    <a:pt x="284" y="154"/>
                  </a:lnTo>
                  <a:lnTo>
                    <a:pt x="261" y="145"/>
                  </a:lnTo>
                  <a:lnTo>
                    <a:pt x="236" y="141"/>
                  </a:lnTo>
                  <a:close/>
                  <a:moveTo>
                    <a:pt x="236" y="0"/>
                  </a:moveTo>
                  <a:lnTo>
                    <a:pt x="276" y="3"/>
                  </a:lnTo>
                  <a:lnTo>
                    <a:pt x="312" y="12"/>
                  </a:lnTo>
                  <a:lnTo>
                    <a:pt x="345" y="26"/>
                  </a:lnTo>
                  <a:lnTo>
                    <a:pt x="377" y="46"/>
                  </a:lnTo>
                  <a:lnTo>
                    <a:pt x="404" y="68"/>
                  </a:lnTo>
                  <a:lnTo>
                    <a:pt x="428" y="97"/>
                  </a:lnTo>
                  <a:lnTo>
                    <a:pt x="447" y="127"/>
                  </a:lnTo>
                  <a:lnTo>
                    <a:pt x="461" y="161"/>
                  </a:lnTo>
                  <a:lnTo>
                    <a:pt x="471" y="198"/>
                  </a:lnTo>
                  <a:lnTo>
                    <a:pt x="473" y="236"/>
                  </a:lnTo>
                  <a:lnTo>
                    <a:pt x="471" y="274"/>
                  </a:lnTo>
                  <a:lnTo>
                    <a:pt x="461" y="311"/>
                  </a:lnTo>
                  <a:lnTo>
                    <a:pt x="447" y="345"/>
                  </a:lnTo>
                  <a:lnTo>
                    <a:pt x="428" y="375"/>
                  </a:lnTo>
                  <a:lnTo>
                    <a:pt x="404" y="404"/>
                  </a:lnTo>
                  <a:lnTo>
                    <a:pt x="377" y="427"/>
                  </a:lnTo>
                  <a:lnTo>
                    <a:pt x="345" y="446"/>
                  </a:lnTo>
                  <a:lnTo>
                    <a:pt x="312" y="460"/>
                  </a:lnTo>
                  <a:lnTo>
                    <a:pt x="276" y="469"/>
                  </a:lnTo>
                  <a:lnTo>
                    <a:pt x="236" y="472"/>
                  </a:lnTo>
                  <a:lnTo>
                    <a:pt x="198" y="469"/>
                  </a:lnTo>
                  <a:lnTo>
                    <a:pt x="162" y="460"/>
                  </a:lnTo>
                  <a:lnTo>
                    <a:pt x="127" y="446"/>
                  </a:lnTo>
                  <a:lnTo>
                    <a:pt x="97" y="427"/>
                  </a:lnTo>
                  <a:lnTo>
                    <a:pt x="69" y="404"/>
                  </a:lnTo>
                  <a:lnTo>
                    <a:pt x="45" y="375"/>
                  </a:lnTo>
                  <a:lnTo>
                    <a:pt x="26" y="345"/>
                  </a:lnTo>
                  <a:lnTo>
                    <a:pt x="12" y="311"/>
                  </a:lnTo>
                  <a:lnTo>
                    <a:pt x="3" y="274"/>
                  </a:lnTo>
                  <a:lnTo>
                    <a:pt x="0" y="236"/>
                  </a:lnTo>
                  <a:lnTo>
                    <a:pt x="3" y="198"/>
                  </a:lnTo>
                  <a:lnTo>
                    <a:pt x="12" y="161"/>
                  </a:lnTo>
                  <a:lnTo>
                    <a:pt x="26" y="127"/>
                  </a:lnTo>
                  <a:lnTo>
                    <a:pt x="45" y="97"/>
                  </a:lnTo>
                  <a:lnTo>
                    <a:pt x="69" y="68"/>
                  </a:lnTo>
                  <a:lnTo>
                    <a:pt x="97" y="46"/>
                  </a:lnTo>
                  <a:lnTo>
                    <a:pt x="127" y="26"/>
                  </a:lnTo>
                  <a:lnTo>
                    <a:pt x="162" y="12"/>
                  </a:lnTo>
                  <a:lnTo>
                    <a:pt x="198" y="3"/>
                  </a:lnTo>
                  <a:lnTo>
                    <a:pt x="236" y="0"/>
                  </a:lnTo>
                  <a:close/>
                </a:path>
              </a:pathLst>
            </a:custGeom>
            <a:grp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grpSp>
        <p:nvGrpSpPr>
          <p:cNvPr id="126" name="Group 125"/>
          <p:cNvGrpSpPr/>
          <p:nvPr/>
        </p:nvGrpSpPr>
        <p:grpSpPr>
          <a:xfrm>
            <a:off x="4277779" y="4118215"/>
            <a:ext cx="567848" cy="564196"/>
            <a:chOff x="304800" y="1597026"/>
            <a:chExt cx="493713" cy="490538"/>
          </a:xfrm>
          <a:solidFill>
            <a:srgbClr val="F8AF72"/>
          </a:solidFill>
        </p:grpSpPr>
        <p:sp>
          <p:nvSpPr>
            <p:cNvPr id="127" name="Freeform 24"/>
            <p:cNvSpPr>
              <a:spLocks/>
            </p:cNvSpPr>
            <p:nvPr/>
          </p:nvSpPr>
          <p:spPr bwMode="auto">
            <a:xfrm>
              <a:off x="655638" y="1692276"/>
              <a:ext cx="23813" cy="25400"/>
            </a:xfrm>
            <a:custGeom>
              <a:avLst/>
              <a:gdLst>
                <a:gd name="T0" fmla="*/ 67 w 158"/>
                <a:gd name="T1" fmla="*/ 0 h 182"/>
                <a:gd name="T2" fmla="*/ 79 w 158"/>
                <a:gd name="T3" fmla="*/ 61 h 182"/>
                <a:gd name="T4" fmla="*/ 107 w 158"/>
                <a:gd name="T5" fmla="*/ 106 h 182"/>
                <a:gd name="T6" fmla="*/ 125 w 158"/>
                <a:gd name="T7" fmla="*/ 126 h 182"/>
                <a:gd name="T8" fmla="*/ 158 w 158"/>
                <a:gd name="T9" fmla="*/ 140 h 182"/>
                <a:gd name="T10" fmla="*/ 127 w 158"/>
                <a:gd name="T11" fmla="*/ 176 h 182"/>
                <a:gd name="T12" fmla="*/ 67 w 158"/>
                <a:gd name="T13" fmla="*/ 182 h 182"/>
                <a:gd name="T14" fmla="*/ 21 w 158"/>
                <a:gd name="T15" fmla="*/ 182 h 182"/>
                <a:gd name="T16" fmla="*/ 26 w 158"/>
                <a:gd name="T17" fmla="*/ 128 h 182"/>
                <a:gd name="T18" fmla="*/ 64 w 158"/>
                <a:gd name="T19" fmla="*/ 121 h 182"/>
                <a:gd name="T20" fmla="*/ 61 w 158"/>
                <a:gd name="T21" fmla="*/ 95 h 182"/>
                <a:gd name="T22" fmla="*/ 25 w 158"/>
                <a:gd name="T23" fmla="*/ 73 h 182"/>
                <a:gd name="T24" fmla="*/ 0 w 158"/>
                <a:gd name="T25" fmla="*/ 56 h 182"/>
                <a:gd name="T26" fmla="*/ 0 w 158"/>
                <a:gd name="T27" fmla="*/ 32 h 182"/>
                <a:gd name="T28" fmla="*/ 15 w 158"/>
                <a:gd name="T29" fmla="*/ 9 h 182"/>
                <a:gd name="T30" fmla="*/ 67 w 158"/>
                <a:gd name="T31" fmla="*/ 0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58" h="182">
                  <a:moveTo>
                    <a:pt x="67" y="0"/>
                  </a:moveTo>
                  <a:lnTo>
                    <a:pt x="79" y="61"/>
                  </a:lnTo>
                  <a:lnTo>
                    <a:pt x="107" y="106"/>
                  </a:lnTo>
                  <a:lnTo>
                    <a:pt x="125" y="126"/>
                  </a:lnTo>
                  <a:lnTo>
                    <a:pt x="158" y="140"/>
                  </a:lnTo>
                  <a:lnTo>
                    <a:pt x="127" y="176"/>
                  </a:lnTo>
                  <a:lnTo>
                    <a:pt x="67" y="182"/>
                  </a:lnTo>
                  <a:lnTo>
                    <a:pt x="21" y="182"/>
                  </a:lnTo>
                  <a:lnTo>
                    <a:pt x="26" y="128"/>
                  </a:lnTo>
                  <a:lnTo>
                    <a:pt x="64" y="121"/>
                  </a:lnTo>
                  <a:lnTo>
                    <a:pt x="61" y="95"/>
                  </a:lnTo>
                  <a:lnTo>
                    <a:pt x="25" y="73"/>
                  </a:lnTo>
                  <a:lnTo>
                    <a:pt x="0" y="56"/>
                  </a:lnTo>
                  <a:lnTo>
                    <a:pt x="0" y="32"/>
                  </a:lnTo>
                  <a:lnTo>
                    <a:pt x="15" y="9"/>
                  </a:lnTo>
                  <a:lnTo>
                    <a:pt x="67" y="0"/>
                  </a:lnTo>
                  <a:close/>
                </a:path>
              </a:pathLst>
            </a:custGeom>
            <a:grp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128" name="Freeform 25"/>
            <p:cNvSpPr>
              <a:spLocks/>
            </p:cNvSpPr>
            <p:nvPr/>
          </p:nvSpPr>
          <p:spPr bwMode="auto">
            <a:xfrm>
              <a:off x="644525" y="1701801"/>
              <a:ext cx="14288" cy="14288"/>
            </a:xfrm>
            <a:custGeom>
              <a:avLst/>
              <a:gdLst>
                <a:gd name="T0" fmla="*/ 74 w 104"/>
                <a:gd name="T1" fmla="*/ 0 h 91"/>
                <a:gd name="T2" fmla="*/ 104 w 104"/>
                <a:gd name="T3" fmla="*/ 13 h 91"/>
                <a:gd name="T4" fmla="*/ 102 w 104"/>
                <a:gd name="T5" fmla="*/ 47 h 91"/>
                <a:gd name="T6" fmla="*/ 36 w 104"/>
                <a:gd name="T7" fmla="*/ 91 h 91"/>
                <a:gd name="T8" fmla="*/ 0 w 104"/>
                <a:gd name="T9" fmla="*/ 91 h 91"/>
                <a:gd name="T10" fmla="*/ 0 w 104"/>
                <a:gd name="T11" fmla="*/ 59 h 91"/>
                <a:gd name="T12" fmla="*/ 31 w 104"/>
                <a:gd name="T13" fmla="*/ 9 h 91"/>
                <a:gd name="T14" fmla="*/ 74 w 104"/>
                <a:gd name="T15" fmla="*/ 0 h 9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4" h="91">
                  <a:moveTo>
                    <a:pt x="74" y="0"/>
                  </a:moveTo>
                  <a:lnTo>
                    <a:pt x="104" y="13"/>
                  </a:lnTo>
                  <a:lnTo>
                    <a:pt x="102" y="47"/>
                  </a:lnTo>
                  <a:lnTo>
                    <a:pt x="36" y="91"/>
                  </a:lnTo>
                  <a:lnTo>
                    <a:pt x="0" y="91"/>
                  </a:lnTo>
                  <a:lnTo>
                    <a:pt x="0" y="59"/>
                  </a:lnTo>
                  <a:lnTo>
                    <a:pt x="31" y="9"/>
                  </a:lnTo>
                  <a:lnTo>
                    <a:pt x="74" y="0"/>
                  </a:lnTo>
                  <a:close/>
                </a:path>
              </a:pathLst>
            </a:custGeom>
            <a:grp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129" name="Freeform 26"/>
            <p:cNvSpPr>
              <a:spLocks/>
            </p:cNvSpPr>
            <p:nvPr/>
          </p:nvSpPr>
          <p:spPr bwMode="auto">
            <a:xfrm>
              <a:off x="525463" y="1728788"/>
              <a:ext cx="12700" cy="9525"/>
            </a:xfrm>
            <a:custGeom>
              <a:avLst/>
              <a:gdLst>
                <a:gd name="T0" fmla="*/ 71 w 91"/>
                <a:gd name="T1" fmla="*/ 0 h 59"/>
                <a:gd name="T2" fmla="*/ 91 w 91"/>
                <a:gd name="T3" fmla="*/ 4 h 59"/>
                <a:gd name="T4" fmla="*/ 83 w 91"/>
                <a:gd name="T5" fmla="*/ 22 h 59"/>
                <a:gd name="T6" fmla="*/ 60 w 91"/>
                <a:gd name="T7" fmla="*/ 24 h 59"/>
                <a:gd name="T8" fmla="*/ 56 w 91"/>
                <a:gd name="T9" fmla="*/ 45 h 59"/>
                <a:gd name="T10" fmla="*/ 39 w 91"/>
                <a:gd name="T11" fmla="*/ 56 h 59"/>
                <a:gd name="T12" fmla="*/ 11 w 91"/>
                <a:gd name="T13" fmla="*/ 59 h 59"/>
                <a:gd name="T14" fmla="*/ 11 w 91"/>
                <a:gd name="T15" fmla="*/ 54 h 59"/>
                <a:gd name="T16" fmla="*/ 10 w 91"/>
                <a:gd name="T17" fmla="*/ 50 h 59"/>
                <a:gd name="T18" fmla="*/ 10 w 91"/>
                <a:gd name="T19" fmla="*/ 48 h 59"/>
                <a:gd name="T20" fmla="*/ 10 w 91"/>
                <a:gd name="T21" fmla="*/ 47 h 59"/>
                <a:gd name="T22" fmla="*/ 0 w 91"/>
                <a:gd name="T23" fmla="*/ 47 h 59"/>
                <a:gd name="T24" fmla="*/ 0 w 91"/>
                <a:gd name="T25" fmla="*/ 24 h 59"/>
                <a:gd name="T26" fmla="*/ 44 w 91"/>
                <a:gd name="T27" fmla="*/ 24 h 59"/>
                <a:gd name="T28" fmla="*/ 54 w 91"/>
                <a:gd name="T29" fmla="*/ 1 h 59"/>
                <a:gd name="T30" fmla="*/ 71 w 91"/>
                <a:gd name="T31" fmla="*/ 0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91" h="59">
                  <a:moveTo>
                    <a:pt x="71" y="0"/>
                  </a:moveTo>
                  <a:lnTo>
                    <a:pt x="91" y="4"/>
                  </a:lnTo>
                  <a:lnTo>
                    <a:pt x="83" y="22"/>
                  </a:lnTo>
                  <a:lnTo>
                    <a:pt x="60" y="24"/>
                  </a:lnTo>
                  <a:lnTo>
                    <a:pt x="56" y="45"/>
                  </a:lnTo>
                  <a:lnTo>
                    <a:pt x="39" y="56"/>
                  </a:lnTo>
                  <a:lnTo>
                    <a:pt x="11" y="59"/>
                  </a:lnTo>
                  <a:lnTo>
                    <a:pt x="11" y="54"/>
                  </a:lnTo>
                  <a:lnTo>
                    <a:pt x="10" y="50"/>
                  </a:lnTo>
                  <a:lnTo>
                    <a:pt x="10" y="48"/>
                  </a:lnTo>
                  <a:lnTo>
                    <a:pt x="10" y="47"/>
                  </a:lnTo>
                  <a:lnTo>
                    <a:pt x="0" y="47"/>
                  </a:lnTo>
                  <a:lnTo>
                    <a:pt x="0" y="24"/>
                  </a:lnTo>
                  <a:lnTo>
                    <a:pt x="44" y="24"/>
                  </a:lnTo>
                  <a:lnTo>
                    <a:pt x="54" y="1"/>
                  </a:lnTo>
                  <a:lnTo>
                    <a:pt x="71" y="0"/>
                  </a:lnTo>
                  <a:close/>
                </a:path>
              </a:pathLst>
            </a:custGeom>
            <a:grp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130" name="Freeform 27"/>
            <p:cNvSpPr>
              <a:spLocks/>
            </p:cNvSpPr>
            <p:nvPr/>
          </p:nvSpPr>
          <p:spPr bwMode="auto">
            <a:xfrm>
              <a:off x="515938" y="1733551"/>
              <a:ext cx="4763" cy="4763"/>
            </a:xfrm>
            <a:custGeom>
              <a:avLst/>
              <a:gdLst>
                <a:gd name="T0" fmla="*/ 17 w 36"/>
                <a:gd name="T1" fmla="*/ 0 h 41"/>
                <a:gd name="T2" fmla="*/ 36 w 36"/>
                <a:gd name="T3" fmla="*/ 16 h 41"/>
                <a:gd name="T4" fmla="*/ 33 w 36"/>
                <a:gd name="T5" fmla="*/ 38 h 41"/>
                <a:gd name="T6" fmla="*/ 0 w 36"/>
                <a:gd name="T7" fmla="*/ 41 h 41"/>
                <a:gd name="T8" fmla="*/ 2 w 36"/>
                <a:gd name="T9" fmla="*/ 18 h 41"/>
                <a:gd name="T10" fmla="*/ 17 w 36"/>
                <a:gd name="T11" fmla="*/ 0 h 41"/>
              </a:gdLst>
              <a:ahLst/>
              <a:cxnLst>
                <a:cxn ang="0">
                  <a:pos x="T0" y="T1"/>
                </a:cxn>
                <a:cxn ang="0">
                  <a:pos x="T2" y="T3"/>
                </a:cxn>
                <a:cxn ang="0">
                  <a:pos x="T4" y="T5"/>
                </a:cxn>
                <a:cxn ang="0">
                  <a:pos x="T6" y="T7"/>
                </a:cxn>
                <a:cxn ang="0">
                  <a:pos x="T8" y="T9"/>
                </a:cxn>
                <a:cxn ang="0">
                  <a:pos x="T10" y="T11"/>
                </a:cxn>
              </a:cxnLst>
              <a:rect l="0" t="0" r="r" b="b"/>
              <a:pathLst>
                <a:path w="36" h="41">
                  <a:moveTo>
                    <a:pt x="17" y="0"/>
                  </a:moveTo>
                  <a:lnTo>
                    <a:pt x="36" y="16"/>
                  </a:lnTo>
                  <a:lnTo>
                    <a:pt x="33" y="38"/>
                  </a:lnTo>
                  <a:lnTo>
                    <a:pt x="0" y="41"/>
                  </a:lnTo>
                  <a:lnTo>
                    <a:pt x="2" y="18"/>
                  </a:lnTo>
                  <a:lnTo>
                    <a:pt x="17" y="0"/>
                  </a:lnTo>
                  <a:close/>
                </a:path>
              </a:pathLst>
            </a:custGeom>
            <a:grp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131" name="Freeform 28"/>
            <p:cNvSpPr>
              <a:spLocks noEditPoints="1"/>
            </p:cNvSpPr>
            <p:nvPr/>
          </p:nvSpPr>
          <p:spPr bwMode="auto">
            <a:xfrm>
              <a:off x="304800" y="1597026"/>
              <a:ext cx="493713" cy="490538"/>
            </a:xfrm>
            <a:custGeom>
              <a:avLst/>
              <a:gdLst>
                <a:gd name="T0" fmla="*/ 1162 w 3423"/>
                <a:gd name="T1" fmla="*/ 1050 h 3402"/>
                <a:gd name="T2" fmla="*/ 1208 w 3423"/>
                <a:gd name="T3" fmla="*/ 997 h 3402"/>
                <a:gd name="T4" fmla="*/ 1195 w 3423"/>
                <a:gd name="T5" fmla="*/ 935 h 3402"/>
                <a:gd name="T6" fmla="*/ 1245 w 3423"/>
                <a:gd name="T7" fmla="*/ 961 h 3402"/>
                <a:gd name="T8" fmla="*/ 1058 w 3423"/>
                <a:gd name="T9" fmla="*/ 923 h 3402"/>
                <a:gd name="T10" fmla="*/ 1012 w 3423"/>
                <a:gd name="T11" fmla="*/ 763 h 3402"/>
                <a:gd name="T12" fmla="*/ 881 w 3423"/>
                <a:gd name="T13" fmla="*/ 589 h 3402"/>
                <a:gd name="T14" fmla="*/ 881 w 3423"/>
                <a:gd name="T15" fmla="*/ 621 h 3402"/>
                <a:gd name="T16" fmla="*/ 866 w 3423"/>
                <a:gd name="T17" fmla="*/ 550 h 3402"/>
                <a:gd name="T18" fmla="*/ 1127 w 3423"/>
                <a:gd name="T19" fmla="*/ 253 h 3402"/>
                <a:gd name="T20" fmla="*/ 1067 w 3423"/>
                <a:gd name="T21" fmla="*/ 469 h 3402"/>
                <a:gd name="T22" fmla="*/ 1267 w 3423"/>
                <a:gd name="T23" fmla="*/ 388 h 3402"/>
                <a:gd name="T24" fmla="*/ 1136 w 3423"/>
                <a:gd name="T25" fmla="*/ 449 h 3402"/>
                <a:gd name="T26" fmla="*/ 1323 w 3423"/>
                <a:gd name="T27" fmla="*/ 429 h 3402"/>
                <a:gd name="T28" fmla="*/ 1598 w 3423"/>
                <a:gd name="T29" fmla="*/ 370 h 3402"/>
                <a:gd name="T30" fmla="*/ 1501 w 3423"/>
                <a:gd name="T31" fmla="*/ 473 h 3402"/>
                <a:gd name="T32" fmla="*/ 1389 w 3423"/>
                <a:gd name="T33" fmla="*/ 588 h 3402"/>
                <a:gd name="T34" fmla="*/ 1338 w 3423"/>
                <a:gd name="T35" fmla="*/ 752 h 3402"/>
                <a:gd name="T36" fmla="*/ 1745 w 3423"/>
                <a:gd name="T37" fmla="*/ 824 h 3402"/>
                <a:gd name="T38" fmla="*/ 1674 w 3423"/>
                <a:gd name="T39" fmla="*/ 834 h 3402"/>
                <a:gd name="T40" fmla="*/ 1491 w 3423"/>
                <a:gd name="T41" fmla="*/ 840 h 3402"/>
                <a:gd name="T42" fmla="*/ 1316 w 3423"/>
                <a:gd name="T43" fmla="*/ 1021 h 3402"/>
                <a:gd name="T44" fmla="*/ 684 w 3423"/>
                <a:gd name="T45" fmla="*/ 1410 h 3402"/>
                <a:gd name="T46" fmla="*/ 1170 w 3423"/>
                <a:gd name="T47" fmla="*/ 1653 h 3402"/>
                <a:gd name="T48" fmla="*/ 1755 w 3423"/>
                <a:gd name="T49" fmla="*/ 1985 h 3402"/>
                <a:gd name="T50" fmla="*/ 1738 w 3423"/>
                <a:gd name="T51" fmla="*/ 2593 h 3402"/>
                <a:gd name="T52" fmla="*/ 1520 w 3423"/>
                <a:gd name="T53" fmla="*/ 2962 h 3402"/>
                <a:gd name="T54" fmla="*/ 1257 w 3423"/>
                <a:gd name="T55" fmla="*/ 2745 h 3402"/>
                <a:gd name="T56" fmla="*/ 1182 w 3423"/>
                <a:gd name="T57" fmla="*/ 2298 h 3402"/>
                <a:gd name="T58" fmla="*/ 1104 w 3423"/>
                <a:gd name="T59" fmla="*/ 2266 h 3402"/>
                <a:gd name="T60" fmla="*/ 780 w 3423"/>
                <a:gd name="T61" fmla="*/ 1638 h 3402"/>
                <a:gd name="T62" fmla="*/ 380 w 3423"/>
                <a:gd name="T63" fmla="*/ 1230 h 3402"/>
                <a:gd name="T64" fmla="*/ 323 w 3423"/>
                <a:gd name="T65" fmla="*/ 975 h 3402"/>
                <a:gd name="T66" fmla="*/ 165 w 3423"/>
                <a:gd name="T67" fmla="*/ 1429 h 3402"/>
                <a:gd name="T68" fmla="*/ 295 w 3423"/>
                <a:gd name="T69" fmla="*/ 2375 h 3402"/>
                <a:gd name="T70" fmla="*/ 947 w 3423"/>
                <a:gd name="T71" fmla="*/ 3065 h 3402"/>
                <a:gd name="T72" fmla="*/ 1905 w 3423"/>
                <a:gd name="T73" fmla="*/ 3250 h 3402"/>
                <a:gd name="T74" fmla="*/ 2741 w 3423"/>
                <a:gd name="T75" fmla="*/ 2881 h 3402"/>
                <a:gd name="T76" fmla="*/ 2827 w 3423"/>
                <a:gd name="T77" fmla="*/ 2169 h 3402"/>
                <a:gd name="T78" fmla="*/ 2157 w 3423"/>
                <a:gd name="T79" fmla="*/ 1670 h 3402"/>
                <a:gd name="T80" fmla="*/ 2506 w 3423"/>
                <a:gd name="T81" fmla="*/ 1169 h 3402"/>
                <a:gd name="T82" fmla="*/ 3210 w 3423"/>
                <a:gd name="T83" fmla="*/ 1269 h 3402"/>
                <a:gd name="T84" fmla="*/ 2918 w 3423"/>
                <a:gd name="T85" fmla="*/ 1009 h 3402"/>
                <a:gd name="T86" fmla="*/ 2796 w 3423"/>
                <a:gd name="T87" fmla="*/ 1123 h 3402"/>
                <a:gd name="T88" fmla="*/ 2472 w 3423"/>
                <a:gd name="T89" fmla="*/ 1136 h 3402"/>
                <a:gd name="T90" fmla="*/ 2582 w 3423"/>
                <a:gd name="T91" fmla="*/ 856 h 3402"/>
                <a:gd name="T92" fmla="*/ 2658 w 3423"/>
                <a:gd name="T93" fmla="*/ 592 h 3402"/>
                <a:gd name="T94" fmla="*/ 2096 w 3423"/>
                <a:gd name="T95" fmla="*/ 188 h 3402"/>
                <a:gd name="T96" fmla="*/ 2202 w 3423"/>
                <a:gd name="T97" fmla="*/ 72 h 3402"/>
                <a:gd name="T98" fmla="*/ 2942 w 3423"/>
                <a:gd name="T99" fmla="*/ 520 h 3402"/>
                <a:gd name="T100" fmla="*/ 3363 w 3423"/>
                <a:gd name="T101" fmla="*/ 1252 h 3402"/>
                <a:gd name="T102" fmla="*/ 3376 w 3423"/>
                <a:gd name="T103" fmla="*/ 2100 h 3402"/>
                <a:gd name="T104" fmla="*/ 2887 w 3423"/>
                <a:gd name="T105" fmla="*/ 2938 h 3402"/>
                <a:gd name="T106" fmla="*/ 2019 w 3423"/>
                <a:gd name="T107" fmla="*/ 3374 h 3402"/>
                <a:gd name="T108" fmla="*/ 1000 w 3423"/>
                <a:gd name="T109" fmla="*/ 3248 h 3402"/>
                <a:gd name="T110" fmla="*/ 252 w 3423"/>
                <a:gd name="T111" fmla="*/ 2588 h 3402"/>
                <a:gd name="T112" fmla="*/ 3 w 3423"/>
                <a:gd name="T113" fmla="*/ 1596 h 3402"/>
                <a:gd name="T114" fmla="*/ 357 w 3423"/>
                <a:gd name="T115" fmla="*/ 663 h 3402"/>
                <a:gd name="T116" fmla="*/ 1124 w 3423"/>
                <a:gd name="T117" fmla="*/ 104 h 34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423" h="3402">
                  <a:moveTo>
                    <a:pt x="3241" y="1342"/>
                  </a:moveTo>
                  <a:lnTo>
                    <a:pt x="3236" y="1349"/>
                  </a:lnTo>
                  <a:lnTo>
                    <a:pt x="3247" y="1370"/>
                  </a:lnTo>
                  <a:lnTo>
                    <a:pt x="3241" y="1342"/>
                  </a:lnTo>
                  <a:close/>
                  <a:moveTo>
                    <a:pt x="1183" y="997"/>
                  </a:moveTo>
                  <a:lnTo>
                    <a:pt x="1148" y="1002"/>
                  </a:lnTo>
                  <a:lnTo>
                    <a:pt x="1143" y="1014"/>
                  </a:lnTo>
                  <a:lnTo>
                    <a:pt x="1119" y="1016"/>
                  </a:lnTo>
                  <a:lnTo>
                    <a:pt x="1111" y="1050"/>
                  </a:lnTo>
                  <a:lnTo>
                    <a:pt x="1162" y="1050"/>
                  </a:lnTo>
                  <a:lnTo>
                    <a:pt x="1183" y="1028"/>
                  </a:lnTo>
                  <a:lnTo>
                    <a:pt x="1183" y="997"/>
                  </a:lnTo>
                  <a:close/>
                  <a:moveTo>
                    <a:pt x="3111" y="993"/>
                  </a:moveTo>
                  <a:lnTo>
                    <a:pt x="3101" y="1004"/>
                  </a:lnTo>
                  <a:lnTo>
                    <a:pt x="3101" y="1073"/>
                  </a:lnTo>
                  <a:lnTo>
                    <a:pt x="3132" y="1069"/>
                  </a:lnTo>
                  <a:lnTo>
                    <a:pt x="3148" y="1070"/>
                  </a:lnTo>
                  <a:lnTo>
                    <a:pt x="3111" y="993"/>
                  </a:lnTo>
                  <a:close/>
                  <a:moveTo>
                    <a:pt x="1208" y="969"/>
                  </a:moveTo>
                  <a:lnTo>
                    <a:pt x="1208" y="997"/>
                  </a:lnTo>
                  <a:lnTo>
                    <a:pt x="1221" y="1017"/>
                  </a:lnTo>
                  <a:lnTo>
                    <a:pt x="1272" y="1017"/>
                  </a:lnTo>
                  <a:lnTo>
                    <a:pt x="1272" y="986"/>
                  </a:lnTo>
                  <a:lnTo>
                    <a:pt x="1212" y="969"/>
                  </a:lnTo>
                  <a:lnTo>
                    <a:pt x="1208" y="969"/>
                  </a:lnTo>
                  <a:close/>
                  <a:moveTo>
                    <a:pt x="1143" y="935"/>
                  </a:moveTo>
                  <a:lnTo>
                    <a:pt x="1143" y="986"/>
                  </a:lnTo>
                  <a:lnTo>
                    <a:pt x="1171" y="981"/>
                  </a:lnTo>
                  <a:lnTo>
                    <a:pt x="1195" y="966"/>
                  </a:lnTo>
                  <a:lnTo>
                    <a:pt x="1195" y="935"/>
                  </a:lnTo>
                  <a:lnTo>
                    <a:pt x="1143" y="935"/>
                  </a:lnTo>
                  <a:close/>
                  <a:moveTo>
                    <a:pt x="1059" y="935"/>
                  </a:moveTo>
                  <a:lnTo>
                    <a:pt x="1023" y="974"/>
                  </a:lnTo>
                  <a:lnTo>
                    <a:pt x="1018" y="1013"/>
                  </a:lnTo>
                  <a:lnTo>
                    <a:pt x="1044" y="1028"/>
                  </a:lnTo>
                  <a:lnTo>
                    <a:pt x="1111" y="935"/>
                  </a:lnTo>
                  <a:lnTo>
                    <a:pt x="1059" y="935"/>
                  </a:lnTo>
                  <a:close/>
                  <a:moveTo>
                    <a:pt x="1240" y="930"/>
                  </a:moveTo>
                  <a:lnTo>
                    <a:pt x="1226" y="945"/>
                  </a:lnTo>
                  <a:lnTo>
                    <a:pt x="1245" y="961"/>
                  </a:lnTo>
                  <a:lnTo>
                    <a:pt x="1264" y="945"/>
                  </a:lnTo>
                  <a:lnTo>
                    <a:pt x="1240" y="930"/>
                  </a:lnTo>
                  <a:close/>
                  <a:moveTo>
                    <a:pt x="1169" y="886"/>
                  </a:moveTo>
                  <a:lnTo>
                    <a:pt x="1169" y="923"/>
                  </a:lnTo>
                  <a:lnTo>
                    <a:pt x="1201" y="914"/>
                  </a:lnTo>
                  <a:lnTo>
                    <a:pt x="1169" y="886"/>
                  </a:lnTo>
                  <a:close/>
                  <a:moveTo>
                    <a:pt x="1077" y="872"/>
                  </a:moveTo>
                  <a:lnTo>
                    <a:pt x="1032" y="890"/>
                  </a:lnTo>
                  <a:lnTo>
                    <a:pt x="1023" y="913"/>
                  </a:lnTo>
                  <a:lnTo>
                    <a:pt x="1058" y="923"/>
                  </a:lnTo>
                  <a:lnTo>
                    <a:pt x="1152" y="923"/>
                  </a:lnTo>
                  <a:lnTo>
                    <a:pt x="1152" y="890"/>
                  </a:lnTo>
                  <a:lnTo>
                    <a:pt x="1138" y="890"/>
                  </a:lnTo>
                  <a:lnTo>
                    <a:pt x="1138" y="872"/>
                  </a:lnTo>
                  <a:lnTo>
                    <a:pt x="1077" y="872"/>
                  </a:lnTo>
                  <a:close/>
                  <a:moveTo>
                    <a:pt x="975" y="754"/>
                  </a:moveTo>
                  <a:lnTo>
                    <a:pt x="933" y="773"/>
                  </a:lnTo>
                  <a:lnTo>
                    <a:pt x="959" y="825"/>
                  </a:lnTo>
                  <a:lnTo>
                    <a:pt x="1000" y="812"/>
                  </a:lnTo>
                  <a:lnTo>
                    <a:pt x="1012" y="763"/>
                  </a:lnTo>
                  <a:lnTo>
                    <a:pt x="975" y="754"/>
                  </a:lnTo>
                  <a:close/>
                  <a:moveTo>
                    <a:pt x="2854" y="631"/>
                  </a:moveTo>
                  <a:lnTo>
                    <a:pt x="2854" y="708"/>
                  </a:lnTo>
                  <a:lnTo>
                    <a:pt x="2786" y="741"/>
                  </a:lnTo>
                  <a:lnTo>
                    <a:pt x="2793" y="764"/>
                  </a:lnTo>
                  <a:lnTo>
                    <a:pt x="2901" y="765"/>
                  </a:lnTo>
                  <a:lnTo>
                    <a:pt x="2932" y="719"/>
                  </a:lnTo>
                  <a:lnTo>
                    <a:pt x="2893" y="675"/>
                  </a:lnTo>
                  <a:lnTo>
                    <a:pt x="2854" y="631"/>
                  </a:lnTo>
                  <a:close/>
                  <a:moveTo>
                    <a:pt x="881" y="589"/>
                  </a:moveTo>
                  <a:lnTo>
                    <a:pt x="877" y="589"/>
                  </a:lnTo>
                  <a:lnTo>
                    <a:pt x="870" y="590"/>
                  </a:lnTo>
                  <a:lnTo>
                    <a:pt x="861" y="592"/>
                  </a:lnTo>
                  <a:lnTo>
                    <a:pt x="852" y="593"/>
                  </a:lnTo>
                  <a:lnTo>
                    <a:pt x="846" y="594"/>
                  </a:lnTo>
                  <a:lnTo>
                    <a:pt x="844" y="594"/>
                  </a:lnTo>
                  <a:lnTo>
                    <a:pt x="789" y="610"/>
                  </a:lnTo>
                  <a:lnTo>
                    <a:pt x="803" y="628"/>
                  </a:lnTo>
                  <a:lnTo>
                    <a:pt x="881" y="623"/>
                  </a:lnTo>
                  <a:lnTo>
                    <a:pt x="881" y="621"/>
                  </a:lnTo>
                  <a:lnTo>
                    <a:pt x="881" y="614"/>
                  </a:lnTo>
                  <a:lnTo>
                    <a:pt x="882" y="606"/>
                  </a:lnTo>
                  <a:lnTo>
                    <a:pt x="882" y="597"/>
                  </a:lnTo>
                  <a:lnTo>
                    <a:pt x="882" y="591"/>
                  </a:lnTo>
                  <a:lnTo>
                    <a:pt x="881" y="589"/>
                  </a:lnTo>
                  <a:close/>
                  <a:moveTo>
                    <a:pt x="826" y="504"/>
                  </a:moveTo>
                  <a:lnTo>
                    <a:pt x="824" y="516"/>
                  </a:lnTo>
                  <a:lnTo>
                    <a:pt x="789" y="516"/>
                  </a:lnTo>
                  <a:lnTo>
                    <a:pt x="789" y="550"/>
                  </a:lnTo>
                  <a:lnTo>
                    <a:pt x="866" y="550"/>
                  </a:lnTo>
                  <a:lnTo>
                    <a:pt x="882" y="528"/>
                  </a:lnTo>
                  <a:lnTo>
                    <a:pt x="882" y="504"/>
                  </a:lnTo>
                  <a:lnTo>
                    <a:pt x="826" y="504"/>
                  </a:lnTo>
                  <a:close/>
                  <a:moveTo>
                    <a:pt x="1712" y="140"/>
                  </a:moveTo>
                  <a:lnTo>
                    <a:pt x="1610" y="145"/>
                  </a:lnTo>
                  <a:lnTo>
                    <a:pt x="1508" y="154"/>
                  </a:lnTo>
                  <a:lnTo>
                    <a:pt x="1409" y="170"/>
                  </a:lnTo>
                  <a:lnTo>
                    <a:pt x="1313" y="192"/>
                  </a:lnTo>
                  <a:lnTo>
                    <a:pt x="1218" y="220"/>
                  </a:lnTo>
                  <a:lnTo>
                    <a:pt x="1127" y="253"/>
                  </a:lnTo>
                  <a:lnTo>
                    <a:pt x="1038" y="292"/>
                  </a:lnTo>
                  <a:lnTo>
                    <a:pt x="952" y="337"/>
                  </a:lnTo>
                  <a:lnTo>
                    <a:pt x="868" y="385"/>
                  </a:lnTo>
                  <a:lnTo>
                    <a:pt x="789" y="439"/>
                  </a:lnTo>
                  <a:lnTo>
                    <a:pt x="868" y="438"/>
                  </a:lnTo>
                  <a:lnTo>
                    <a:pt x="904" y="458"/>
                  </a:lnTo>
                  <a:lnTo>
                    <a:pt x="970" y="472"/>
                  </a:lnTo>
                  <a:lnTo>
                    <a:pt x="975" y="499"/>
                  </a:lnTo>
                  <a:lnTo>
                    <a:pt x="1081" y="503"/>
                  </a:lnTo>
                  <a:lnTo>
                    <a:pt x="1067" y="469"/>
                  </a:lnTo>
                  <a:lnTo>
                    <a:pt x="973" y="466"/>
                  </a:lnTo>
                  <a:lnTo>
                    <a:pt x="995" y="446"/>
                  </a:lnTo>
                  <a:lnTo>
                    <a:pt x="987" y="421"/>
                  </a:lnTo>
                  <a:lnTo>
                    <a:pt x="902" y="421"/>
                  </a:lnTo>
                  <a:lnTo>
                    <a:pt x="995" y="352"/>
                  </a:lnTo>
                  <a:lnTo>
                    <a:pt x="1084" y="352"/>
                  </a:lnTo>
                  <a:lnTo>
                    <a:pt x="1125" y="410"/>
                  </a:lnTo>
                  <a:lnTo>
                    <a:pt x="1195" y="414"/>
                  </a:lnTo>
                  <a:lnTo>
                    <a:pt x="1236" y="374"/>
                  </a:lnTo>
                  <a:lnTo>
                    <a:pt x="1267" y="388"/>
                  </a:lnTo>
                  <a:lnTo>
                    <a:pt x="1210" y="445"/>
                  </a:lnTo>
                  <a:lnTo>
                    <a:pt x="1207" y="445"/>
                  </a:lnTo>
                  <a:lnTo>
                    <a:pt x="1198" y="445"/>
                  </a:lnTo>
                  <a:lnTo>
                    <a:pt x="1185" y="445"/>
                  </a:lnTo>
                  <a:lnTo>
                    <a:pt x="1171" y="446"/>
                  </a:lnTo>
                  <a:lnTo>
                    <a:pt x="1156" y="446"/>
                  </a:lnTo>
                  <a:lnTo>
                    <a:pt x="1145" y="446"/>
                  </a:lnTo>
                  <a:lnTo>
                    <a:pt x="1136" y="446"/>
                  </a:lnTo>
                  <a:lnTo>
                    <a:pt x="1134" y="446"/>
                  </a:lnTo>
                  <a:lnTo>
                    <a:pt x="1136" y="449"/>
                  </a:lnTo>
                  <a:lnTo>
                    <a:pt x="1137" y="456"/>
                  </a:lnTo>
                  <a:lnTo>
                    <a:pt x="1138" y="467"/>
                  </a:lnTo>
                  <a:lnTo>
                    <a:pt x="1139" y="479"/>
                  </a:lnTo>
                  <a:lnTo>
                    <a:pt x="1140" y="489"/>
                  </a:lnTo>
                  <a:lnTo>
                    <a:pt x="1140" y="498"/>
                  </a:lnTo>
                  <a:lnTo>
                    <a:pt x="1141" y="500"/>
                  </a:lnTo>
                  <a:lnTo>
                    <a:pt x="1237" y="498"/>
                  </a:lnTo>
                  <a:lnTo>
                    <a:pt x="1248" y="472"/>
                  </a:lnTo>
                  <a:lnTo>
                    <a:pt x="1314" y="468"/>
                  </a:lnTo>
                  <a:lnTo>
                    <a:pt x="1323" y="429"/>
                  </a:lnTo>
                  <a:lnTo>
                    <a:pt x="1283" y="422"/>
                  </a:lnTo>
                  <a:lnTo>
                    <a:pt x="1296" y="387"/>
                  </a:lnTo>
                  <a:lnTo>
                    <a:pt x="1326" y="378"/>
                  </a:lnTo>
                  <a:lnTo>
                    <a:pt x="1431" y="383"/>
                  </a:lnTo>
                  <a:lnTo>
                    <a:pt x="1373" y="435"/>
                  </a:lnTo>
                  <a:lnTo>
                    <a:pt x="1383" y="475"/>
                  </a:lnTo>
                  <a:lnTo>
                    <a:pt x="1442" y="485"/>
                  </a:lnTo>
                  <a:lnTo>
                    <a:pt x="1439" y="412"/>
                  </a:lnTo>
                  <a:lnTo>
                    <a:pt x="1496" y="382"/>
                  </a:lnTo>
                  <a:lnTo>
                    <a:pt x="1598" y="370"/>
                  </a:lnTo>
                  <a:lnTo>
                    <a:pt x="1745" y="435"/>
                  </a:lnTo>
                  <a:lnTo>
                    <a:pt x="1745" y="491"/>
                  </a:lnTo>
                  <a:lnTo>
                    <a:pt x="1792" y="503"/>
                  </a:lnTo>
                  <a:lnTo>
                    <a:pt x="1769" y="547"/>
                  </a:lnTo>
                  <a:lnTo>
                    <a:pt x="1703" y="547"/>
                  </a:lnTo>
                  <a:lnTo>
                    <a:pt x="1682" y="597"/>
                  </a:lnTo>
                  <a:lnTo>
                    <a:pt x="1531" y="561"/>
                  </a:lnTo>
                  <a:lnTo>
                    <a:pt x="1650" y="499"/>
                  </a:lnTo>
                  <a:lnTo>
                    <a:pt x="1604" y="459"/>
                  </a:lnTo>
                  <a:lnTo>
                    <a:pt x="1501" y="473"/>
                  </a:lnTo>
                  <a:lnTo>
                    <a:pt x="1492" y="482"/>
                  </a:lnTo>
                  <a:lnTo>
                    <a:pt x="1492" y="482"/>
                  </a:lnTo>
                  <a:lnTo>
                    <a:pt x="1490" y="484"/>
                  </a:lnTo>
                  <a:lnTo>
                    <a:pt x="1460" y="515"/>
                  </a:lnTo>
                  <a:lnTo>
                    <a:pt x="1411" y="519"/>
                  </a:lnTo>
                  <a:lnTo>
                    <a:pt x="1416" y="543"/>
                  </a:lnTo>
                  <a:lnTo>
                    <a:pt x="1433" y="551"/>
                  </a:lnTo>
                  <a:lnTo>
                    <a:pt x="1432" y="559"/>
                  </a:lnTo>
                  <a:lnTo>
                    <a:pt x="1392" y="564"/>
                  </a:lnTo>
                  <a:lnTo>
                    <a:pt x="1389" y="588"/>
                  </a:lnTo>
                  <a:lnTo>
                    <a:pt x="1351" y="589"/>
                  </a:lnTo>
                  <a:lnTo>
                    <a:pt x="1344" y="543"/>
                  </a:lnTo>
                  <a:lnTo>
                    <a:pt x="1276" y="564"/>
                  </a:lnTo>
                  <a:lnTo>
                    <a:pt x="1135" y="645"/>
                  </a:lnTo>
                  <a:lnTo>
                    <a:pt x="1151" y="702"/>
                  </a:lnTo>
                  <a:lnTo>
                    <a:pt x="1191" y="728"/>
                  </a:lnTo>
                  <a:lnTo>
                    <a:pt x="1268" y="739"/>
                  </a:lnTo>
                  <a:lnTo>
                    <a:pt x="1268" y="827"/>
                  </a:lnTo>
                  <a:lnTo>
                    <a:pt x="1305" y="822"/>
                  </a:lnTo>
                  <a:lnTo>
                    <a:pt x="1338" y="752"/>
                  </a:lnTo>
                  <a:lnTo>
                    <a:pt x="1421" y="727"/>
                  </a:lnTo>
                  <a:lnTo>
                    <a:pt x="1421" y="621"/>
                  </a:lnTo>
                  <a:lnTo>
                    <a:pt x="1468" y="586"/>
                  </a:lnTo>
                  <a:lnTo>
                    <a:pt x="1580" y="611"/>
                  </a:lnTo>
                  <a:lnTo>
                    <a:pt x="1572" y="682"/>
                  </a:lnTo>
                  <a:lnTo>
                    <a:pt x="1602" y="682"/>
                  </a:lnTo>
                  <a:lnTo>
                    <a:pt x="1684" y="642"/>
                  </a:lnTo>
                  <a:lnTo>
                    <a:pt x="1688" y="734"/>
                  </a:lnTo>
                  <a:lnTo>
                    <a:pt x="1748" y="770"/>
                  </a:lnTo>
                  <a:lnTo>
                    <a:pt x="1745" y="824"/>
                  </a:lnTo>
                  <a:lnTo>
                    <a:pt x="1689" y="844"/>
                  </a:lnTo>
                  <a:lnTo>
                    <a:pt x="1692" y="862"/>
                  </a:lnTo>
                  <a:lnTo>
                    <a:pt x="1761" y="893"/>
                  </a:lnTo>
                  <a:lnTo>
                    <a:pt x="1760" y="930"/>
                  </a:lnTo>
                  <a:lnTo>
                    <a:pt x="1740" y="932"/>
                  </a:lnTo>
                  <a:lnTo>
                    <a:pt x="1740" y="931"/>
                  </a:lnTo>
                  <a:lnTo>
                    <a:pt x="1652" y="905"/>
                  </a:lnTo>
                  <a:lnTo>
                    <a:pt x="1648" y="877"/>
                  </a:lnTo>
                  <a:lnTo>
                    <a:pt x="1674" y="859"/>
                  </a:lnTo>
                  <a:lnTo>
                    <a:pt x="1674" y="834"/>
                  </a:lnTo>
                  <a:lnTo>
                    <a:pt x="1647" y="827"/>
                  </a:lnTo>
                  <a:lnTo>
                    <a:pt x="1640" y="851"/>
                  </a:lnTo>
                  <a:lnTo>
                    <a:pt x="1592" y="858"/>
                  </a:lnTo>
                  <a:lnTo>
                    <a:pt x="1586" y="856"/>
                  </a:lnTo>
                  <a:lnTo>
                    <a:pt x="1586" y="858"/>
                  </a:lnTo>
                  <a:lnTo>
                    <a:pt x="1570" y="861"/>
                  </a:lnTo>
                  <a:lnTo>
                    <a:pt x="1556" y="834"/>
                  </a:lnTo>
                  <a:lnTo>
                    <a:pt x="1540" y="827"/>
                  </a:lnTo>
                  <a:lnTo>
                    <a:pt x="1506" y="827"/>
                  </a:lnTo>
                  <a:lnTo>
                    <a:pt x="1491" y="840"/>
                  </a:lnTo>
                  <a:lnTo>
                    <a:pt x="1491" y="868"/>
                  </a:lnTo>
                  <a:lnTo>
                    <a:pt x="1520" y="877"/>
                  </a:lnTo>
                  <a:lnTo>
                    <a:pt x="1549" y="881"/>
                  </a:lnTo>
                  <a:lnTo>
                    <a:pt x="1543" y="885"/>
                  </a:lnTo>
                  <a:lnTo>
                    <a:pt x="1516" y="913"/>
                  </a:lnTo>
                  <a:lnTo>
                    <a:pt x="1505" y="899"/>
                  </a:lnTo>
                  <a:lnTo>
                    <a:pt x="1480" y="892"/>
                  </a:lnTo>
                  <a:lnTo>
                    <a:pt x="1410" y="958"/>
                  </a:lnTo>
                  <a:lnTo>
                    <a:pt x="1419" y="965"/>
                  </a:lnTo>
                  <a:lnTo>
                    <a:pt x="1316" y="1021"/>
                  </a:lnTo>
                  <a:lnTo>
                    <a:pt x="1219" y="1121"/>
                  </a:lnTo>
                  <a:lnTo>
                    <a:pt x="1213" y="1165"/>
                  </a:lnTo>
                  <a:lnTo>
                    <a:pt x="1116" y="1229"/>
                  </a:lnTo>
                  <a:lnTo>
                    <a:pt x="1068" y="1277"/>
                  </a:lnTo>
                  <a:lnTo>
                    <a:pt x="1073" y="1373"/>
                  </a:lnTo>
                  <a:lnTo>
                    <a:pt x="1007" y="1341"/>
                  </a:lnTo>
                  <a:lnTo>
                    <a:pt x="1007" y="1286"/>
                  </a:lnTo>
                  <a:lnTo>
                    <a:pt x="821" y="1286"/>
                  </a:lnTo>
                  <a:lnTo>
                    <a:pt x="726" y="1334"/>
                  </a:lnTo>
                  <a:lnTo>
                    <a:pt x="684" y="1410"/>
                  </a:lnTo>
                  <a:lnTo>
                    <a:pt x="668" y="1471"/>
                  </a:lnTo>
                  <a:lnTo>
                    <a:pt x="694" y="1530"/>
                  </a:lnTo>
                  <a:lnTo>
                    <a:pt x="770" y="1539"/>
                  </a:lnTo>
                  <a:lnTo>
                    <a:pt x="891" y="1459"/>
                  </a:lnTo>
                  <a:lnTo>
                    <a:pt x="901" y="1498"/>
                  </a:lnTo>
                  <a:lnTo>
                    <a:pt x="864" y="1567"/>
                  </a:lnTo>
                  <a:lnTo>
                    <a:pt x="956" y="1583"/>
                  </a:lnTo>
                  <a:lnTo>
                    <a:pt x="965" y="1723"/>
                  </a:lnTo>
                  <a:lnTo>
                    <a:pt x="1090" y="1744"/>
                  </a:lnTo>
                  <a:lnTo>
                    <a:pt x="1170" y="1653"/>
                  </a:lnTo>
                  <a:lnTo>
                    <a:pt x="1266" y="1672"/>
                  </a:lnTo>
                  <a:lnTo>
                    <a:pt x="1300" y="1720"/>
                  </a:lnTo>
                  <a:lnTo>
                    <a:pt x="1393" y="1713"/>
                  </a:lnTo>
                  <a:lnTo>
                    <a:pt x="1395" y="1687"/>
                  </a:lnTo>
                  <a:lnTo>
                    <a:pt x="1447" y="1711"/>
                  </a:lnTo>
                  <a:lnTo>
                    <a:pt x="1504" y="1801"/>
                  </a:lnTo>
                  <a:lnTo>
                    <a:pt x="1603" y="1802"/>
                  </a:lnTo>
                  <a:lnTo>
                    <a:pt x="1640" y="1866"/>
                  </a:lnTo>
                  <a:lnTo>
                    <a:pt x="1645" y="1943"/>
                  </a:lnTo>
                  <a:lnTo>
                    <a:pt x="1755" y="1985"/>
                  </a:lnTo>
                  <a:lnTo>
                    <a:pt x="1892" y="1987"/>
                  </a:lnTo>
                  <a:lnTo>
                    <a:pt x="1933" y="2053"/>
                  </a:lnTo>
                  <a:lnTo>
                    <a:pt x="1995" y="2072"/>
                  </a:lnTo>
                  <a:lnTo>
                    <a:pt x="1983" y="2127"/>
                  </a:lnTo>
                  <a:lnTo>
                    <a:pt x="1916" y="2212"/>
                  </a:lnTo>
                  <a:lnTo>
                    <a:pt x="1897" y="2399"/>
                  </a:lnTo>
                  <a:lnTo>
                    <a:pt x="1836" y="2447"/>
                  </a:lnTo>
                  <a:lnTo>
                    <a:pt x="1745" y="2444"/>
                  </a:lnTo>
                  <a:lnTo>
                    <a:pt x="1715" y="2496"/>
                  </a:lnTo>
                  <a:lnTo>
                    <a:pt x="1738" y="2593"/>
                  </a:lnTo>
                  <a:lnTo>
                    <a:pt x="1640" y="2718"/>
                  </a:lnTo>
                  <a:lnTo>
                    <a:pt x="1609" y="2776"/>
                  </a:lnTo>
                  <a:lnTo>
                    <a:pt x="1515" y="2820"/>
                  </a:lnTo>
                  <a:lnTo>
                    <a:pt x="1453" y="2829"/>
                  </a:lnTo>
                  <a:lnTo>
                    <a:pt x="1451" y="2855"/>
                  </a:lnTo>
                  <a:lnTo>
                    <a:pt x="1495" y="2867"/>
                  </a:lnTo>
                  <a:lnTo>
                    <a:pt x="1489" y="2895"/>
                  </a:lnTo>
                  <a:lnTo>
                    <a:pt x="1451" y="2932"/>
                  </a:lnTo>
                  <a:lnTo>
                    <a:pt x="1473" y="2961"/>
                  </a:lnTo>
                  <a:lnTo>
                    <a:pt x="1520" y="2962"/>
                  </a:lnTo>
                  <a:lnTo>
                    <a:pt x="1518" y="2998"/>
                  </a:lnTo>
                  <a:lnTo>
                    <a:pt x="1505" y="3033"/>
                  </a:lnTo>
                  <a:lnTo>
                    <a:pt x="1502" y="3062"/>
                  </a:lnTo>
                  <a:lnTo>
                    <a:pt x="1570" y="3119"/>
                  </a:lnTo>
                  <a:lnTo>
                    <a:pt x="1561" y="3149"/>
                  </a:lnTo>
                  <a:lnTo>
                    <a:pt x="1468" y="3148"/>
                  </a:lnTo>
                  <a:lnTo>
                    <a:pt x="1374" y="3067"/>
                  </a:lnTo>
                  <a:lnTo>
                    <a:pt x="1303" y="2940"/>
                  </a:lnTo>
                  <a:lnTo>
                    <a:pt x="1312" y="2818"/>
                  </a:lnTo>
                  <a:lnTo>
                    <a:pt x="1257" y="2745"/>
                  </a:lnTo>
                  <a:lnTo>
                    <a:pt x="1279" y="2622"/>
                  </a:lnTo>
                  <a:lnTo>
                    <a:pt x="1247" y="2613"/>
                  </a:lnTo>
                  <a:lnTo>
                    <a:pt x="1247" y="2345"/>
                  </a:lnTo>
                  <a:lnTo>
                    <a:pt x="1245" y="2344"/>
                  </a:lnTo>
                  <a:lnTo>
                    <a:pt x="1239" y="2340"/>
                  </a:lnTo>
                  <a:lnTo>
                    <a:pt x="1230" y="2332"/>
                  </a:lnTo>
                  <a:lnTo>
                    <a:pt x="1219" y="2325"/>
                  </a:lnTo>
                  <a:lnTo>
                    <a:pt x="1207" y="2316"/>
                  </a:lnTo>
                  <a:lnTo>
                    <a:pt x="1194" y="2306"/>
                  </a:lnTo>
                  <a:lnTo>
                    <a:pt x="1182" y="2298"/>
                  </a:lnTo>
                  <a:lnTo>
                    <a:pt x="1170" y="2289"/>
                  </a:lnTo>
                  <a:lnTo>
                    <a:pt x="1161" y="2283"/>
                  </a:lnTo>
                  <a:lnTo>
                    <a:pt x="1153" y="2278"/>
                  </a:lnTo>
                  <a:lnTo>
                    <a:pt x="1150" y="2276"/>
                  </a:lnTo>
                  <a:lnTo>
                    <a:pt x="1146" y="2276"/>
                  </a:lnTo>
                  <a:lnTo>
                    <a:pt x="1138" y="2274"/>
                  </a:lnTo>
                  <a:lnTo>
                    <a:pt x="1129" y="2272"/>
                  </a:lnTo>
                  <a:lnTo>
                    <a:pt x="1119" y="2270"/>
                  </a:lnTo>
                  <a:lnTo>
                    <a:pt x="1111" y="2268"/>
                  </a:lnTo>
                  <a:lnTo>
                    <a:pt x="1104" y="2266"/>
                  </a:lnTo>
                  <a:lnTo>
                    <a:pt x="1102" y="2266"/>
                  </a:lnTo>
                  <a:lnTo>
                    <a:pt x="1092" y="2215"/>
                  </a:lnTo>
                  <a:lnTo>
                    <a:pt x="974" y="2066"/>
                  </a:lnTo>
                  <a:lnTo>
                    <a:pt x="986" y="2013"/>
                  </a:lnTo>
                  <a:lnTo>
                    <a:pt x="990" y="1927"/>
                  </a:lnTo>
                  <a:lnTo>
                    <a:pt x="1072" y="1869"/>
                  </a:lnTo>
                  <a:lnTo>
                    <a:pt x="1060" y="1773"/>
                  </a:lnTo>
                  <a:lnTo>
                    <a:pt x="940" y="1763"/>
                  </a:lnTo>
                  <a:lnTo>
                    <a:pt x="846" y="1657"/>
                  </a:lnTo>
                  <a:lnTo>
                    <a:pt x="780" y="1638"/>
                  </a:lnTo>
                  <a:lnTo>
                    <a:pt x="736" y="1631"/>
                  </a:lnTo>
                  <a:lnTo>
                    <a:pt x="741" y="1593"/>
                  </a:lnTo>
                  <a:lnTo>
                    <a:pt x="687" y="1584"/>
                  </a:lnTo>
                  <a:lnTo>
                    <a:pt x="687" y="1606"/>
                  </a:lnTo>
                  <a:lnTo>
                    <a:pt x="549" y="1572"/>
                  </a:lnTo>
                  <a:lnTo>
                    <a:pt x="494" y="1489"/>
                  </a:lnTo>
                  <a:lnTo>
                    <a:pt x="517" y="1448"/>
                  </a:lnTo>
                  <a:lnTo>
                    <a:pt x="430" y="1322"/>
                  </a:lnTo>
                  <a:lnTo>
                    <a:pt x="415" y="1230"/>
                  </a:lnTo>
                  <a:lnTo>
                    <a:pt x="380" y="1230"/>
                  </a:lnTo>
                  <a:lnTo>
                    <a:pt x="391" y="1320"/>
                  </a:lnTo>
                  <a:lnTo>
                    <a:pt x="452" y="1412"/>
                  </a:lnTo>
                  <a:lnTo>
                    <a:pt x="446" y="1448"/>
                  </a:lnTo>
                  <a:lnTo>
                    <a:pt x="395" y="1440"/>
                  </a:lnTo>
                  <a:lnTo>
                    <a:pt x="332" y="1334"/>
                  </a:lnTo>
                  <a:lnTo>
                    <a:pt x="332" y="1211"/>
                  </a:lnTo>
                  <a:lnTo>
                    <a:pt x="267" y="1179"/>
                  </a:lnTo>
                  <a:lnTo>
                    <a:pt x="267" y="1091"/>
                  </a:lnTo>
                  <a:lnTo>
                    <a:pt x="293" y="1032"/>
                  </a:lnTo>
                  <a:lnTo>
                    <a:pt x="323" y="975"/>
                  </a:lnTo>
                  <a:lnTo>
                    <a:pt x="388" y="895"/>
                  </a:lnTo>
                  <a:lnTo>
                    <a:pt x="385" y="867"/>
                  </a:lnTo>
                  <a:lnTo>
                    <a:pt x="353" y="921"/>
                  </a:lnTo>
                  <a:lnTo>
                    <a:pt x="323" y="975"/>
                  </a:lnTo>
                  <a:lnTo>
                    <a:pt x="267" y="1041"/>
                  </a:lnTo>
                  <a:lnTo>
                    <a:pt x="267" y="1091"/>
                  </a:lnTo>
                  <a:lnTo>
                    <a:pt x="234" y="1173"/>
                  </a:lnTo>
                  <a:lnTo>
                    <a:pt x="206" y="1256"/>
                  </a:lnTo>
                  <a:lnTo>
                    <a:pt x="183" y="1341"/>
                  </a:lnTo>
                  <a:lnTo>
                    <a:pt x="165" y="1429"/>
                  </a:lnTo>
                  <a:lnTo>
                    <a:pt x="151" y="1518"/>
                  </a:lnTo>
                  <a:lnTo>
                    <a:pt x="144" y="1610"/>
                  </a:lnTo>
                  <a:lnTo>
                    <a:pt x="141" y="1702"/>
                  </a:lnTo>
                  <a:lnTo>
                    <a:pt x="145" y="1804"/>
                  </a:lnTo>
                  <a:lnTo>
                    <a:pt x="155" y="1905"/>
                  </a:lnTo>
                  <a:lnTo>
                    <a:pt x="171" y="2004"/>
                  </a:lnTo>
                  <a:lnTo>
                    <a:pt x="193" y="2100"/>
                  </a:lnTo>
                  <a:lnTo>
                    <a:pt x="222" y="2195"/>
                  </a:lnTo>
                  <a:lnTo>
                    <a:pt x="255" y="2286"/>
                  </a:lnTo>
                  <a:lnTo>
                    <a:pt x="295" y="2375"/>
                  </a:lnTo>
                  <a:lnTo>
                    <a:pt x="340" y="2461"/>
                  </a:lnTo>
                  <a:lnTo>
                    <a:pt x="389" y="2543"/>
                  </a:lnTo>
                  <a:lnTo>
                    <a:pt x="445" y="2623"/>
                  </a:lnTo>
                  <a:lnTo>
                    <a:pt x="505" y="2698"/>
                  </a:lnTo>
                  <a:lnTo>
                    <a:pt x="569" y="2770"/>
                  </a:lnTo>
                  <a:lnTo>
                    <a:pt x="637" y="2838"/>
                  </a:lnTo>
                  <a:lnTo>
                    <a:pt x="708" y="2902"/>
                  </a:lnTo>
                  <a:lnTo>
                    <a:pt x="785" y="2961"/>
                  </a:lnTo>
                  <a:lnTo>
                    <a:pt x="864" y="3015"/>
                  </a:lnTo>
                  <a:lnTo>
                    <a:pt x="947" y="3065"/>
                  </a:lnTo>
                  <a:lnTo>
                    <a:pt x="1034" y="3109"/>
                  </a:lnTo>
                  <a:lnTo>
                    <a:pt x="1123" y="3149"/>
                  </a:lnTo>
                  <a:lnTo>
                    <a:pt x="1216" y="3183"/>
                  </a:lnTo>
                  <a:lnTo>
                    <a:pt x="1311" y="3211"/>
                  </a:lnTo>
                  <a:lnTo>
                    <a:pt x="1408" y="3233"/>
                  </a:lnTo>
                  <a:lnTo>
                    <a:pt x="1507" y="3249"/>
                  </a:lnTo>
                  <a:lnTo>
                    <a:pt x="1609" y="3259"/>
                  </a:lnTo>
                  <a:lnTo>
                    <a:pt x="1712" y="3263"/>
                  </a:lnTo>
                  <a:lnTo>
                    <a:pt x="1809" y="3260"/>
                  </a:lnTo>
                  <a:lnTo>
                    <a:pt x="1905" y="3250"/>
                  </a:lnTo>
                  <a:lnTo>
                    <a:pt x="1999" y="3237"/>
                  </a:lnTo>
                  <a:lnTo>
                    <a:pt x="2092" y="3217"/>
                  </a:lnTo>
                  <a:lnTo>
                    <a:pt x="2183" y="3191"/>
                  </a:lnTo>
                  <a:lnTo>
                    <a:pt x="2270" y="3160"/>
                  </a:lnTo>
                  <a:lnTo>
                    <a:pt x="2355" y="3125"/>
                  </a:lnTo>
                  <a:lnTo>
                    <a:pt x="2439" y="3085"/>
                  </a:lnTo>
                  <a:lnTo>
                    <a:pt x="2519" y="3041"/>
                  </a:lnTo>
                  <a:lnTo>
                    <a:pt x="2596" y="2992"/>
                  </a:lnTo>
                  <a:lnTo>
                    <a:pt x="2669" y="2938"/>
                  </a:lnTo>
                  <a:lnTo>
                    <a:pt x="2741" y="2881"/>
                  </a:lnTo>
                  <a:lnTo>
                    <a:pt x="2808" y="2819"/>
                  </a:lnTo>
                  <a:lnTo>
                    <a:pt x="2871" y="2754"/>
                  </a:lnTo>
                  <a:lnTo>
                    <a:pt x="2931" y="2685"/>
                  </a:lnTo>
                  <a:lnTo>
                    <a:pt x="2878" y="2685"/>
                  </a:lnTo>
                  <a:lnTo>
                    <a:pt x="2878" y="2582"/>
                  </a:lnTo>
                  <a:lnTo>
                    <a:pt x="2819" y="2502"/>
                  </a:lnTo>
                  <a:lnTo>
                    <a:pt x="2819" y="2377"/>
                  </a:lnTo>
                  <a:lnTo>
                    <a:pt x="2773" y="2331"/>
                  </a:lnTo>
                  <a:lnTo>
                    <a:pt x="2769" y="2279"/>
                  </a:lnTo>
                  <a:lnTo>
                    <a:pt x="2827" y="2169"/>
                  </a:lnTo>
                  <a:lnTo>
                    <a:pt x="2717" y="1976"/>
                  </a:lnTo>
                  <a:lnTo>
                    <a:pt x="2730" y="1845"/>
                  </a:lnTo>
                  <a:lnTo>
                    <a:pt x="2631" y="1834"/>
                  </a:lnTo>
                  <a:lnTo>
                    <a:pt x="2594" y="1798"/>
                  </a:lnTo>
                  <a:lnTo>
                    <a:pt x="2527" y="1798"/>
                  </a:lnTo>
                  <a:lnTo>
                    <a:pt x="2494" y="1829"/>
                  </a:lnTo>
                  <a:lnTo>
                    <a:pt x="2376" y="1829"/>
                  </a:lnTo>
                  <a:lnTo>
                    <a:pt x="2373" y="1840"/>
                  </a:lnTo>
                  <a:lnTo>
                    <a:pt x="2306" y="1840"/>
                  </a:lnTo>
                  <a:lnTo>
                    <a:pt x="2157" y="1670"/>
                  </a:lnTo>
                  <a:lnTo>
                    <a:pt x="2158" y="1537"/>
                  </a:lnTo>
                  <a:lnTo>
                    <a:pt x="2183" y="1528"/>
                  </a:lnTo>
                  <a:lnTo>
                    <a:pt x="2192" y="1478"/>
                  </a:lnTo>
                  <a:lnTo>
                    <a:pt x="2157" y="1478"/>
                  </a:lnTo>
                  <a:lnTo>
                    <a:pt x="2142" y="1424"/>
                  </a:lnTo>
                  <a:lnTo>
                    <a:pt x="2316" y="1300"/>
                  </a:lnTo>
                  <a:lnTo>
                    <a:pt x="2316" y="1212"/>
                  </a:lnTo>
                  <a:lnTo>
                    <a:pt x="2401" y="1164"/>
                  </a:lnTo>
                  <a:lnTo>
                    <a:pt x="2436" y="1169"/>
                  </a:lnTo>
                  <a:lnTo>
                    <a:pt x="2506" y="1169"/>
                  </a:lnTo>
                  <a:lnTo>
                    <a:pt x="2560" y="1139"/>
                  </a:lnTo>
                  <a:lnTo>
                    <a:pt x="2736" y="1125"/>
                  </a:lnTo>
                  <a:lnTo>
                    <a:pt x="2736" y="1215"/>
                  </a:lnTo>
                  <a:lnTo>
                    <a:pt x="2875" y="1250"/>
                  </a:lnTo>
                  <a:lnTo>
                    <a:pt x="2903" y="1269"/>
                  </a:lnTo>
                  <a:lnTo>
                    <a:pt x="2928" y="1269"/>
                  </a:lnTo>
                  <a:lnTo>
                    <a:pt x="2928" y="1221"/>
                  </a:lnTo>
                  <a:lnTo>
                    <a:pt x="3008" y="1213"/>
                  </a:lnTo>
                  <a:lnTo>
                    <a:pt x="3085" y="1269"/>
                  </a:lnTo>
                  <a:lnTo>
                    <a:pt x="3210" y="1269"/>
                  </a:lnTo>
                  <a:lnTo>
                    <a:pt x="3219" y="1262"/>
                  </a:lnTo>
                  <a:lnTo>
                    <a:pt x="3199" y="1199"/>
                  </a:lnTo>
                  <a:lnTo>
                    <a:pt x="3177" y="1138"/>
                  </a:lnTo>
                  <a:lnTo>
                    <a:pt x="3095" y="1140"/>
                  </a:lnTo>
                  <a:lnTo>
                    <a:pt x="3053" y="1094"/>
                  </a:lnTo>
                  <a:lnTo>
                    <a:pt x="3046" y="1022"/>
                  </a:lnTo>
                  <a:lnTo>
                    <a:pt x="3004" y="1046"/>
                  </a:lnTo>
                  <a:lnTo>
                    <a:pt x="2981" y="1134"/>
                  </a:lnTo>
                  <a:lnTo>
                    <a:pt x="2921" y="1069"/>
                  </a:lnTo>
                  <a:lnTo>
                    <a:pt x="2918" y="1009"/>
                  </a:lnTo>
                  <a:lnTo>
                    <a:pt x="2859" y="959"/>
                  </a:lnTo>
                  <a:lnTo>
                    <a:pt x="2838" y="938"/>
                  </a:lnTo>
                  <a:lnTo>
                    <a:pt x="2769" y="938"/>
                  </a:lnTo>
                  <a:lnTo>
                    <a:pt x="2791" y="998"/>
                  </a:lnTo>
                  <a:lnTo>
                    <a:pt x="2873" y="1042"/>
                  </a:lnTo>
                  <a:lnTo>
                    <a:pt x="2887" y="1057"/>
                  </a:lnTo>
                  <a:lnTo>
                    <a:pt x="2870" y="1067"/>
                  </a:lnTo>
                  <a:lnTo>
                    <a:pt x="2870" y="1115"/>
                  </a:lnTo>
                  <a:lnTo>
                    <a:pt x="2830" y="1130"/>
                  </a:lnTo>
                  <a:lnTo>
                    <a:pt x="2796" y="1123"/>
                  </a:lnTo>
                  <a:lnTo>
                    <a:pt x="2775" y="1093"/>
                  </a:lnTo>
                  <a:lnTo>
                    <a:pt x="2830" y="1097"/>
                  </a:lnTo>
                  <a:lnTo>
                    <a:pt x="2845" y="1076"/>
                  </a:lnTo>
                  <a:lnTo>
                    <a:pt x="2722" y="994"/>
                  </a:lnTo>
                  <a:lnTo>
                    <a:pt x="2714" y="960"/>
                  </a:lnTo>
                  <a:lnTo>
                    <a:pt x="2664" y="1004"/>
                  </a:lnTo>
                  <a:lnTo>
                    <a:pt x="2614" y="994"/>
                  </a:lnTo>
                  <a:lnTo>
                    <a:pt x="2536" y="1093"/>
                  </a:lnTo>
                  <a:lnTo>
                    <a:pt x="2521" y="1132"/>
                  </a:lnTo>
                  <a:lnTo>
                    <a:pt x="2472" y="1136"/>
                  </a:lnTo>
                  <a:lnTo>
                    <a:pt x="2399" y="1137"/>
                  </a:lnTo>
                  <a:lnTo>
                    <a:pt x="2355" y="1117"/>
                  </a:lnTo>
                  <a:lnTo>
                    <a:pt x="2343" y="1031"/>
                  </a:lnTo>
                  <a:lnTo>
                    <a:pt x="2359" y="989"/>
                  </a:lnTo>
                  <a:lnTo>
                    <a:pt x="2432" y="974"/>
                  </a:lnTo>
                  <a:lnTo>
                    <a:pt x="2513" y="989"/>
                  </a:lnTo>
                  <a:lnTo>
                    <a:pt x="2523" y="945"/>
                  </a:lnTo>
                  <a:lnTo>
                    <a:pt x="2489" y="938"/>
                  </a:lnTo>
                  <a:lnTo>
                    <a:pt x="2501" y="868"/>
                  </a:lnTo>
                  <a:lnTo>
                    <a:pt x="2582" y="856"/>
                  </a:lnTo>
                  <a:lnTo>
                    <a:pt x="2638" y="775"/>
                  </a:lnTo>
                  <a:lnTo>
                    <a:pt x="2697" y="766"/>
                  </a:lnTo>
                  <a:lnTo>
                    <a:pt x="2750" y="773"/>
                  </a:lnTo>
                  <a:lnTo>
                    <a:pt x="2769" y="773"/>
                  </a:lnTo>
                  <a:lnTo>
                    <a:pt x="2759" y="699"/>
                  </a:lnTo>
                  <a:lnTo>
                    <a:pt x="2695" y="724"/>
                  </a:lnTo>
                  <a:lnTo>
                    <a:pt x="2672" y="668"/>
                  </a:lnTo>
                  <a:lnTo>
                    <a:pt x="2634" y="663"/>
                  </a:lnTo>
                  <a:lnTo>
                    <a:pt x="2628" y="625"/>
                  </a:lnTo>
                  <a:lnTo>
                    <a:pt x="2658" y="592"/>
                  </a:lnTo>
                  <a:lnTo>
                    <a:pt x="2731" y="563"/>
                  </a:lnTo>
                  <a:lnTo>
                    <a:pt x="2749" y="530"/>
                  </a:lnTo>
                  <a:lnTo>
                    <a:pt x="2678" y="472"/>
                  </a:lnTo>
                  <a:lnTo>
                    <a:pt x="2604" y="418"/>
                  </a:lnTo>
                  <a:lnTo>
                    <a:pt x="2526" y="367"/>
                  </a:lnTo>
                  <a:lnTo>
                    <a:pt x="2445" y="322"/>
                  </a:lnTo>
                  <a:lnTo>
                    <a:pt x="2362" y="281"/>
                  </a:lnTo>
                  <a:lnTo>
                    <a:pt x="2275" y="245"/>
                  </a:lnTo>
                  <a:lnTo>
                    <a:pt x="2187" y="214"/>
                  </a:lnTo>
                  <a:lnTo>
                    <a:pt x="2096" y="188"/>
                  </a:lnTo>
                  <a:lnTo>
                    <a:pt x="2002" y="168"/>
                  </a:lnTo>
                  <a:lnTo>
                    <a:pt x="1907" y="153"/>
                  </a:lnTo>
                  <a:lnTo>
                    <a:pt x="1810" y="144"/>
                  </a:lnTo>
                  <a:lnTo>
                    <a:pt x="1712" y="140"/>
                  </a:lnTo>
                  <a:close/>
                  <a:moveTo>
                    <a:pt x="1712" y="0"/>
                  </a:moveTo>
                  <a:lnTo>
                    <a:pt x="1814" y="4"/>
                  </a:lnTo>
                  <a:lnTo>
                    <a:pt x="1914" y="12"/>
                  </a:lnTo>
                  <a:lnTo>
                    <a:pt x="2012" y="27"/>
                  </a:lnTo>
                  <a:lnTo>
                    <a:pt x="2108" y="47"/>
                  </a:lnTo>
                  <a:lnTo>
                    <a:pt x="2202" y="72"/>
                  </a:lnTo>
                  <a:lnTo>
                    <a:pt x="2295" y="102"/>
                  </a:lnTo>
                  <a:lnTo>
                    <a:pt x="2384" y="137"/>
                  </a:lnTo>
                  <a:lnTo>
                    <a:pt x="2472" y="178"/>
                  </a:lnTo>
                  <a:lnTo>
                    <a:pt x="2556" y="222"/>
                  </a:lnTo>
                  <a:lnTo>
                    <a:pt x="2637" y="272"/>
                  </a:lnTo>
                  <a:lnTo>
                    <a:pt x="2716" y="325"/>
                  </a:lnTo>
                  <a:lnTo>
                    <a:pt x="2792" y="382"/>
                  </a:lnTo>
                  <a:lnTo>
                    <a:pt x="2863" y="445"/>
                  </a:lnTo>
                  <a:lnTo>
                    <a:pt x="2903" y="482"/>
                  </a:lnTo>
                  <a:lnTo>
                    <a:pt x="2942" y="520"/>
                  </a:lnTo>
                  <a:lnTo>
                    <a:pt x="2968" y="547"/>
                  </a:lnTo>
                  <a:lnTo>
                    <a:pt x="3033" y="622"/>
                  </a:lnTo>
                  <a:lnTo>
                    <a:pt x="3094" y="699"/>
                  </a:lnTo>
                  <a:lnTo>
                    <a:pt x="3150" y="780"/>
                  </a:lnTo>
                  <a:lnTo>
                    <a:pt x="3201" y="863"/>
                  </a:lnTo>
                  <a:lnTo>
                    <a:pt x="3247" y="950"/>
                  </a:lnTo>
                  <a:lnTo>
                    <a:pt x="3289" y="1040"/>
                  </a:lnTo>
                  <a:lnTo>
                    <a:pt x="3303" y="1073"/>
                  </a:lnTo>
                  <a:lnTo>
                    <a:pt x="3335" y="1161"/>
                  </a:lnTo>
                  <a:lnTo>
                    <a:pt x="3363" y="1252"/>
                  </a:lnTo>
                  <a:lnTo>
                    <a:pt x="3386" y="1346"/>
                  </a:lnTo>
                  <a:lnTo>
                    <a:pt x="3403" y="1440"/>
                  </a:lnTo>
                  <a:lnTo>
                    <a:pt x="3416" y="1536"/>
                  </a:lnTo>
                  <a:lnTo>
                    <a:pt x="3421" y="1610"/>
                  </a:lnTo>
                  <a:lnTo>
                    <a:pt x="3423" y="1684"/>
                  </a:lnTo>
                  <a:lnTo>
                    <a:pt x="3423" y="1702"/>
                  </a:lnTo>
                  <a:lnTo>
                    <a:pt x="3420" y="1802"/>
                  </a:lnTo>
                  <a:lnTo>
                    <a:pt x="3412" y="1901"/>
                  </a:lnTo>
                  <a:lnTo>
                    <a:pt x="3398" y="1999"/>
                  </a:lnTo>
                  <a:lnTo>
                    <a:pt x="3376" y="2100"/>
                  </a:lnTo>
                  <a:lnTo>
                    <a:pt x="3350" y="2198"/>
                  </a:lnTo>
                  <a:lnTo>
                    <a:pt x="3317" y="2292"/>
                  </a:lnTo>
                  <a:lnTo>
                    <a:pt x="3279" y="2384"/>
                  </a:lnTo>
                  <a:lnTo>
                    <a:pt x="3237" y="2475"/>
                  </a:lnTo>
                  <a:lnTo>
                    <a:pt x="3189" y="2559"/>
                  </a:lnTo>
                  <a:lnTo>
                    <a:pt x="3137" y="2642"/>
                  </a:lnTo>
                  <a:lnTo>
                    <a:pt x="3081" y="2722"/>
                  </a:lnTo>
                  <a:lnTo>
                    <a:pt x="3020" y="2797"/>
                  </a:lnTo>
                  <a:lnTo>
                    <a:pt x="2955" y="2869"/>
                  </a:lnTo>
                  <a:lnTo>
                    <a:pt x="2887" y="2938"/>
                  </a:lnTo>
                  <a:lnTo>
                    <a:pt x="2814" y="3002"/>
                  </a:lnTo>
                  <a:lnTo>
                    <a:pt x="2737" y="3063"/>
                  </a:lnTo>
                  <a:lnTo>
                    <a:pt x="2657" y="3118"/>
                  </a:lnTo>
                  <a:lnTo>
                    <a:pt x="2575" y="3170"/>
                  </a:lnTo>
                  <a:lnTo>
                    <a:pt x="2489" y="3217"/>
                  </a:lnTo>
                  <a:lnTo>
                    <a:pt x="2400" y="3259"/>
                  </a:lnTo>
                  <a:lnTo>
                    <a:pt x="2309" y="3296"/>
                  </a:lnTo>
                  <a:lnTo>
                    <a:pt x="2215" y="3328"/>
                  </a:lnTo>
                  <a:lnTo>
                    <a:pt x="2118" y="3354"/>
                  </a:lnTo>
                  <a:lnTo>
                    <a:pt x="2019" y="3374"/>
                  </a:lnTo>
                  <a:lnTo>
                    <a:pt x="1918" y="3390"/>
                  </a:lnTo>
                  <a:lnTo>
                    <a:pt x="1816" y="3399"/>
                  </a:lnTo>
                  <a:lnTo>
                    <a:pt x="1712" y="3402"/>
                  </a:lnTo>
                  <a:lnTo>
                    <a:pt x="1603" y="3399"/>
                  </a:lnTo>
                  <a:lnTo>
                    <a:pt x="1498" y="3389"/>
                  </a:lnTo>
                  <a:lnTo>
                    <a:pt x="1393" y="3372"/>
                  </a:lnTo>
                  <a:lnTo>
                    <a:pt x="1291" y="3350"/>
                  </a:lnTo>
                  <a:lnTo>
                    <a:pt x="1192" y="3321"/>
                  </a:lnTo>
                  <a:lnTo>
                    <a:pt x="1095" y="3288"/>
                  </a:lnTo>
                  <a:lnTo>
                    <a:pt x="1000" y="3248"/>
                  </a:lnTo>
                  <a:lnTo>
                    <a:pt x="908" y="3203"/>
                  </a:lnTo>
                  <a:lnTo>
                    <a:pt x="819" y="3153"/>
                  </a:lnTo>
                  <a:lnTo>
                    <a:pt x="735" y="3098"/>
                  </a:lnTo>
                  <a:lnTo>
                    <a:pt x="654" y="3037"/>
                  </a:lnTo>
                  <a:lnTo>
                    <a:pt x="576" y="2973"/>
                  </a:lnTo>
                  <a:lnTo>
                    <a:pt x="502" y="2904"/>
                  </a:lnTo>
                  <a:lnTo>
                    <a:pt x="433" y="2831"/>
                  </a:lnTo>
                  <a:lnTo>
                    <a:pt x="368" y="2753"/>
                  </a:lnTo>
                  <a:lnTo>
                    <a:pt x="307" y="2673"/>
                  </a:lnTo>
                  <a:lnTo>
                    <a:pt x="252" y="2588"/>
                  </a:lnTo>
                  <a:lnTo>
                    <a:pt x="202" y="2501"/>
                  </a:lnTo>
                  <a:lnTo>
                    <a:pt x="156" y="2410"/>
                  </a:lnTo>
                  <a:lnTo>
                    <a:pt x="115" y="2316"/>
                  </a:lnTo>
                  <a:lnTo>
                    <a:pt x="81" y="2219"/>
                  </a:lnTo>
                  <a:lnTo>
                    <a:pt x="52" y="2119"/>
                  </a:lnTo>
                  <a:lnTo>
                    <a:pt x="30" y="2019"/>
                  </a:lnTo>
                  <a:lnTo>
                    <a:pt x="14" y="1915"/>
                  </a:lnTo>
                  <a:lnTo>
                    <a:pt x="3" y="1809"/>
                  </a:lnTo>
                  <a:lnTo>
                    <a:pt x="0" y="1702"/>
                  </a:lnTo>
                  <a:lnTo>
                    <a:pt x="3" y="1596"/>
                  </a:lnTo>
                  <a:lnTo>
                    <a:pt x="13" y="1492"/>
                  </a:lnTo>
                  <a:lnTo>
                    <a:pt x="29" y="1390"/>
                  </a:lnTo>
                  <a:lnTo>
                    <a:pt x="51" y="1289"/>
                  </a:lnTo>
                  <a:lnTo>
                    <a:pt x="79" y="1192"/>
                  </a:lnTo>
                  <a:lnTo>
                    <a:pt x="112" y="1097"/>
                  </a:lnTo>
                  <a:lnTo>
                    <a:pt x="151" y="1004"/>
                  </a:lnTo>
                  <a:lnTo>
                    <a:pt x="195" y="914"/>
                  </a:lnTo>
                  <a:lnTo>
                    <a:pt x="244" y="827"/>
                  </a:lnTo>
                  <a:lnTo>
                    <a:pt x="299" y="744"/>
                  </a:lnTo>
                  <a:lnTo>
                    <a:pt x="357" y="663"/>
                  </a:lnTo>
                  <a:lnTo>
                    <a:pt x="418" y="589"/>
                  </a:lnTo>
                  <a:lnTo>
                    <a:pt x="484" y="519"/>
                  </a:lnTo>
                  <a:lnTo>
                    <a:pt x="553" y="451"/>
                  </a:lnTo>
                  <a:lnTo>
                    <a:pt x="625" y="388"/>
                  </a:lnTo>
                  <a:lnTo>
                    <a:pt x="701" y="330"/>
                  </a:lnTo>
                  <a:lnTo>
                    <a:pt x="780" y="276"/>
                  </a:lnTo>
                  <a:lnTo>
                    <a:pt x="862" y="226"/>
                  </a:lnTo>
                  <a:lnTo>
                    <a:pt x="947" y="181"/>
                  </a:lnTo>
                  <a:lnTo>
                    <a:pt x="1035" y="139"/>
                  </a:lnTo>
                  <a:lnTo>
                    <a:pt x="1124" y="104"/>
                  </a:lnTo>
                  <a:lnTo>
                    <a:pt x="1217" y="74"/>
                  </a:lnTo>
                  <a:lnTo>
                    <a:pt x="1313" y="47"/>
                  </a:lnTo>
                  <a:lnTo>
                    <a:pt x="1410" y="27"/>
                  </a:lnTo>
                  <a:lnTo>
                    <a:pt x="1508" y="12"/>
                  </a:lnTo>
                  <a:lnTo>
                    <a:pt x="1610" y="4"/>
                  </a:lnTo>
                  <a:lnTo>
                    <a:pt x="1712" y="0"/>
                  </a:lnTo>
                  <a:close/>
                </a:path>
              </a:pathLst>
            </a:custGeom>
            <a:grp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132" name="Freeform 29"/>
            <p:cNvSpPr>
              <a:spLocks/>
            </p:cNvSpPr>
            <p:nvPr/>
          </p:nvSpPr>
          <p:spPr bwMode="auto">
            <a:xfrm>
              <a:off x="342900" y="1736726"/>
              <a:ext cx="7938" cy="17463"/>
            </a:xfrm>
            <a:custGeom>
              <a:avLst/>
              <a:gdLst>
                <a:gd name="T0" fmla="*/ 56 w 56"/>
                <a:gd name="T1" fmla="*/ 0 h 116"/>
                <a:gd name="T2" fmla="*/ 26 w 56"/>
                <a:gd name="T3" fmla="*/ 57 h 116"/>
                <a:gd name="T4" fmla="*/ 0 w 56"/>
                <a:gd name="T5" fmla="*/ 116 h 116"/>
                <a:gd name="T6" fmla="*/ 0 w 56"/>
                <a:gd name="T7" fmla="*/ 66 h 116"/>
                <a:gd name="T8" fmla="*/ 56 w 56"/>
                <a:gd name="T9" fmla="*/ 0 h 116"/>
              </a:gdLst>
              <a:ahLst/>
              <a:cxnLst>
                <a:cxn ang="0">
                  <a:pos x="T0" y="T1"/>
                </a:cxn>
                <a:cxn ang="0">
                  <a:pos x="T2" y="T3"/>
                </a:cxn>
                <a:cxn ang="0">
                  <a:pos x="T4" y="T5"/>
                </a:cxn>
                <a:cxn ang="0">
                  <a:pos x="T6" y="T7"/>
                </a:cxn>
                <a:cxn ang="0">
                  <a:pos x="T8" y="T9"/>
                </a:cxn>
              </a:cxnLst>
              <a:rect l="0" t="0" r="r" b="b"/>
              <a:pathLst>
                <a:path w="56" h="116">
                  <a:moveTo>
                    <a:pt x="56" y="0"/>
                  </a:moveTo>
                  <a:lnTo>
                    <a:pt x="26" y="57"/>
                  </a:lnTo>
                  <a:lnTo>
                    <a:pt x="0" y="116"/>
                  </a:lnTo>
                  <a:lnTo>
                    <a:pt x="0" y="66"/>
                  </a:lnTo>
                  <a:lnTo>
                    <a:pt x="56" y="0"/>
                  </a:lnTo>
                  <a:close/>
                </a:path>
              </a:pathLst>
            </a:custGeom>
            <a:grp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grpSp>
      <p:grpSp>
        <p:nvGrpSpPr>
          <p:cNvPr id="148" name="Group 147"/>
          <p:cNvGrpSpPr/>
          <p:nvPr/>
        </p:nvGrpSpPr>
        <p:grpSpPr>
          <a:xfrm>
            <a:off x="7316967" y="4106005"/>
            <a:ext cx="590293" cy="588617"/>
            <a:chOff x="4248150" y="3857625"/>
            <a:chExt cx="558800" cy="557213"/>
          </a:xfrm>
          <a:solidFill>
            <a:srgbClr val="66BFCC"/>
          </a:solidFill>
        </p:grpSpPr>
        <p:sp>
          <p:nvSpPr>
            <p:cNvPr id="137" name="Freeform 28"/>
            <p:cNvSpPr>
              <a:spLocks noEditPoints="1"/>
            </p:cNvSpPr>
            <p:nvPr/>
          </p:nvSpPr>
          <p:spPr bwMode="auto">
            <a:xfrm>
              <a:off x="4248150" y="3857625"/>
              <a:ext cx="558800" cy="557213"/>
            </a:xfrm>
            <a:custGeom>
              <a:avLst/>
              <a:gdLst>
                <a:gd name="T0" fmla="*/ 1449 w 3520"/>
                <a:gd name="T1" fmla="*/ 3118 h 3509"/>
                <a:gd name="T2" fmla="*/ 1525 w 3520"/>
                <a:gd name="T3" fmla="*/ 2785 h 3509"/>
                <a:gd name="T4" fmla="*/ 1573 w 3520"/>
                <a:gd name="T5" fmla="*/ 2673 h 3509"/>
                <a:gd name="T6" fmla="*/ 3219 w 3520"/>
                <a:gd name="T7" fmla="*/ 1672 h 3509"/>
                <a:gd name="T8" fmla="*/ 3163 w 3520"/>
                <a:gd name="T9" fmla="*/ 1169 h 3509"/>
                <a:gd name="T10" fmla="*/ 3100 w 3520"/>
                <a:gd name="T11" fmla="*/ 1182 h 3509"/>
                <a:gd name="T12" fmla="*/ 3043 w 3520"/>
                <a:gd name="T13" fmla="*/ 1212 h 3509"/>
                <a:gd name="T14" fmla="*/ 2978 w 3520"/>
                <a:gd name="T15" fmla="*/ 1272 h 3509"/>
                <a:gd name="T16" fmla="*/ 3339 w 3520"/>
                <a:gd name="T17" fmla="*/ 1552 h 3509"/>
                <a:gd name="T18" fmla="*/ 3364 w 3520"/>
                <a:gd name="T19" fmla="*/ 1523 h 3509"/>
                <a:gd name="T20" fmla="*/ 3387 w 3520"/>
                <a:gd name="T21" fmla="*/ 1482 h 3509"/>
                <a:gd name="T22" fmla="*/ 3402 w 3520"/>
                <a:gd name="T23" fmla="*/ 1432 h 3509"/>
                <a:gd name="T24" fmla="*/ 3406 w 3520"/>
                <a:gd name="T25" fmla="*/ 1375 h 3509"/>
                <a:gd name="T26" fmla="*/ 3394 w 3520"/>
                <a:gd name="T27" fmla="*/ 1317 h 3509"/>
                <a:gd name="T28" fmla="*/ 3363 w 3520"/>
                <a:gd name="T29" fmla="*/ 1259 h 3509"/>
                <a:gd name="T30" fmla="*/ 3314 w 3520"/>
                <a:gd name="T31" fmla="*/ 1212 h 3509"/>
                <a:gd name="T32" fmla="*/ 3258 w 3520"/>
                <a:gd name="T33" fmla="*/ 1182 h 3509"/>
                <a:gd name="T34" fmla="*/ 3195 w 3520"/>
                <a:gd name="T35" fmla="*/ 1169 h 3509"/>
                <a:gd name="T36" fmla="*/ 909 w 3520"/>
                <a:gd name="T37" fmla="*/ 194 h 3509"/>
                <a:gd name="T38" fmla="*/ 909 w 3520"/>
                <a:gd name="T39" fmla="*/ 905 h 3509"/>
                <a:gd name="T40" fmla="*/ 1022 w 3520"/>
                <a:gd name="T41" fmla="*/ 113 h 3509"/>
                <a:gd name="T42" fmla="*/ 114 w 3520"/>
                <a:gd name="T43" fmla="*/ 1019 h 3509"/>
                <a:gd name="T44" fmla="*/ 2498 w 3520"/>
                <a:gd name="T45" fmla="*/ 3396 h 3509"/>
                <a:gd name="T46" fmla="*/ 1923 w 3520"/>
                <a:gd name="T47" fmla="*/ 3124 h 3509"/>
                <a:gd name="T48" fmla="*/ 1441 w 3520"/>
                <a:gd name="T49" fmla="*/ 2644 h 3509"/>
                <a:gd name="T50" fmla="*/ 2738 w 3520"/>
                <a:gd name="T51" fmla="*/ 1191 h 3509"/>
                <a:gd name="T52" fmla="*/ 2135 w 3520"/>
                <a:gd name="T53" fmla="*/ 1632 h 3509"/>
                <a:gd name="T54" fmla="*/ 2498 w 3520"/>
                <a:gd name="T55" fmla="*/ 113 h 3509"/>
                <a:gd name="T56" fmla="*/ 941 w 3520"/>
                <a:gd name="T57" fmla="*/ 0 h 3509"/>
                <a:gd name="T58" fmla="*/ 2611 w 3520"/>
                <a:gd name="T59" fmla="*/ 1157 h 3509"/>
                <a:gd name="T60" fmla="*/ 2898 w 3520"/>
                <a:gd name="T61" fmla="*/ 1191 h 3509"/>
                <a:gd name="T62" fmla="*/ 2974 w 3520"/>
                <a:gd name="T63" fmla="*/ 1121 h 3509"/>
                <a:gd name="T64" fmla="*/ 3050 w 3520"/>
                <a:gd name="T65" fmla="*/ 1078 h 3509"/>
                <a:gd name="T66" fmla="*/ 3124 w 3520"/>
                <a:gd name="T67" fmla="*/ 1055 h 3509"/>
                <a:gd name="T68" fmla="*/ 3196 w 3520"/>
                <a:gd name="T69" fmla="*/ 1052 h 3509"/>
                <a:gd name="T70" fmla="*/ 3262 w 3520"/>
                <a:gd name="T71" fmla="*/ 1063 h 3509"/>
                <a:gd name="T72" fmla="*/ 3319 w 3520"/>
                <a:gd name="T73" fmla="*/ 1083 h 3509"/>
                <a:gd name="T74" fmla="*/ 3369 w 3520"/>
                <a:gd name="T75" fmla="*/ 1109 h 3509"/>
                <a:gd name="T76" fmla="*/ 3406 w 3520"/>
                <a:gd name="T77" fmla="*/ 1138 h 3509"/>
                <a:gd name="T78" fmla="*/ 3453 w 3520"/>
                <a:gd name="T79" fmla="*/ 1191 h 3509"/>
                <a:gd name="T80" fmla="*/ 3497 w 3520"/>
                <a:gd name="T81" fmla="*/ 1272 h 3509"/>
                <a:gd name="T82" fmla="*/ 3517 w 3520"/>
                <a:gd name="T83" fmla="*/ 1350 h 3509"/>
                <a:gd name="T84" fmla="*/ 3518 w 3520"/>
                <a:gd name="T85" fmla="*/ 1424 h 3509"/>
                <a:gd name="T86" fmla="*/ 3504 w 3520"/>
                <a:gd name="T87" fmla="*/ 1491 h 3509"/>
                <a:gd name="T88" fmla="*/ 3481 w 3520"/>
                <a:gd name="T89" fmla="*/ 1550 h 3509"/>
                <a:gd name="T90" fmla="*/ 3451 w 3520"/>
                <a:gd name="T91" fmla="*/ 1598 h 3509"/>
                <a:gd name="T92" fmla="*/ 3420 w 3520"/>
                <a:gd name="T93" fmla="*/ 1632 h 3509"/>
                <a:gd name="T94" fmla="*/ 2611 w 3520"/>
                <a:gd name="T95" fmla="*/ 3509 h 3509"/>
                <a:gd name="T96" fmla="*/ 0 w 3520"/>
                <a:gd name="T97" fmla="*/ 938 h 35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3520" h="3509">
                  <a:moveTo>
                    <a:pt x="1525" y="2785"/>
                  </a:moveTo>
                  <a:lnTo>
                    <a:pt x="1449" y="3118"/>
                  </a:lnTo>
                  <a:lnTo>
                    <a:pt x="1781" y="3041"/>
                  </a:lnTo>
                  <a:lnTo>
                    <a:pt x="1525" y="2785"/>
                  </a:lnTo>
                  <a:close/>
                  <a:moveTo>
                    <a:pt x="2898" y="1352"/>
                  </a:moveTo>
                  <a:lnTo>
                    <a:pt x="1573" y="2673"/>
                  </a:lnTo>
                  <a:lnTo>
                    <a:pt x="1894" y="2993"/>
                  </a:lnTo>
                  <a:lnTo>
                    <a:pt x="3219" y="1672"/>
                  </a:lnTo>
                  <a:lnTo>
                    <a:pt x="2898" y="1352"/>
                  </a:lnTo>
                  <a:close/>
                  <a:moveTo>
                    <a:pt x="3163" y="1169"/>
                  </a:moveTo>
                  <a:lnTo>
                    <a:pt x="3131" y="1173"/>
                  </a:lnTo>
                  <a:lnTo>
                    <a:pt x="3100" y="1182"/>
                  </a:lnTo>
                  <a:lnTo>
                    <a:pt x="3071" y="1195"/>
                  </a:lnTo>
                  <a:lnTo>
                    <a:pt x="3043" y="1212"/>
                  </a:lnTo>
                  <a:lnTo>
                    <a:pt x="3019" y="1233"/>
                  </a:lnTo>
                  <a:lnTo>
                    <a:pt x="2978" y="1272"/>
                  </a:lnTo>
                  <a:lnTo>
                    <a:pt x="3299" y="1592"/>
                  </a:lnTo>
                  <a:lnTo>
                    <a:pt x="3339" y="1552"/>
                  </a:lnTo>
                  <a:lnTo>
                    <a:pt x="3351" y="1539"/>
                  </a:lnTo>
                  <a:lnTo>
                    <a:pt x="3364" y="1523"/>
                  </a:lnTo>
                  <a:lnTo>
                    <a:pt x="3376" y="1503"/>
                  </a:lnTo>
                  <a:lnTo>
                    <a:pt x="3387" y="1482"/>
                  </a:lnTo>
                  <a:lnTo>
                    <a:pt x="3395" y="1457"/>
                  </a:lnTo>
                  <a:lnTo>
                    <a:pt x="3402" y="1432"/>
                  </a:lnTo>
                  <a:lnTo>
                    <a:pt x="3405" y="1404"/>
                  </a:lnTo>
                  <a:lnTo>
                    <a:pt x="3406" y="1375"/>
                  </a:lnTo>
                  <a:lnTo>
                    <a:pt x="3402" y="1347"/>
                  </a:lnTo>
                  <a:lnTo>
                    <a:pt x="3394" y="1317"/>
                  </a:lnTo>
                  <a:lnTo>
                    <a:pt x="3381" y="1288"/>
                  </a:lnTo>
                  <a:lnTo>
                    <a:pt x="3363" y="1259"/>
                  </a:lnTo>
                  <a:lnTo>
                    <a:pt x="3339" y="1233"/>
                  </a:lnTo>
                  <a:lnTo>
                    <a:pt x="3314" y="1212"/>
                  </a:lnTo>
                  <a:lnTo>
                    <a:pt x="3287" y="1195"/>
                  </a:lnTo>
                  <a:lnTo>
                    <a:pt x="3258" y="1182"/>
                  </a:lnTo>
                  <a:lnTo>
                    <a:pt x="3227" y="1173"/>
                  </a:lnTo>
                  <a:lnTo>
                    <a:pt x="3195" y="1169"/>
                  </a:lnTo>
                  <a:lnTo>
                    <a:pt x="3163" y="1169"/>
                  </a:lnTo>
                  <a:close/>
                  <a:moveTo>
                    <a:pt x="909" y="194"/>
                  </a:moveTo>
                  <a:lnTo>
                    <a:pt x="194" y="905"/>
                  </a:lnTo>
                  <a:lnTo>
                    <a:pt x="909" y="905"/>
                  </a:lnTo>
                  <a:lnTo>
                    <a:pt x="909" y="194"/>
                  </a:lnTo>
                  <a:close/>
                  <a:moveTo>
                    <a:pt x="1022" y="113"/>
                  </a:moveTo>
                  <a:lnTo>
                    <a:pt x="1022" y="1019"/>
                  </a:lnTo>
                  <a:lnTo>
                    <a:pt x="114" y="1019"/>
                  </a:lnTo>
                  <a:lnTo>
                    <a:pt x="114" y="3396"/>
                  </a:lnTo>
                  <a:lnTo>
                    <a:pt x="2498" y="3396"/>
                  </a:lnTo>
                  <a:lnTo>
                    <a:pt x="2498" y="2552"/>
                  </a:lnTo>
                  <a:lnTo>
                    <a:pt x="1923" y="3124"/>
                  </a:lnTo>
                  <a:lnTo>
                    <a:pt x="1297" y="3269"/>
                  </a:lnTo>
                  <a:lnTo>
                    <a:pt x="1441" y="2644"/>
                  </a:lnTo>
                  <a:lnTo>
                    <a:pt x="2818" y="1272"/>
                  </a:lnTo>
                  <a:lnTo>
                    <a:pt x="2738" y="1191"/>
                  </a:lnTo>
                  <a:lnTo>
                    <a:pt x="2215" y="1711"/>
                  </a:lnTo>
                  <a:lnTo>
                    <a:pt x="2135" y="1632"/>
                  </a:lnTo>
                  <a:lnTo>
                    <a:pt x="2498" y="1270"/>
                  </a:lnTo>
                  <a:lnTo>
                    <a:pt x="2498" y="113"/>
                  </a:lnTo>
                  <a:lnTo>
                    <a:pt x="1022" y="113"/>
                  </a:lnTo>
                  <a:close/>
                  <a:moveTo>
                    <a:pt x="941" y="0"/>
                  </a:moveTo>
                  <a:lnTo>
                    <a:pt x="2611" y="0"/>
                  </a:lnTo>
                  <a:lnTo>
                    <a:pt x="2611" y="1157"/>
                  </a:lnTo>
                  <a:lnTo>
                    <a:pt x="2737" y="1032"/>
                  </a:lnTo>
                  <a:lnTo>
                    <a:pt x="2898" y="1191"/>
                  </a:lnTo>
                  <a:lnTo>
                    <a:pt x="2935" y="1153"/>
                  </a:lnTo>
                  <a:lnTo>
                    <a:pt x="2974" y="1121"/>
                  </a:lnTo>
                  <a:lnTo>
                    <a:pt x="3011" y="1097"/>
                  </a:lnTo>
                  <a:lnTo>
                    <a:pt x="3050" y="1078"/>
                  </a:lnTo>
                  <a:lnTo>
                    <a:pt x="3087" y="1064"/>
                  </a:lnTo>
                  <a:lnTo>
                    <a:pt x="3124" y="1055"/>
                  </a:lnTo>
                  <a:lnTo>
                    <a:pt x="3161" y="1052"/>
                  </a:lnTo>
                  <a:lnTo>
                    <a:pt x="3196" y="1052"/>
                  </a:lnTo>
                  <a:lnTo>
                    <a:pt x="3230" y="1056"/>
                  </a:lnTo>
                  <a:lnTo>
                    <a:pt x="3262" y="1063"/>
                  </a:lnTo>
                  <a:lnTo>
                    <a:pt x="3292" y="1072"/>
                  </a:lnTo>
                  <a:lnTo>
                    <a:pt x="3319" y="1083"/>
                  </a:lnTo>
                  <a:lnTo>
                    <a:pt x="3345" y="1096"/>
                  </a:lnTo>
                  <a:lnTo>
                    <a:pt x="3369" y="1109"/>
                  </a:lnTo>
                  <a:lnTo>
                    <a:pt x="3389" y="1124"/>
                  </a:lnTo>
                  <a:lnTo>
                    <a:pt x="3406" y="1138"/>
                  </a:lnTo>
                  <a:lnTo>
                    <a:pt x="3420" y="1152"/>
                  </a:lnTo>
                  <a:lnTo>
                    <a:pt x="3453" y="1191"/>
                  </a:lnTo>
                  <a:lnTo>
                    <a:pt x="3478" y="1232"/>
                  </a:lnTo>
                  <a:lnTo>
                    <a:pt x="3497" y="1272"/>
                  </a:lnTo>
                  <a:lnTo>
                    <a:pt x="3509" y="1312"/>
                  </a:lnTo>
                  <a:lnTo>
                    <a:pt x="3517" y="1350"/>
                  </a:lnTo>
                  <a:lnTo>
                    <a:pt x="3520" y="1388"/>
                  </a:lnTo>
                  <a:lnTo>
                    <a:pt x="3518" y="1424"/>
                  </a:lnTo>
                  <a:lnTo>
                    <a:pt x="3513" y="1458"/>
                  </a:lnTo>
                  <a:lnTo>
                    <a:pt x="3504" y="1491"/>
                  </a:lnTo>
                  <a:lnTo>
                    <a:pt x="3493" y="1522"/>
                  </a:lnTo>
                  <a:lnTo>
                    <a:pt x="3481" y="1550"/>
                  </a:lnTo>
                  <a:lnTo>
                    <a:pt x="3466" y="1575"/>
                  </a:lnTo>
                  <a:lnTo>
                    <a:pt x="3451" y="1598"/>
                  </a:lnTo>
                  <a:lnTo>
                    <a:pt x="3435" y="1617"/>
                  </a:lnTo>
                  <a:lnTo>
                    <a:pt x="3420" y="1632"/>
                  </a:lnTo>
                  <a:lnTo>
                    <a:pt x="2611" y="2438"/>
                  </a:lnTo>
                  <a:lnTo>
                    <a:pt x="2611" y="3509"/>
                  </a:lnTo>
                  <a:lnTo>
                    <a:pt x="0" y="3509"/>
                  </a:lnTo>
                  <a:lnTo>
                    <a:pt x="0" y="938"/>
                  </a:lnTo>
                  <a:lnTo>
                    <a:pt x="941" y="0"/>
                  </a:lnTo>
                  <a:close/>
                </a:path>
              </a:pathLst>
            </a:custGeom>
            <a:grp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38" name="Freeform 29"/>
            <p:cNvSpPr>
              <a:spLocks/>
            </p:cNvSpPr>
            <p:nvPr/>
          </p:nvSpPr>
          <p:spPr bwMode="auto">
            <a:xfrm>
              <a:off x="4594225" y="4211638"/>
              <a:ext cx="25400" cy="25400"/>
            </a:xfrm>
            <a:custGeom>
              <a:avLst/>
              <a:gdLst>
                <a:gd name="T0" fmla="*/ 80 w 160"/>
                <a:gd name="T1" fmla="*/ 0 h 159"/>
                <a:gd name="T2" fmla="*/ 160 w 160"/>
                <a:gd name="T3" fmla="*/ 79 h 159"/>
                <a:gd name="T4" fmla="*/ 80 w 160"/>
                <a:gd name="T5" fmla="*/ 159 h 159"/>
                <a:gd name="T6" fmla="*/ 0 w 160"/>
                <a:gd name="T7" fmla="*/ 79 h 159"/>
                <a:gd name="T8" fmla="*/ 80 w 160"/>
                <a:gd name="T9" fmla="*/ 0 h 159"/>
              </a:gdLst>
              <a:ahLst/>
              <a:cxnLst>
                <a:cxn ang="0">
                  <a:pos x="T0" y="T1"/>
                </a:cxn>
                <a:cxn ang="0">
                  <a:pos x="T2" y="T3"/>
                </a:cxn>
                <a:cxn ang="0">
                  <a:pos x="T4" y="T5"/>
                </a:cxn>
                <a:cxn ang="0">
                  <a:pos x="T6" y="T7"/>
                </a:cxn>
                <a:cxn ang="0">
                  <a:pos x="T8" y="T9"/>
                </a:cxn>
              </a:cxnLst>
              <a:rect l="0" t="0" r="r" b="b"/>
              <a:pathLst>
                <a:path w="160" h="159">
                  <a:moveTo>
                    <a:pt x="80" y="0"/>
                  </a:moveTo>
                  <a:lnTo>
                    <a:pt x="160" y="79"/>
                  </a:lnTo>
                  <a:lnTo>
                    <a:pt x="80" y="159"/>
                  </a:lnTo>
                  <a:lnTo>
                    <a:pt x="0" y="79"/>
                  </a:lnTo>
                  <a:lnTo>
                    <a:pt x="80" y="0"/>
                  </a:lnTo>
                  <a:close/>
                </a:path>
              </a:pathLst>
            </a:custGeom>
            <a:grp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39" name="Freeform 30"/>
            <p:cNvSpPr>
              <a:spLocks/>
            </p:cNvSpPr>
            <p:nvPr/>
          </p:nvSpPr>
          <p:spPr bwMode="auto">
            <a:xfrm>
              <a:off x="4619625" y="4186238"/>
              <a:ext cx="25400" cy="25400"/>
            </a:xfrm>
            <a:custGeom>
              <a:avLst/>
              <a:gdLst>
                <a:gd name="T0" fmla="*/ 81 w 161"/>
                <a:gd name="T1" fmla="*/ 0 h 160"/>
                <a:gd name="T2" fmla="*/ 161 w 161"/>
                <a:gd name="T3" fmla="*/ 80 h 160"/>
                <a:gd name="T4" fmla="*/ 81 w 161"/>
                <a:gd name="T5" fmla="*/ 160 h 160"/>
                <a:gd name="T6" fmla="*/ 0 w 161"/>
                <a:gd name="T7" fmla="*/ 80 h 160"/>
                <a:gd name="T8" fmla="*/ 81 w 161"/>
                <a:gd name="T9" fmla="*/ 0 h 160"/>
              </a:gdLst>
              <a:ahLst/>
              <a:cxnLst>
                <a:cxn ang="0">
                  <a:pos x="T0" y="T1"/>
                </a:cxn>
                <a:cxn ang="0">
                  <a:pos x="T2" y="T3"/>
                </a:cxn>
                <a:cxn ang="0">
                  <a:pos x="T4" y="T5"/>
                </a:cxn>
                <a:cxn ang="0">
                  <a:pos x="T6" y="T7"/>
                </a:cxn>
                <a:cxn ang="0">
                  <a:pos x="T8" y="T9"/>
                </a:cxn>
              </a:cxnLst>
              <a:rect l="0" t="0" r="r" b="b"/>
              <a:pathLst>
                <a:path w="161" h="160">
                  <a:moveTo>
                    <a:pt x="81" y="0"/>
                  </a:moveTo>
                  <a:lnTo>
                    <a:pt x="161" y="80"/>
                  </a:lnTo>
                  <a:lnTo>
                    <a:pt x="81" y="160"/>
                  </a:lnTo>
                  <a:lnTo>
                    <a:pt x="0" y="80"/>
                  </a:lnTo>
                  <a:lnTo>
                    <a:pt x="81" y="0"/>
                  </a:lnTo>
                  <a:close/>
                </a:path>
              </a:pathLst>
            </a:custGeom>
            <a:grp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0" name="Freeform 31"/>
            <p:cNvSpPr>
              <a:spLocks/>
            </p:cNvSpPr>
            <p:nvPr/>
          </p:nvSpPr>
          <p:spPr bwMode="auto">
            <a:xfrm>
              <a:off x="4645025" y="4160838"/>
              <a:ext cx="25400" cy="25400"/>
            </a:xfrm>
            <a:custGeom>
              <a:avLst/>
              <a:gdLst>
                <a:gd name="T0" fmla="*/ 80 w 161"/>
                <a:gd name="T1" fmla="*/ 0 h 161"/>
                <a:gd name="T2" fmla="*/ 161 w 161"/>
                <a:gd name="T3" fmla="*/ 81 h 161"/>
                <a:gd name="T4" fmla="*/ 80 w 161"/>
                <a:gd name="T5" fmla="*/ 161 h 161"/>
                <a:gd name="T6" fmla="*/ 0 w 161"/>
                <a:gd name="T7" fmla="*/ 81 h 161"/>
                <a:gd name="T8" fmla="*/ 80 w 161"/>
                <a:gd name="T9" fmla="*/ 0 h 161"/>
              </a:gdLst>
              <a:ahLst/>
              <a:cxnLst>
                <a:cxn ang="0">
                  <a:pos x="T0" y="T1"/>
                </a:cxn>
                <a:cxn ang="0">
                  <a:pos x="T2" y="T3"/>
                </a:cxn>
                <a:cxn ang="0">
                  <a:pos x="T4" y="T5"/>
                </a:cxn>
                <a:cxn ang="0">
                  <a:pos x="T6" y="T7"/>
                </a:cxn>
                <a:cxn ang="0">
                  <a:pos x="T8" y="T9"/>
                </a:cxn>
              </a:cxnLst>
              <a:rect l="0" t="0" r="r" b="b"/>
              <a:pathLst>
                <a:path w="161" h="161">
                  <a:moveTo>
                    <a:pt x="80" y="0"/>
                  </a:moveTo>
                  <a:lnTo>
                    <a:pt x="161" y="81"/>
                  </a:lnTo>
                  <a:lnTo>
                    <a:pt x="80" y="161"/>
                  </a:lnTo>
                  <a:lnTo>
                    <a:pt x="0" y="81"/>
                  </a:lnTo>
                  <a:lnTo>
                    <a:pt x="80" y="0"/>
                  </a:lnTo>
                  <a:close/>
                </a:path>
              </a:pathLst>
            </a:custGeom>
            <a:grp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1" name="Rectangle 32"/>
            <p:cNvSpPr>
              <a:spLocks noChangeArrowheads="1"/>
            </p:cNvSpPr>
            <p:nvPr/>
          </p:nvSpPr>
          <p:spPr bwMode="auto">
            <a:xfrm>
              <a:off x="4292600" y="4351338"/>
              <a:ext cx="136525" cy="19050"/>
            </a:xfrm>
            <a:prstGeom prst="rect">
              <a:avLst/>
            </a:prstGeom>
            <a:grpFill/>
            <a:ln w="0">
              <a:no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2" name="Rectangle 33"/>
            <p:cNvSpPr>
              <a:spLocks noChangeArrowheads="1"/>
            </p:cNvSpPr>
            <p:nvPr/>
          </p:nvSpPr>
          <p:spPr bwMode="auto">
            <a:xfrm>
              <a:off x="4510088" y="3938588"/>
              <a:ext cx="17463" cy="17463"/>
            </a:xfrm>
            <a:prstGeom prst="rect">
              <a:avLst/>
            </a:prstGeom>
            <a:grpFill/>
            <a:ln w="0">
              <a:no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3" name="Rectangle 34"/>
            <p:cNvSpPr>
              <a:spLocks noChangeArrowheads="1"/>
            </p:cNvSpPr>
            <p:nvPr/>
          </p:nvSpPr>
          <p:spPr bwMode="auto">
            <a:xfrm>
              <a:off x="4545013" y="3938588"/>
              <a:ext cx="19050" cy="17463"/>
            </a:xfrm>
            <a:prstGeom prst="rect">
              <a:avLst/>
            </a:prstGeom>
            <a:grpFill/>
            <a:ln w="0">
              <a:no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4" name="Rectangle 35"/>
            <p:cNvSpPr>
              <a:spLocks noChangeArrowheads="1"/>
            </p:cNvSpPr>
            <p:nvPr/>
          </p:nvSpPr>
          <p:spPr bwMode="auto">
            <a:xfrm>
              <a:off x="4473575" y="3938588"/>
              <a:ext cx="17463" cy="17463"/>
            </a:xfrm>
            <a:prstGeom prst="rect">
              <a:avLst/>
            </a:prstGeom>
            <a:grpFill/>
            <a:ln w="0">
              <a:no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5" name="Rectangle 36"/>
            <p:cNvSpPr>
              <a:spLocks noChangeArrowheads="1"/>
            </p:cNvSpPr>
            <p:nvPr/>
          </p:nvSpPr>
          <p:spPr bwMode="auto">
            <a:xfrm>
              <a:off x="4292600" y="4083050"/>
              <a:ext cx="261938" cy="17463"/>
            </a:xfrm>
            <a:prstGeom prst="rect">
              <a:avLst/>
            </a:prstGeom>
            <a:grpFill/>
            <a:ln w="0">
              <a:no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6" name="Rectangle 37"/>
            <p:cNvSpPr>
              <a:spLocks noChangeArrowheads="1"/>
            </p:cNvSpPr>
            <p:nvPr/>
          </p:nvSpPr>
          <p:spPr bwMode="auto">
            <a:xfrm>
              <a:off x="4292600" y="4171950"/>
              <a:ext cx="234950" cy="19050"/>
            </a:xfrm>
            <a:prstGeom prst="rect">
              <a:avLst/>
            </a:prstGeom>
            <a:grpFill/>
            <a:ln w="0">
              <a:no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7" name="Rectangle 38"/>
            <p:cNvSpPr>
              <a:spLocks noChangeArrowheads="1"/>
            </p:cNvSpPr>
            <p:nvPr/>
          </p:nvSpPr>
          <p:spPr bwMode="auto">
            <a:xfrm>
              <a:off x="4292600" y="4262438"/>
              <a:ext cx="163513" cy="17463"/>
            </a:xfrm>
            <a:prstGeom prst="rect">
              <a:avLst/>
            </a:prstGeom>
            <a:grpFill/>
            <a:ln w="0">
              <a:noFill/>
              <a:prstDash val="solid"/>
              <a:miter lim="800000"/>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grpSp>
        <p:nvGrpSpPr>
          <p:cNvPr id="2" name="Group 1"/>
          <p:cNvGrpSpPr/>
          <p:nvPr/>
        </p:nvGrpSpPr>
        <p:grpSpPr>
          <a:xfrm>
            <a:off x="517093" y="2034979"/>
            <a:ext cx="11157817" cy="3641415"/>
            <a:chOff x="387819" y="1745690"/>
            <a:chExt cx="8368363" cy="2731061"/>
          </a:xfrm>
        </p:grpSpPr>
        <p:cxnSp>
          <p:nvCxnSpPr>
            <p:cNvPr id="67" name="Straight Connector 66"/>
            <p:cNvCxnSpPr/>
            <p:nvPr/>
          </p:nvCxnSpPr>
          <p:spPr>
            <a:xfrm flipV="1">
              <a:off x="2286000" y="1745690"/>
              <a:ext cx="0" cy="1295401"/>
            </a:xfrm>
            <a:prstGeom prst="line">
              <a:avLst/>
            </a:prstGeom>
            <a:ln w="19050">
              <a:solidFill>
                <a:schemeClr val="bg1">
                  <a:lumMod val="8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flipV="1">
              <a:off x="4572000" y="1745690"/>
              <a:ext cx="0" cy="1295401"/>
            </a:xfrm>
            <a:prstGeom prst="line">
              <a:avLst/>
            </a:prstGeom>
            <a:ln w="19050">
              <a:solidFill>
                <a:schemeClr val="bg1">
                  <a:lumMod val="8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flipV="1">
              <a:off x="2286000" y="3181350"/>
              <a:ext cx="0" cy="1295401"/>
            </a:xfrm>
            <a:prstGeom prst="line">
              <a:avLst/>
            </a:prstGeom>
            <a:ln w="19050">
              <a:solidFill>
                <a:schemeClr val="bg1">
                  <a:lumMod val="8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flipV="1">
              <a:off x="4572000" y="3181350"/>
              <a:ext cx="0" cy="1295401"/>
            </a:xfrm>
            <a:prstGeom prst="line">
              <a:avLst/>
            </a:prstGeom>
            <a:ln w="19050">
              <a:solidFill>
                <a:schemeClr val="bg1">
                  <a:lumMod val="8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a:off x="387819" y="3097552"/>
              <a:ext cx="8368363" cy="0"/>
            </a:xfrm>
            <a:prstGeom prst="line">
              <a:avLst/>
            </a:prstGeom>
            <a:ln w="19050">
              <a:solidFill>
                <a:schemeClr val="bg1">
                  <a:lumMod val="8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flipV="1">
              <a:off x="6858000" y="1745690"/>
              <a:ext cx="0" cy="1295401"/>
            </a:xfrm>
            <a:prstGeom prst="line">
              <a:avLst/>
            </a:prstGeom>
            <a:ln w="19050">
              <a:solidFill>
                <a:schemeClr val="bg1">
                  <a:lumMod val="8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flipV="1">
              <a:off x="6858000" y="3181350"/>
              <a:ext cx="0" cy="1295401"/>
            </a:xfrm>
            <a:prstGeom prst="line">
              <a:avLst/>
            </a:prstGeom>
            <a:ln w="19050">
              <a:solidFill>
                <a:schemeClr val="bg1">
                  <a:lumMod val="8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9" name="Title 8">
            <a:extLst>
              <a:ext uri="{FF2B5EF4-FFF2-40B4-BE49-F238E27FC236}">
                <a16:creationId xmlns:a16="http://schemas.microsoft.com/office/drawing/2014/main" id="{334511A3-30BC-325E-681C-EE1987A205BA}"/>
              </a:ext>
            </a:extLst>
          </p:cNvPr>
          <p:cNvSpPr>
            <a:spLocks noGrp="1"/>
          </p:cNvSpPr>
          <p:nvPr>
            <p:ph type="title"/>
          </p:nvPr>
        </p:nvSpPr>
        <p:spPr/>
        <p:txBody>
          <a:bodyPr/>
          <a:lstStyle/>
          <a:p>
            <a:r>
              <a:rPr lang="en-AU" b="1" dirty="0">
                <a:latin typeface="Arial" panose="020B0604020202020204" pitchFamily="34" charset="0"/>
                <a:cs typeface="Arial" panose="020B0604020202020204" pitchFamily="34" charset="0"/>
              </a:rPr>
              <a:t>What is getting worse (2023–2025)</a:t>
            </a:r>
          </a:p>
        </p:txBody>
      </p:sp>
      <p:sp>
        <p:nvSpPr>
          <p:cNvPr id="11" name="Slide Number Placeholder 2">
            <a:extLst>
              <a:ext uri="{FF2B5EF4-FFF2-40B4-BE49-F238E27FC236}">
                <a16:creationId xmlns:a16="http://schemas.microsoft.com/office/drawing/2014/main" id="{2109ED0F-B4D6-7403-0075-5F6FB9883B3B}"/>
              </a:ext>
            </a:extLst>
          </p:cNvPr>
          <p:cNvSpPr>
            <a:spLocks noGrp="1"/>
          </p:cNvSpPr>
          <p:nvPr>
            <p:ph type="sldNum" sz="quarter" idx="12"/>
          </p:nvPr>
        </p:nvSpPr>
        <p:spPr>
          <a:xfrm>
            <a:off x="9031224"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B71FE5-7FF0-A149-B5A0-7FC2CAE2D4AE}" type="slidenum">
              <a:rPr kumimoji="0" lang="en-US"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dirty="0">
              <a:ln>
                <a:noFill/>
              </a:ln>
              <a:solidFill>
                <a:prstClr val="black">
                  <a:lumMod val="65000"/>
                  <a:lumOff val="35000"/>
                </a:prstClr>
              </a:solidFill>
              <a:effectLst/>
              <a:uLnTx/>
              <a:uFillTx/>
              <a:latin typeface="Aptos" panose="02110004020202020204"/>
              <a:ea typeface="+mn-ea"/>
              <a:cs typeface="+mn-cs"/>
            </a:endParaRPr>
          </a:p>
        </p:txBody>
      </p:sp>
      <p:sp>
        <p:nvSpPr>
          <p:cNvPr id="3" name="Title 2"/>
          <p:cNvSpPr txBox="1">
            <a:spLocks/>
          </p:cNvSpPr>
          <p:nvPr/>
        </p:nvSpPr>
        <p:spPr>
          <a:xfrm>
            <a:off x="6626221" y="2376202"/>
            <a:ext cx="2048928" cy="553998"/>
          </a:xfrm>
          <a:prstGeom prst="rect">
            <a:avLst/>
          </a:prstGeom>
        </p:spPr>
        <p:txBody>
          <a:bodyPr wrap="square" lIns="0" tIns="0" rIns="0" bIns="0" anchor="t">
            <a:sp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AU" sz="3600" b="1" i="0" u="none" strike="noStrike" kern="1500" cap="none" spc="0" normalizeH="0" baseline="0" noProof="0" dirty="0">
                <a:ln>
                  <a:noFill/>
                </a:ln>
                <a:solidFill>
                  <a:srgbClr val="B04E81"/>
                </a:solidFill>
                <a:effectLst/>
                <a:uLnTx/>
                <a:uFillTx/>
                <a:latin typeface="Arial" panose="020B0604020202020204" pitchFamily="34" charset="0"/>
                <a:ea typeface="+mj-ea"/>
                <a:cs typeface="Arial" panose="020B0604020202020204" pitchFamily="34" charset="0"/>
              </a:rPr>
              <a:t>32.6%</a:t>
            </a:r>
          </a:p>
        </p:txBody>
      </p:sp>
      <p:sp>
        <p:nvSpPr>
          <p:cNvPr id="4" name="Inhaltsplatzhalter 4"/>
          <p:cNvSpPr txBox="1">
            <a:spLocks/>
          </p:cNvSpPr>
          <p:nvPr/>
        </p:nvSpPr>
        <p:spPr>
          <a:xfrm>
            <a:off x="6569203" y="3055004"/>
            <a:ext cx="2048928" cy="664797"/>
          </a:xfrm>
          <a:prstGeom prst="rect">
            <a:avLst/>
          </a:prstGeom>
        </p:spPr>
        <p:txBody>
          <a:bodyPr wrap="square" lIns="0" tIns="0" rIns="0" bIns="0">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272967" marR="0" lvl="0" indent="-272967" algn="ctr" defTabSz="914127" rtl="0" eaLnBrk="1" fontAlgn="auto" latinLnBrk="0" hangingPunct="1">
              <a:lnSpc>
                <a:spcPct val="90000"/>
              </a:lnSpc>
              <a:spcBef>
                <a:spcPts val="0"/>
              </a:spcBef>
              <a:spcAft>
                <a:spcPts val="1000"/>
              </a:spcAft>
              <a:buClrTx/>
              <a:buSzTx/>
              <a:buFont typeface="Wingdings" panose="05000000000000000000" pitchFamily="2" charset="2"/>
              <a:buNone/>
              <a:tabLst/>
              <a:defRPr/>
            </a:pPr>
            <a:r>
              <a:rPr kumimoji="0" lang="en-AU" sz="1600" b="0" i="0" u="none" strike="noStrike" kern="1200" cap="none" spc="0" normalizeH="0" baseline="0" noProof="0" dirty="0">
                <a:ln>
                  <a:noFill/>
                </a:ln>
                <a:solidFill>
                  <a:srgbClr val="333167"/>
                </a:solidFill>
                <a:effectLst/>
                <a:uLnTx/>
                <a:uFillTx/>
                <a:latin typeface="Arial" panose="020B0604020202020204" pitchFamily="34" charset="0"/>
                <a:ea typeface="+mn-ea"/>
                <a:cs typeface="Arial" panose="020B0604020202020204" pitchFamily="34" charset="0"/>
              </a:rPr>
              <a:t>say they have a good job (down from 56% in 2023).</a:t>
            </a:r>
          </a:p>
        </p:txBody>
      </p:sp>
      <p:sp>
        <p:nvSpPr>
          <p:cNvPr id="5" name="Freeform 21"/>
          <p:cNvSpPr>
            <a:spLocks noEditPoints="1"/>
          </p:cNvSpPr>
          <p:nvPr/>
        </p:nvSpPr>
        <p:spPr bwMode="auto">
          <a:xfrm>
            <a:off x="7208105" y="1749967"/>
            <a:ext cx="730877" cy="543069"/>
          </a:xfrm>
          <a:custGeom>
            <a:avLst/>
            <a:gdLst>
              <a:gd name="T0" fmla="*/ 1431 w 3736"/>
              <a:gd name="T1" fmla="*/ 2589 h 2773"/>
              <a:gd name="T2" fmla="*/ 1588 w 3736"/>
              <a:gd name="T3" fmla="*/ 2625 h 2773"/>
              <a:gd name="T4" fmla="*/ 1539 w 3736"/>
              <a:gd name="T5" fmla="*/ 2464 h 2773"/>
              <a:gd name="T6" fmla="*/ 1206 w 3736"/>
              <a:gd name="T7" fmla="*/ 2349 h 2773"/>
              <a:gd name="T8" fmla="*/ 1354 w 3736"/>
              <a:gd name="T9" fmla="*/ 2419 h 2773"/>
              <a:gd name="T10" fmla="*/ 1338 w 3736"/>
              <a:gd name="T11" fmla="*/ 2251 h 2773"/>
              <a:gd name="T12" fmla="*/ 983 w 3736"/>
              <a:gd name="T13" fmla="*/ 2095 h 2773"/>
              <a:gd name="T14" fmla="*/ 1107 w 3736"/>
              <a:gd name="T15" fmla="*/ 2204 h 2773"/>
              <a:gd name="T16" fmla="*/ 1129 w 3736"/>
              <a:gd name="T17" fmla="*/ 2034 h 2773"/>
              <a:gd name="T18" fmla="*/ 2403 w 3736"/>
              <a:gd name="T19" fmla="*/ 778 h 2773"/>
              <a:gd name="T20" fmla="*/ 1992 w 3736"/>
              <a:gd name="T21" fmla="*/ 727 h 2773"/>
              <a:gd name="T22" fmla="*/ 1371 w 3736"/>
              <a:gd name="T23" fmla="*/ 1311 h 2773"/>
              <a:gd name="T24" fmla="*/ 1536 w 3736"/>
              <a:gd name="T25" fmla="*/ 1422 h 2773"/>
              <a:gd name="T26" fmla="*/ 1961 w 3736"/>
              <a:gd name="T27" fmla="*/ 1053 h 2773"/>
              <a:gd name="T28" fmla="*/ 1981 w 3736"/>
              <a:gd name="T29" fmla="*/ 1261 h 2773"/>
              <a:gd name="T30" fmla="*/ 2076 w 3736"/>
              <a:gd name="T31" fmla="*/ 1338 h 2773"/>
              <a:gd name="T32" fmla="*/ 2359 w 3736"/>
              <a:gd name="T33" fmla="*/ 1393 h 2773"/>
              <a:gd name="T34" fmla="*/ 2403 w 3736"/>
              <a:gd name="T35" fmla="*/ 1500 h 2773"/>
              <a:gd name="T36" fmla="*/ 2801 w 3736"/>
              <a:gd name="T37" fmla="*/ 1692 h 2773"/>
              <a:gd name="T38" fmla="*/ 3155 w 3736"/>
              <a:gd name="T39" fmla="*/ 1098 h 2773"/>
              <a:gd name="T40" fmla="*/ 774 w 3736"/>
              <a:gd name="T41" fmla="*/ 1500 h 2773"/>
              <a:gd name="T42" fmla="*/ 1119 w 3736"/>
              <a:gd name="T43" fmla="*/ 1903 h 2773"/>
              <a:gd name="T44" fmla="*/ 1290 w 3736"/>
              <a:gd name="T45" fmla="*/ 2123 h 2773"/>
              <a:gd name="T46" fmla="*/ 1514 w 3736"/>
              <a:gd name="T47" fmla="*/ 2310 h 2773"/>
              <a:gd name="T48" fmla="*/ 1725 w 3736"/>
              <a:gd name="T49" fmla="*/ 2492 h 2773"/>
              <a:gd name="T50" fmla="*/ 1827 w 3736"/>
              <a:gd name="T51" fmla="*/ 2531 h 2773"/>
              <a:gd name="T52" fmla="*/ 1405 w 3736"/>
              <a:gd name="T53" fmla="*/ 1993 h 2773"/>
              <a:gd name="T54" fmla="*/ 2083 w 3736"/>
              <a:gd name="T55" fmla="*/ 2528 h 2773"/>
              <a:gd name="T56" fmla="*/ 1657 w 3736"/>
              <a:gd name="T57" fmla="*/ 1904 h 2773"/>
              <a:gd name="T58" fmla="*/ 1741 w 3736"/>
              <a:gd name="T59" fmla="*/ 1820 h 2773"/>
              <a:gd name="T60" fmla="*/ 2447 w 3736"/>
              <a:gd name="T61" fmla="*/ 2412 h 2773"/>
              <a:gd name="T62" fmla="*/ 1806 w 3736"/>
              <a:gd name="T63" fmla="*/ 1621 h 2773"/>
              <a:gd name="T64" fmla="*/ 2523 w 3736"/>
              <a:gd name="T65" fmla="*/ 2188 h 2773"/>
              <a:gd name="T66" fmla="*/ 2602 w 3736"/>
              <a:gd name="T67" fmla="*/ 2052 h 2773"/>
              <a:gd name="T68" fmla="*/ 1636 w 3736"/>
              <a:gd name="T69" fmla="*/ 1502 h 2773"/>
              <a:gd name="T70" fmla="*/ 1347 w 3736"/>
              <a:gd name="T71" fmla="*/ 1502 h 2773"/>
              <a:gd name="T72" fmla="*/ 1297 w 3736"/>
              <a:gd name="T73" fmla="*/ 1171 h 2773"/>
              <a:gd name="T74" fmla="*/ 1416 w 3736"/>
              <a:gd name="T75" fmla="*/ 782 h 2773"/>
              <a:gd name="T76" fmla="*/ 866 w 3736"/>
              <a:gd name="T77" fmla="*/ 145 h 2773"/>
              <a:gd name="T78" fmla="*/ 1286 w 3736"/>
              <a:gd name="T79" fmla="*/ 407 h 2773"/>
              <a:gd name="T80" fmla="*/ 1508 w 3736"/>
              <a:gd name="T81" fmla="*/ 684 h 2773"/>
              <a:gd name="T82" fmla="*/ 1927 w 3736"/>
              <a:gd name="T83" fmla="*/ 621 h 2773"/>
              <a:gd name="T84" fmla="*/ 2386 w 3736"/>
              <a:gd name="T85" fmla="*/ 660 h 2773"/>
              <a:gd name="T86" fmla="*/ 2531 w 3736"/>
              <a:gd name="T87" fmla="*/ 430 h 2773"/>
              <a:gd name="T88" fmla="*/ 3728 w 3736"/>
              <a:gd name="T89" fmla="*/ 778 h 2773"/>
              <a:gd name="T90" fmla="*/ 3298 w 3736"/>
              <a:gd name="T91" fmla="*/ 1229 h 2773"/>
              <a:gd name="T92" fmla="*/ 2981 w 3736"/>
              <a:gd name="T93" fmla="*/ 1585 h 2773"/>
              <a:gd name="T94" fmla="*/ 2742 w 3736"/>
              <a:gd name="T95" fmla="*/ 2078 h 2773"/>
              <a:gd name="T96" fmla="*/ 2585 w 3736"/>
              <a:gd name="T97" fmla="*/ 2306 h 2773"/>
              <a:gd name="T98" fmla="*/ 2451 w 3736"/>
              <a:gd name="T99" fmla="*/ 2546 h 2773"/>
              <a:gd name="T100" fmla="*/ 2201 w 3736"/>
              <a:gd name="T101" fmla="*/ 2609 h 2773"/>
              <a:gd name="T102" fmla="*/ 1936 w 3736"/>
              <a:gd name="T103" fmla="*/ 2582 h 2773"/>
              <a:gd name="T104" fmla="*/ 1683 w 3736"/>
              <a:gd name="T105" fmla="*/ 2699 h 2773"/>
              <a:gd name="T106" fmla="*/ 1394 w 3736"/>
              <a:gd name="T107" fmla="*/ 2732 h 2773"/>
              <a:gd name="T108" fmla="*/ 1204 w 3736"/>
              <a:gd name="T109" fmla="*/ 2530 h 2773"/>
              <a:gd name="T110" fmla="*/ 1043 w 3736"/>
              <a:gd name="T111" fmla="*/ 2325 h 2773"/>
              <a:gd name="T112" fmla="*/ 864 w 3736"/>
              <a:gd name="T113" fmla="*/ 2080 h 2773"/>
              <a:gd name="T114" fmla="*/ 702 w 3736"/>
              <a:gd name="T115" fmla="*/ 1655 h 2773"/>
              <a:gd name="T116" fmla="*/ 451 w 3736"/>
              <a:gd name="T117" fmla="*/ 1282 h 2773"/>
              <a:gd name="T118" fmla="*/ 6 w 3736"/>
              <a:gd name="T119" fmla="*/ 841 h 27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736" h="2773">
                <a:moveTo>
                  <a:pt x="1520" y="2463"/>
                </a:moveTo>
                <a:lnTo>
                  <a:pt x="1502" y="2464"/>
                </a:lnTo>
                <a:lnTo>
                  <a:pt x="1485" y="2470"/>
                </a:lnTo>
                <a:lnTo>
                  <a:pt x="1468" y="2479"/>
                </a:lnTo>
                <a:lnTo>
                  <a:pt x="1453" y="2490"/>
                </a:lnTo>
                <a:lnTo>
                  <a:pt x="1440" y="2508"/>
                </a:lnTo>
                <a:lnTo>
                  <a:pt x="1431" y="2528"/>
                </a:lnTo>
                <a:lnTo>
                  <a:pt x="1426" y="2548"/>
                </a:lnTo>
                <a:lnTo>
                  <a:pt x="1426" y="2569"/>
                </a:lnTo>
                <a:lnTo>
                  <a:pt x="1431" y="2589"/>
                </a:lnTo>
                <a:lnTo>
                  <a:pt x="1440" y="2608"/>
                </a:lnTo>
                <a:lnTo>
                  <a:pt x="1453" y="2625"/>
                </a:lnTo>
                <a:lnTo>
                  <a:pt x="1468" y="2638"/>
                </a:lnTo>
                <a:lnTo>
                  <a:pt x="1484" y="2647"/>
                </a:lnTo>
                <a:lnTo>
                  <a:pt x="1502" y="2651"/>
                </a:lnTo>
                <a:lnTo>
                  <a:pt x="1520" y="2654"/>
                </a:lnTo>
                <a:lnTo>
                  <a:pt x="1540" y="2651"/>
                </a:lnTo>
                <a:lnTo>
                  <a:pt x="1557" y="2647"/>
                </a:lnTo>
                <a:lnTo>
                  <a:pt x="1574" y="2638"/>
                </a:lnTo>
                <a:lnTo>
                  <a:pt x="1588" y="2625"/>
                </a:lnTo>
                <a:lnTo>
                  <a:pt x="1602" y="2608"/>
                </a:lnTo>
                <a:lnTo>
                  <a:pt x="1611" y="2589"/>
                </a:lnTo>
                <a:lnTo>
                  <a:pt x="1616" y="2569"/>
                </a:lnTo>
                <a:lnTo>
                  <a:pt x="1616" y="2548"/>
                </a:lnTo>
                <a:lnTo>
                  <a:pt x="1611" y="2528"/>
                </a:lnTo>
                <a:lnTo>
                  <a:pt x="1602" y="2508"/>
                </a:lnTo>
                <a:lnTo>
                  <a:pt x="1588" y="2490"/>
                </a:lnTo>
                <a:lnTo>
                  <a:pt x="1574" y="2479"/>
                </a:lnTo>
                <a:lnTo>
                  <a:pt x="1557" y="2470"/>
                </a:lnTo>
                <a:lnTo>
                  <a:pt x="1539" y="2464"/>
                </a:lnTo>
                <a:lnTo>
                  <a:pt x="1520" y="2463"/>
                </a:lnTo>
                <a:close/>
                <a:moveTo>
                  <a:pt x="1301" y="2243"/>
                </a:moveTo>
                <a:lnTo>
                  <a:pt x="1283" y="2245"/>
                </a:lnTo>
                <a:lnTo>
                  <a:pt x="1265" y="2251"/>
                </a:lnTo>
                <a:lnTo>
                  <a:pt x="1249" y="2258"/>
                </a:lnTo>
                <a:lnTo>
                  <a:pt x="1233" y="2271"/>
                </a:lnTo>
                <a:lnTo>
                  <a:pt x="1220" y="2288"/>
                </a:lnTo>
                <a:lnTo>
                  <a:pt x="1211" y="2307"/>
                </a:lnTo>
                <a:lnTo>
                  <a:pt x="1206" y="2328"/>
                </a:lnTo>
                <a:lnTo>
                  <a:pt x="1206" y="2349"/>
                </a:lnTo>
                <a:lnTo>
                  <a:pt x="1211" y="2370"/>
                </a:lnTo>
                <a:lnTo>
                  <a:pt x="1220" y="2389"/>
                </a:lnTo>
                <a:lnTo>
                  <a:pt x="1233" y="2406"/>
                </a:lnTo>
                <a:lnTo>
                  <a:pt x="1248" y="2419"/>
                </a:lnTo>
                <a:lnTo>
                  <a:pt x="1265" y="2427"/>
                </a:lnTo>
                <a:lnTo>
                  <a:pt x="1282" y="2432"/>
                </a:lnTo>
                <a:lnTo>
                  <a:pt x="1301" y="2435"/>
                </a:lnTo>
                <a:lnTo>
                  <a:pt x="1320" y="2432"/>
                </a:lnTo>
                <a:lnTo>
                  <a:pt x="1338" y="2427"/>
                </a:lnTo>
                <a:lnTo>
                  <a:pt x="1354" y="2419"/>
                </a:lnTo>
                <a:lnTo>
                  <a:pt x="1368" y="2406"/>
                </a:lnTo>
                <a:lnTo>
                  <a:pt x="1382" y="2389"/>
                </a:lnTo>
                <a:lnTo>
                  <a:pt x="1391" y="2370"/>
                </a:lnTo>
                <a:lnTo>
                  <a:pt x="1396" y="2349"/>
                </a:lnTo>
                <a:lnTo>
                  <a:pt x="1396" y="2328"/>
                </a:lnTo>
                <a:lnTo>
                  <a:pt x="1391" y="2307"/>
                </a:lnTo>
                <a:lnTo>
                  <a:pt x="1382" y="2288"/>
                </a:lnTo>
                <a:lnTo>
                  <a:pt x="1368" y="2271"/>
                </a:lnTo>
                <a:lnTo>
                  <a:pt x="1354" y="2258"/>
                </a:lnTo>
                <a:lnTo>
                  <a:pt x="1338" y="2251"/>
                </a:lnTo>
                <a:lnTo>
                  <a:pt x="1320" y="2245"/>
                </a:lnTo>
                <a:lnTo>
                  <a:pt x="1301" y="2243"/>
                </a:lnTo>
                <a:close/>
                <a:moveTo>
                  <a:pt x="1076" y="2018"/>
                </a:moveTo>
                <a:lnTo>
                  <a:pt x="1058" y="2020"/>
                </a:lnTo>
                <a:lnTo>
                  <a:pt x="1041" y="2024"/>
                </a:lnTo>
                <a:lnTo>
                  <a:pt x="1023" y="2034"/>
                </a:lnTo>
                <a:lnTo>
                  <a:pt x="1009" y="2046"/>
                </a:lnTo>
                <a:lnTo>
                  <a:pt x="996" y="2060"/>
                </a:lnTo>
                <a:lnTo>
                  <a:pt x="988" y="2077"/>
                </a:lnTo>
                <a:lnTo>
                  <a:pt x="983" y="2095"/>
                </a:lnTo>
                <a:lnTo>
                  <a:pt x="980" y="2113"/>
                </a:lnTo>
                <a:lnTo>
                  <a:pt x="983" y="2132"/>
                </a:lnTo>
                <a:lnTo>
                  <a:pt x="988" y="2149"/>
                </a:lnTo>
                <a:lnTo>
                  <a:pt x="996" y="2166"/>
                </a:lnTo>
                <a:lnTo>
                  <a:pt x="1009" y="2181"/>
                </a:lnTo>
                <a:lnTo>
                  <a:pt x="1026" y="2195"/>
                </a:lnTo>
                <a:lnTo>
                  <a:pt x="1045" y="2204"/>
                </a:lnTo>
                <a:lnTo>
                  <a:pt x="1065" y="2208"/>
                </a:lnTo>
                <a:lnTo>
                  <a:pt x="1087" y="2208"/>
                </a:lnTo>
                <a:lnTo>
                  <a:pt x="1107" y="2204"/>
                </a:lnTo>
                <a:lnTo>
                  <a:pt x="1127" y="2195"/>
                </a:lnTo>
                <a:lnTo>
                  <a:pt x="1144" y="2181"/>
                </a:lnTo>
                <a:lnTo>
                  <a:pt x="1157" y="2163"/>
                </a:lnTo>
                <a:lnTo>
                  <a:pt x="1166" y="2144"/>
                </a:lnTo>
                <a:lnTo>
                  <a:pt x="1171" y="2123"/>
                </a:lnTo>
                <a:lnTo>
                  <a:pt x="1171" y="2103"/>
                </a:lnTo>
                <a:lnTo>
                  <a:pt x="1166" y="2082"/>
                </a:lnTo>
                <a:lnTo>
                  <a:pt x="1157" y="2063"/>
                </a:lnTo>
                <a:lnTo>
                  <a:pt x="1144" y="2046"/>
                </a:lnTo>
                <a:lnTo>
                  <a:pt x="1129" y="2034"/>
                </a:lnTo>
                <a:lnTo>
                  <a:pt x="1112" y="2024"/>
                </a:lnTo>
                <a:lnTo>
                  <a:pt x="1094" y="2020"/>
                </a:lnTo>
                <a:lnTo>
                  <a:pt x="1076" y="2018"/>
                </a:lnTo>
                <a:close/>
                <a:moveTo>
                  <a:pt x="2667" y="608"/>
                </a:moveTo>
                <a:lnTo>
                  <a:pt x="2585" y="692"/>
                </a:lnTo>
                <a:lnTo>
                  <a:pt x="2553" y="719"/>
                </a:lnTo>
                <a:lnTo>
                  <a:pt x="2519" y="741"/>
                </a:lnTo>
                <a:lnTo>
                  <a:pt x="2481" y="759"/>
                </a:lnTo>
                <a:lnTo>
                  <a:pt x="2443" y="771"/>
                </a:lnTo>
                <a:lnTo>
                  <a:pt x="2403" y="778"/>
                </a:lnTo>
                <a:lnTo>
                  <a:pt x="2362" y="780"/>
                </a:lnTo>
                <a:lnTo>
                  <a:pt x="2321" y="776"/>
                </a:lnTo>
                <a:lnTo>
                  <a:pt x="2282" y="767"/>
                </a:lnTo>
                <a:lnTo>
                  <a:pt x="2242" y="752"/>
                </a:lnTo>
                <a:lnTo>
                  <a:pt x="2203" y="738"/>
                </a:lnTo>
                <a:lnTo>
                  <a:pt x="2163" y="726"/>
                </a:lnTo>
                <a:lnTo>
                  <a:pt x="2121" y="719"/>
                </a:lnTo>
                <a:lnTo>
                  <a:pt x="2079" y="717"/>
                </a:lnTo>
                <a:lnTo>
                  <a:pt x="2036" y="719"/>
                </a:lnTo>
                <a:lnTo>
                  <a:pt x="1992" y="727"/>
                </a:lnTo>
                <a:lnTo>
                  <a:pt x="1950" y="739"/>
                </a:lnTo>
                <a:lnTo>
                  <a:pt x="1910" y="755"/>
                </a:lnTo>
                <a:lnTo>
                  <a:pt x="1871" y="776"/>
                </a:lnTo>
                <a:lnTo>
                  <a:pt x="1834" y="802"/>
                </a:lnTo>
                <a:lnTo>
                  <a:pt x="1800" y="833"/>
                </a:lnTo>
                <a:lnTo>
                  <a:pt x="1406" y="1227"/>
                </a:lnTo>
                <a:lnTo>
                  <a:pt x="1391" y="1245"/>
                </a:lnTo>
                <a:lnTo>
                  <a:pt x="1380" y="1266"/>
                </a:lnTo>
                <a:lnTo>
                  <a:pt x="1373" y="1288"/>
                </a:lnTo>
                <a:lnTo>
                  <a:pt x="1371" y="1311"/>
                </a:lnTo>
                <a:lnTo>
                  <a:pt x="1373" y="1335"/>
                </a:lnTo>
                <a:lnTo>
                  <a:pt x="1380" y="1358"/>
                </a:lnTo>
                <a:lnTo>
                  <a:pt x="1391" y="1378"/>
                </a:lnTo>
                <a:lnTo>
                  <a:pt x="1406" y="1396"/>
                </a:lnTo>
                <a:lnTo>
                  <a:pt x="1425" y="1412"/>
                </a:lnTo>
                <a:lnTo>
                  <a:pt x="1446" y="1422"/>
                </a:lnTo>
                <a:lnTo>
                  <a:pt x="1468" y="1429"/>
                </a:lnTo>
                <a:lnTo>
                  <a:pt x="1491" y="1432"/>
                </a:lnTo>
                <a:lnTo>
                  <a:pt x="1514" y="1429"/>
                </a:lnTo>
                <a:lnTo>
                  <a:pt x="1536" y="1422"/>
                </a:lnTo>
                <a:lnTo>
                  <a:pt x="1557" y="1412"/>
                </a:lnTo>
                <a:lnTo>
                  <a:pt x="1576" y="1396"/>
                </a:lnTo>
                <a:lnTo>
                  <a:pt x="1804" y="1169"/>
                </a:lnTo>
                <a:lnTo>
                  <a:pt x="1804" y="1168"/>
                </a:lnTo>
                <a:lnTo>
                  <a:pt x="1804" y="1168"/>
                </a:lnTo>
                <a:lnTo>
                  <a:pt x="1903" y="1069"/>
                </a:lnTo>
                <a:lnTo>
                  <a:pt x="1915" y="1060"/>
                </a:lnTo>
                <a:lnTo>
                  <a:pt x="1930" y="1053"/>
                </a:lnTo>
                <a:lnTo>
                  <a:pt x="1945" y="1052"/>
                </a:lnTo>
                <a:lnTo>
                  <a:pt x="1961" y="1053"/>
                </a:lnTo>
                <a:lnTo>
                  <a:pt x="1974" y="1060"/>
                </a:lnTo>
                <a:lnTo>
                  <a:pt x="1987" y="1069"/>
                </a:lnTo>
                <a:lnTo>
                  <a:pt x="1998" y="1085"/>
                </a:lnTo>
                <a:lnTo>
                  <a:pt x="2004" y="1102"/>
                </a:lnTo>
                <a:lnTo>
                  <a:pt x="2004" y="1120"/>
                </a:lnTo>
                <a:lnTo>
                  <a:pt x="1998" y="1139"/>
                </a:lnTo>
                <a:lnTo>
                  <a:pt x="1987" y="1153"/>
                </a:lnTo>
                <a:lnTo>
                  <a:pt x="1930" y="1211"/>
                </a:lnTo>
                <a:lnTo>
                  <a:pt x="1981" y="1261"/>
                </a:lnTo>
                <a:lnTo>
                  <a:pt x="1981" y="1261"/>
                </a:lnTo>
                <a:lnTo>
                  <a:pt x="1982" y="1263"/>
                </a:lnTo>
                <a:lnTo>
                  <a:pt x="1982" y="1263"/>
                </a:lnTo>
                <a:lnTo>
                  <a:pt x="1984" y="1266"/>
                </a:lnTo>
                <a:lnTo>
                  <a:pt x="1986" y="1266"/>
                </a:lnTo>
                <a:lnTo>
                  <a:pt x="1991" y="1273"/>
                </a:lnTo>
                <a:lnTo>
                  <a:pt x="2003" y="1282"/>
                </a:lnTo>
                <a:lnTo>
                  <a:pt x="2016" y="1293"/>
                </a:lnTo>
                <a:lnTo>
                  <a:pt x="2033" y="1308"/>
                </a:lnTo>
                <a:lnTo>
                  <a:pt x="2054" y="1323"/>
                </a:lnTo>
                <a:lnTo>
                  <a:pt x="2076" y="1338"/>
                </a:lnTo>
                <a:lnTo>
                  <a:pt x="2101" y="1354"/>
                </a:lnTo>
                <a:lnTo>
                  <a:pt x="2129" y="1370"/>
                </a:lnTo>
                <a:lnTo>
                  <a:pt x="2157" y="1384"/>
                </a:lnTo>
                <a:lnTo>
                  <a:pt x="2188" y="1395"/>
                </a:lnTo>
                <a:lnTo>
                  <a:pt x="2218" y="1404"/>
                </a:lnTo>
                <a:lnTo>
                  <a:pt x="2250" y="1409"/>
                </a:lnTo>
                <a:lnTo>
                  <a:pt x="2282" y="1410"/>
                </a:lnTo>
                <a:lnTo>
                  <a:pt x="2312" y="1407"/>
                </a:lnTo>
                <a:lnTo>
                  <a:pt x="2344" y="1396"/>
                </a:lnTo>
                <a:lnTo>
                  <a:pt x="2359" y="1393"/>
                </a:lnTo>
                <a:lnTo>
                  <a:pt x="2375" y="1393"/>
                </a:lnTo>
                <a:lnTo>
                  <a:pt x="2389" y="1396"/>
                </a:lnTo>
                <a:lnTo>
                  <a:pt x="2403" y="1404"/>
                </a:lnTo>
                <a:lnTo>
                  <a:pt x="2413" y="1416"/>
                </a:lnTo>
                <a:lnTo>
                  <a:pt x="2421" y="1429"/>
                </a:lnTo>
                <a:lnTo>
                  <a:pt x="2426" y="1445"/>
                </a:lnTo>
                <a:lnTo>
                  <a:pt x="2426" y="1460"/>
                </a:lnTo>
                <a:lnTo>
                  <a:pt x="2421" y="1475"/>
                </a:lnTo>
                <a:lnTo>
                  <a:pt x="2413" y="1488"/>
                </a:lnTo>
                <a:lnTo>
                  <a:pt x="2403" y="1500"/>
                </a:lnTo>
                <a:lnTo>
                  <a:pt x="2389" y="1508"/>
                </a:lnTo>
                <a:lnTo>
                  <a:pt x="2350" y="1520"/>
                </a:lnTo>
                <a:lnTo>
                  <a:pt x="2311" y="1528"/>
                </a:lnTo>
                <a:lnTo>
                  <a:pt x="2273" y="1530"/>
                </a:lnTo>
                <a:lnTo>
                  <a:pt x="2248" y="1529"/>
                </a:lnTo>
                <a:lnTo>
                  <a:pt x="2625" y="1906"/>
                </a:lnTo>
                <a:lnTo>
                  <a:pt x="2671" y="1861"/>
                </a:lnTo>
                <a:lnTo>
                  <a:pt x="2720" y="1808"/>
                </a:lnTo>
                <a:lnTo>
                  <a:pt x="2764" y="1751"/>
                </a:lnTo>
                <a:lnTo>
                  <a:pt x="2801" y="1692"/>
                </a:lnTo>
                <a:lnTo>
                  <a:pt x="2834" y="1628"/>
                </a:lnTo>
                <a:lnTo>
                  <a:pt x="2861" y="1563"/>
                </a:lnTo>
                <a:lnTo>
                  <a:pt x="2883" y="1495"/>
                </a:lnTo>
                <a:lnTo>
                  <a:pt x="2899" y="1425"/>
                </a:lnTo>
                <a:lnTo>
                  <a:pt x="2907" y="1392"/>
                </a:lnTo>
                <a:lnTo>
                  <a:pt x="2919" y="1360"/>
                </a:lnTo>
                <a:lnTo>
                  <a:pt x="2935" y="1330"/>
                </a:lnTo>
                <a:lnTo>
                  <a:pt x="2954" y="1302"/>
                </a:lnTo>
                <a:lnTo>
                  <a:pt x="2977" y="1276"/>
                </a:lnTo>
                <a:lnTo>
                  <a:pt x="3155" y="1098"/>
                </a:lnTo>
                <a:lnTo>
                  <a:pt x="2667" y="608"/>
                </a:lnTo>
                <a:close/>
                <a:moveTo>
                  <a:pt x="1168" y="567"/>
                </a:moveTo>
                <a:lnTo>
                  <a:pt x="570" y="1166"/>
                </a:lnTo>
                <a:lnTo>
                  <a:pt x="674" y="1271"/>
                </a:lnTo>
                <a:lnTo>
                  <a:pt x="699" y="1299"/>
                </a:lnTo>
                <a:lnTo>
                  <a:pt x="719" y="1329"/>
                </a:lnTo>
                <a:lnTo>
                  <a:pt x="736" y="1361"/>
                </a:lnTo>
                <a:lnTo>
                  <a:pt x="749" y="1395"/>
                </a:lnTo>
                <a:lnTo>
                  <a:pt x="758" y="1430"/>
                </a:lnTo>
                <a:lnTo>
                  <a:pt x="774" y="1500"/>
                </a:lnTo>
                <a:lnTo>
                  <a:pt x="795" y="1567"/>
                </a:lnTo>
                <a:lnTo>
                  <a:pt x="823" y="1631"/>
                </a:lnTo>
                <a:lnTo>
                  <a:pt x="856" y="1694"/>
                </a:lnTo>
                <a:lnTo>
                  <a:pt x="894" y="1753"/>
                </a:lnTo>
                <a:lnTo>
                  <a:pt x="937" y="1809"/>
                </a:lnTo>
                <a:lnTo>
                  <a:pt x="985" y="1861"/>
                </a:lnTo>
                <a:lnTo>
                  <a:pt x="1028" y="1904"/>
                </a:lnTo>
                <a:lnTo>
                  <a:pt x="1058" y="1900"/>
                </a:lnTo>
                <a:lnTo>
                  <a:pt x="1088" y="1898"/>
                </a:lnTo>
                <a:lnTo>
                  <a:pt x="1119" y="1903"/>
                </a:lnTo>
                <a:lnTo>
                  <a:pt x="1148" y="1911"/>
                </a:lnTo>
                <a:lnTo>
                  <a:pt x="1177" y="1923"/>
                </a:lnTo>
                <a:lnTo>
                  <a:pt x="1204" y="1940"/>
                </a:lnTo>
                <a:lnTo>
                  <a:pt x="1228" y="1961"/>
                </a:lnTo>
                <a:lnTo>
                  <a:pt x="1248" y="1985"/>
                </a:lnTo>
                <a:lnTo>
                  <a:pt x="1265" y="2010"/>
                </a:lnTo>
                <a:lnTo>
                  <a:pt x="1278" y="2037"/>
                </a:lnTo>
                <a:lnTo>
                  <a:pt x="1286" y="2065"/>
                </a:lnTo>
                <a:lnTo>
                  <a:pt x="1290" y="2095"/>
                </a:lnTo>
                <a:lnTo>
                  <a:pt x="1290" y="2123"/>
                </a:lnTo>
                <a:lnTo>
                  <a:pt x="1301" y="2123"/>
                </a:lnTo>
                <a:lnTo>
                  <a:pt x="1335" y="2127"/>
                </a:lnTo>
                <a:lnTo>
                  <a:pt x="1368" y="2134"/>
                </a:lnTo>
                <a:lnTo>
                  <a:pt x="1399" y="2147"/>
                </a:lnTo>
                <a:lnTo>
                  <a:pt x="1427" y="2164"/>
                </a:lnTo>
                <a:lnTo>
                  <a:pt x="1453" y="2187"/>
                </a:lnTo>
                <a:lnTo>
                  <a:pt x="1476" y="2214"/>
                </a:lnTo>
                <a:lnTo>
                  <a:pt x="1494" y="2244"/>
                </a:lnTo>
                <a:lnTo>
                  <a:pt x="1507" y="2277"/>
                </a:lnTo>
                <a:lnTo>
                  <a:pt x="1514" y="2310"/>
                </a:lnTo>
                <a:lnTo>
                  <a:pt x="1516" y="2344"/>
                </a:lnTo>
                <a:lnTo>
                  <a:pt x="1520" y="2344"/>
                </a:lnTo>
                <a:lnTo>
                  <a:pt x="1554" y="2346"/>
                </a:lnTo>
                <a:lnTo>
                  <a:pt x="1587" y="2354"/>
                </a:lnTo>
                <a:lnTo>
                  <a:pt x="1618" y="2366"/>
                </a:lnTo>
                <a:lnTo>
                  <a:pt x="1646" y="2385"/>
                </a:lnTo>
                <a:lnTo>
                  <a:pt x="1672" y="2406"/>
                </a:lnTo>
                <a:lnTo>
                  <a:pt x="1695" y="2432"/>
                </a:lnTo>
                <a:lnTo>
                  <a:pt x="1712" y="2462"/>
                </a:lnTo>
                <a:lnTo>
                  <a:pt x="1725" y="2492"/>
                </a:lnTo>
                <a:lnTo>
                  <a:pt x="1733" y="2524"/>
                </a:lnTo>
                <a:lnTo>
                  <a:pt x="1735" y="2557"/>
                </a:lnTo>
                <a:lnTo>
                  <a:pt x="1733" y="2590"/>
                </a:lnTo>
                <a:lnTo>
                  <a:pt x="1741" y="2591"/>
                </a:lnTo>
                <a:lnTo>
                  <a:pt x="1748" y="2591"/>
                </a:lnTo>
                <a:lnTo>
                  <a:pt x="1770" y="2589"/>
                </a:lnTo>
                <a:lnTo>
                  <a:pt x="1789" y="2581"/>
                </a:lnTo>
                <a:lnTo>
                  <a:pt x="1806" y="2567"/>
                </a:lnTo>
                <a:lnTo>
                  <a:pt x="1819" y="2550"/>
                </a:lnTo>
                <a:lnTo>
                  <a:pt x="1827" y="2531"/>
                </a:lnTo>
                <a:lnTo>
                  <a:pt x="1830" y="2511"/>
                </a:lnTo>
                <a:lnTo>
                  <a:pt x="1827" y="2489"/>
                </a:lnTo>
                <a:lnTo>
                  <a:pt x="1819" y="2470"/>
                </a:lnTo>
                <a:lnTo>
                  <a:pt x="1806" y="2453"/>
                </a:lnTo>
                <a:lnTo>
                  <a:pt x="1805" y="2453"/>
                </a:lnTo>
                <a:lnTo>
                  <a:pt x="1416" y="2062"/>
                </a:lnTo>
                <a:lnTo>
                  <a:pt x="1405" y="2046"/>
                </a:lnTo>
                <a:lnTo>
                  <a:pt x="1399" y="2029"/>
                </a:lnTo>
                <a:lnTo>
                  <a:pt x="1399" y="2011"/>
                </a:lnTo>
                <a:lnTo>
                  <a:pt x="1405" y="1993"/>
                </a:lnTo>
                <a:lnTo>
                  <a:pt x="1416" y="1978"/>
                </a:lnTo>
                <a:lnTo>
                  <a:pt x="1431" y="1967"/>
                </a:lnTo>
                <a:lnTo>
                  <a:pt x="1449" y="1961"/>
                </a:lnTo>
                <a:lnTo>
                  <a:pt x="1467" y="1961"/>
                </a:lnTo>
                <a:lnTo>
                  <a:pt x="1484" y="1967"/>
                </a:lnTo>
                <a:lnTo>
                  <a:pt x="1500" y="1978"/>
                </a:lnTo>
                <a:lnTo>
                  <a:pt x="2026" y="2504"/>
                </a:lnTo>
                <a:lnTo>
                  <a:pt x="2043" y="2517"/>
                </a:lnTo>
                <a:lnTo>
                  <a:pt x="2063" y="2525"/>
                </a:lnTo>
                <a:lnTo>
                  <a:pt x="2083" y="2528"/>
                </a:lnTo>
                <a:lnTo>
                  <a:pt x="2105" y="2525"/>
                </a:lnTo>
                <a:lnTo>
                  <a:pt x="2124" y="2517"/>
                </a:lnTo>
                <a:lnTo>
                  <a:pt x="2141" y="2504"/>
                </a:lnTo>
                <a:lnTo>
                  <a:pt x="2154" y="2487"/>
                </a:lnTo>
                <a:lnTo>
                  <a:pt x="2163" y="2467"/>
                </a:lnTo>
                <a:lnTo>
                  <a:pt x="2165" y="2447"/>
                </a:lnTo>
                <a:lnTo>
                  <a:pt x="2163" y="2425"/>
                </a:lnTo>
                <a:lnTo>
                  <a:pt x="2155" y="2406"/>
                </a:lnTo>
                <a:lnTo>
                  <a:pt x="2142" y="2390"/>
                </a:lnTo>
                <a:lnTo>
                  <a:pt x="1657" y="1904"/>
                </a:lnTo>
                <a:lnTo>
                  <a:pt x="1645" y="1888"/>
                </a:lnTo>
                <a:lnTo>
                  <a:pt x="1640" y="1871"/>
                </a:lnTo>
                <a:lnTo>
                  <a:pt x="1640" y="1853"/>
                </a:lnTo>
                <a:lnTo>
                  <a:pt x="1645" y="1835"/>
                </a:lnTo>
                <a:lnTo>
                  <a:pt x="1657" y="1820"/>
                </a:lnTo>
                <a:lnTo>
                  <a:pt x="1672" y="1809"/>
                </a:lnTo>
                <a:lnTo>
                  <a:pt x="1689" y="1803"/>
                </a:lnTo>
                <a:lnTo>
                  <a:pt x="1708" y="1803"/>
                </a:lnTo>
                <a:lnTo>
                  <a:pt x="1726" y="1809"/>
                </a:lnTo>
                <a:lnTo>
                  <a:pt x="1741" y="1820"/>
                </a:lnTo>
                <a:lnTo>
                  <a:pt x="2225" y="2304"/>
                </a:lnTo>
                <a:lnTo>
                  <a:pt x="2225" y="2304"/>
                </a:lnTo>
                <a:lnTo>
                  <a:pt x="2227" y="2306"/>
                </a:lnTo>
                <a:lnTo>
                  <a:pt x="2333" y="2412"/>
                </a:lnTo>
                <a:lnTo>
                  <a:pt x="2350" y="2424"/>
                </a:lnTo>
                <a:lnTo>
                  <a:pt x="2369" y="2432"/>
                </a:lnTo>
                <a:lnTo>
                  <a:pt x="2389" y="2436"/>
                </a:lnTo>
                <a:lnTo>
                  <a:pt x="2410" y="2432"/>
                </a:lnTo>
                <a:lnTo>
                  <a:pt x="2430" y="2424"/>
                </a:lnTo>
                <a:lnTo>
                  <a:pt x="2447" y="2412"/>
                </a:lnTo>
                <a:lnTo>
                  <a:pt x="2460" y="2395"/>
                </a:lnTo>
                <a:lnTo>
                  <a:pt x="2468" y="2375"/>
                </a:lnTo>
                <a:lnTo>
                  <a:pt x="2471" y="2354"/>
                </a:lnTo>
                <a:lnTo>
                  <a:pt x="2468" y="2332"/>
                </a:lnTo>
                <a:lnTo>
                  <a:pt x="2460" y="2313"/>
                </a:lnTo>
                <a:lnTo>
                  <a:pt x="2447" y="2296"/>
                </a:lnTo>
                <a:lnTo>
                  <a:pt x="1823" y="1672"/>
                </a:lnTo>
                <a:lnTo>
                  <a:pt x="1812" y="1656"/>
                </a:lnTo>
                <a:lnTo>
                  <a:pt x="1806" y="1639"/>
                </a:lnTo>
                <a:lnTo>
                  <a:pt x="1806" y="1621"/>
                </a:lnTo>
                <a:lnTo>
                  <a:pt x="1812" y="1603"/>
                </a:lnTo>
                <a:lnTo>
                  <a:pt x="1823" y="1587"/>
                </a:lnTo>
                <a:lnTo>
                  <a:pt x="1839" y="1577"/>
                </a:lnTo>
                <a:lnTo>
                  <a:pt x="1856" y="1571"/>
                </a:lnTo>
                <a:lnTo>
                  <a:pt x="1874" y="1571"/>
                </a:lnTo>
                <a:lnTo>
                  <a:pt x="1893" y="1577"/>
                </a:lnTo>
                <a:lnTo>
                  <a:pt x="1908" y="1587"/>
                </a:lnTo>
                <a:lnTo>
                  <a:pt x="2487" y="2168"/>
                </a:lnTo>
                <a:lnTo>
                  <a:pt x="2504" y="2180"/>
                </a:lnTo>
                <a:lnTo>
                  <a:pt x="2523" y="2188"/>
                </a:lnTo>
                <a:lnTo>
                  <a:pt x="2544" y="2191"/>
                </a:lnTo>
                <a:lnTo>
                  <a:pt x="2565" y="2188"/>
                </a:lnTo>
                <a:lnTo>
                  <a:pt x="2585" y="2180"/>
                </a:lnTo>
                <a:lnTo>
                  <a:pt x="2602" y="2168"/>
                </a:lnTo>
                <a:lnTo>
                  <a:pt x="2615" y="2151"/>
                </a:lnTo>
                <a:lnTo>
                  <a:pt x="2623" y="2131"/>
                </a:lnTo>
                <a:lnTo>
                  <a:pt x="2625" y="2110"/>
                </a:lnTo>
                <a:lnTo>
                  <a:pt x="2623" y="2088"/>
                </a:lnTo>
                <a:lnTo>
                  <a:pt x="2615" y="2069"/>
                </a:lnTo>
                <a:lnTo>
                  <a:pt x="2602" y="2052"/>
                </a:lnTo>
                <a:lnTo>
                  <a:pt x="1902" y="1352"/>
                </a:lnTo>
                <a:lnTo>
                  <a:pt x="1900" y="1350"/>
                </a:lnTo>
                <a:lnTo>
                  <a:pt x="1900" y="1350"/>
                </a:lnTo>
                <a:lnTo>
                  <a:pt x="1900" y="1350"/>
                </a:lnTo>
                <a:lnTo>
                  <a:pt x="1898" y="1348"/>
                </a:lnTo>
                <a:lnTo>
                  <a:pt x="1896" y="1345"/>
                </a:lnTo>
                <a:lnTo>
                  <a:pt x="1896" y="1345"/>
                </a:lnTo>
                <a:lnTo>
                  <a:pt x="1846" y="1295"/>
                </a:lnTo>
                <a:lnTo>
                  <a:pt x="1660" y="1482"/>
                </a:lnTo>
                <a:lnTo>
                  <a:pt x="1636" y="1502"/>
                </a:lnTo>
                <a:lnTo>
                  <a:pt x="1609" y="1520"/>
                </a:lnTo>
                <a:lnTo>
                  <a:pt x="1582" y="1534"/>
                </a:lnTo>
                <a:lnTo>
                  <a:pt x="1552" y="1543"/>
                </a:lnTo>
                <a:lnTo>
                  <a:pt x="1522" y="1550"/>
                </a:lnTo>
                <a:lnTo>
                  <a:pt x="1491" y="1551"/>
                </a:lnTo>
                <a:lnTo>
                  <a:pt x="1460" y="1550"/>
                </a:lnTo>
                <a:lnTo>
                  <a:pt x="1431" y="1543"/>
                </a:lnTo>
                <a:lnTo>
                  <a:pt x="1401" y="1534"/>
                </a:lnTo>
                <a:lnTo>
                  <a:pt x="1373" y="1520"/>
                </a:lnTo>
                <a:lnTo>
                  <a:pt x="1347" y="1502"/>
                </a:lnTo>
                <a:lnTo>
                  <a:pt x="1322" y="1482"/>
                </a:lnTo>
                <a:lnTo>
                  <a:pt x="1297" y="1452"/>
                </a:lnTo>
                <a:lnTo>
                  <a:pt x="1278" y="1420"/>
                </a:lnTo>
                <a:lnTo>
                  <a:pt x="1263" y="1386"/>
                </a:lnTo>
                <a:lnTo>
                  <a:pt x="1255" y="1350"/>
                </a:lnTo>
                <a:lnTo>
                  <a:pt x="1252" y="1311"/>
                </a:lnTo>
                <a:lnTo>
                  <a:pt x="1255" y="1274"/>
                </a:lnTo>
                <a:lnTo>
                  <a:pt x="1263" y="1237"/>
                </a:lnTo>
                <a:lnTo>
                  <a:pt x="1278" y="1203"/>
                </a:lnTo>
                <a:lnTo>
                  <a:pt x="1297" y="1171"/>
                </a:lnTo>
                <a:lnTo>
                  <a:pt x="1322" y="1142"/>
                </a:lnTo>
                <a:lnTo>
                  <a:pt x="1692" y="773"/>
                </a:lnTo>
                <a:lnTo>
                  <a:pt x="1665" y="777"/>
                </a:lnTo>
                <a:lnTo>
                  <a:pt x="1640" y="785"/>
                </a:lnTo>
                <a:lnTo>
                  <a:pt x="1604" y="797"/>
                </a:lnTo>
                <a:lnTo>
                  <a:pt x="1568" y="802"/>
                </a:lnTo>
                <a:lnTo>
                  <a:pt x="1532" y="805"/>
                </a:lnTo>
                <a:lnTo>
                  <a:pt x="1492" y="802"/>
                </a:lnTo>
                <a:lnTo>
                  <a:pt x="1453" y="794"/>
                </a:lnTo>
                <a:lnTo>
                  <a:pt x="1416" y="782"/>
                </a:lnTo>
                <a:lnTo>
                  <a:pt x="1381" y="765"/>
                </a:lnTo>
                <a:lnTo>
                  <a:pt x="1347" y="743"/>
                </a:lnTo>
                <a:lnTo>
                  <a:pt x="1317" y="716"/>
                </a:lnTo>
                <a:lnTo>
                  <a:pt x="1168" y="567"/>
                </a:lnTo>
                <a:close/>
                <a:moveTo>
                  <a:pt x="2951" y="167"/>
                </a:moveTo>
                <a:lnTo>
                  <a:pt x="2673" y="446"/>
                </a:lnTo>
                <a:lnTo>
                  <a:pt x="3314" y="1086"/>
                </a:lnTo>
                <a:lnTo>
                  <a:pt x="3592" y="808"/>
                </a:lnTo>
                <a:lnTo>
                  <a:pt x="2951" y="167"/>
                </a:lnTo>
                <a:close/>
                <a:moveTo>
                  <a:pt x="866" y="145"/>
                </a:moveTo>
                <a:lnTo>
                  <a:pt x="143" y="867"/>
                </a:lnTo>
                <a:lnTo>
                  <a:pt x="421" y="1145"/>
                </a:lnTo>
                <a:lnTo>
                  <a:pt x="1144" y="423"/>
                </a:lnTo>
                <a:lnTo>
                  <a:pt x="866" y="145"/>
                </a:lnTo>
                <a:close/>
                <a:moveTo>
                  <a:pt x="875" y="0"/>
                </a:moveTo>
                <a:lnTo>
                  <a:pt x="892" y="6"/>
                </a:lnTo>
                <a:lnTo>
                  <a:pt x="908" y="17"/>
                </a:lnTo>
                <a:lnTo>
                  <a:pt x="1270" y="380"/>
                </a:lnTo>
                <a:lnTo>
                  <a:pt x="1280" y="392"/>
                </a:lnTo>
                <a:lnTo>
                  <a:pt x="1286" y="407"/>
                </a:lnTo>
                <a:lnTo>
                  <a:pt x="1288" y="423"/>
                </a:lnTo>
                <a:lnTo>
                  <a:pt x="1286" y="438"/>
                </a:lnTo>
                <a:lnTo>
                  <a:pt x="1280" y="452"/>
                </a:lnTo>
                <a:lnTo>
                  <a:pt x="1270" y="465"/>
                </a:lnTo>
                <a:lnTo>
                  <a:pt x="1253" y="483"/>
                </a:lnTo>
                <a:lnTo>
                  <a:pt x="1401" y="632"/>
                </a:lnTo>
                <a:lnTo>
                  <a:pt x="1425" y="651"/>
                </a:lnTo>
                <a:lnTo>
                  <a:pt x="1450" y="667"/>
                </a:lnTo>
                <a:lnTo>
                  <a:pt x="1478" y="677"/>
                </a:lnTo>
                <a:lnTo>
                  <a:pt x="1508" y="684"/>
                </a:lnTo>
                <a:lnTo>
                  <a:pt x="1537" y="685"/>
                </a:lnTo>
                <a:lnTo>
                  <a:pt x="1568" y="682"/>
                </a:lnTo>
                <a:lnTo>
                  <a:pt x="1599" y="673"/>
                </a:lnTo>
                <a:lnTo>
                  <a:pt x="1643" y="660"/>
                </a:lnTo>
                <a:lnTo>
                  <a:pt x="1689" y="652"/>
                </a:lnTo>
                <a:lnTo>
                  <a:pt x="1736" y="649"/>
                </a:lnTo>
                <a:lnTo>
                  <a:pt x="1785" y="652"/>
                </a:lnTo>
                <a:lnTo>
                  <a:pt x="1832" y="660"/>
                </a:lnTo>
                <a:lnTo>
                  <a:pt x="1878" y="639"/>
                </a:lnTo>
                <a:lnTo>
                  <a:pt x="1927" y="621"/>
                </a:lnTo>
                <a:lnTo>
                  <a:pt x="1977" y="608"/>
                </a:lnTo>
                <a:lnTo>
                  <a:pt x="2028" y="600"/>
                </a:lnTo>
                <a:lnTo>
                  <a:pt x="2079" y="598"/>
                </a:lnTo>
                <a:lnTo>
                  <a:pt x="2133" y="601"/>
                </a:lnTo>
                <a:lnTo>
                  <a:pt x="2188" y="609"/>
                </a:lnTo>
                <a:lnTo>
                  <a:pt x="2241" y="624"/>
                </a:lnTo>
                <a:lnTo>
                  <a:pt x="2292" y="643"/>
                </a:lnTo>
                <a:lnTo>
                  <a:pt x="2323" y="655"/>
                </a:lnTo>
                <a:lnTo>
                  <a:pt x="2354" y="660"/>
                </a:lnTo>
                <a:lnTo>
                  <a:pt x="2386" y="660"/>
                </a:lnTo>
                <a:lnTo>
                  <a:pt x="2418" y="655"/>
                </a:lnTo>
                <a:lnTo>
                  <a:pt x="2447" y="643"/>
                </a:lnTo>
                <a:lnTo>
                  <a:pt x="2475" y="627"/>
                </a:lnTo>
                <a:lnTo>
                  <a:pt x="2500" y="607"/>
                </a:lnTo>
                <a:lnTo>
                  <a:pt x="2582" y="524"/>
                </a:lnTo>
                <a:lnTo>
                  <a:pt x="2547" y="488"/>
                </a:lnTo>
                <a:lnTo>
                  <a:pt x="2537" y="475"/>
                </a:lnTo>
                <a:lnTo>
                  <a:pt x="2531" y="462"/>
                </a:lnTo>
                <a:lnTo>
                  <a:pt x="2529" y="446"/>
                </a:lnTo>
                <a:lnTo>
                  <a:pt x="2531" y="430"/>
                </a:lnTo>
                <a:lnTo>
                  <a:pt x="2537" y="416"/>
                </a:lnTo>
                <a:lnTo>
                  <a:pt x="2547" y="404"/>
                </a:lnTo>
                <a:lnTo>
                  <a:pt x="2909" y="40"/>
                </a:lnTo>
                <a:lnTo>
                  <a:pt x="2925" y="30"/>
                </a:lnTo>
                <a:lnTo>
                  <a:pt x="2942" y="24"/>
                </a:lnTo>
                <a:lnTo>
                  <a:pt x="2960" y="24"/>
                </a:lnTo>
                <a:lnTo>
                  <a:pt x="2978" y="30"/>
                </a:lnTo>
                <a:lnTo>
                  <a:pt x="2993" y="40"/>
                </a:lnTo>
                <a:lnTo>
                  <a:pt x="3718" y="766"/>
                </a:lnTo>
                <a:lnTo>
                  <a:pt x="3728" y="778"/>
                </a:lnTo>
                <a:lnTo>
                  <a:pt x="3734" y="793"/>
                </a:lnTo>
                <a:lnTo>
                  <a:pt x="3736" y="808"/>
                </a:lnTo>
                <a:lnTo>
                  <a:pt x="3734" y="824"/>
                </a:lnTo>
                <a:lnTo>
                  <a:pt x="3728" y="839"/>
                </a:lnTo>
                <a:lnTo>
                  <a:pt x="3718" y="851"/>
                </a:lnTo>
                <a:lnTo>
                  <a:pt x="3356" y="1213"/>
                </a:lnTo>
                <a:lnTo>
                  <a:pt x="3344" y="1223"/>
                </a:lnTo>
                <a:lnTo>
                  <a:pt x="3329" y="1229"/>
                </a:lnTo>
                <a:lnTo>
                  <a:pt x="3314" y="1231"/>
                </a:lnTo>
                <a:lnTo>
                  <a:pt x="3298" y="1229"/>
                </a:lnTo>
                <a:lnTo>
                  <a:pt x="3285" y="1223"/>
                </a:lnTo>
                <a:lnTo>
                  <a:pt x="3271" y="1213"/>
                </a:lnTo>
                <a:lnTo>
                  <a:pt x="3240" y="1182"/>
                </a:lnTo>
                <a:lnTo>
                  <a:pt x="3062" y="1360"/>
                </a:lnTo>
                <a:lnTo>
                  <a:pt x="3045" y="1379"/>
                </a:lnTo>
                <a:lnTo>
                  <a:pt x="3033" y="1400"/>
                </a:lnTo>
                <a:lnTo>
                  <a:pt x="3023" y="1422"/>
                </a:lnTo>
                <a:lnTo>
                  <a:pt x="3017" y="1446"/>
                </a:lnTo>
                <a:lnTo>
                  <a:pt x="3001" y="1517"/>
                </a:lnTo>
                <a:lnTo>
                  <a:pt x="2981" y="1585"/>
                </a:lnTo>
                <a:lnTo>
                  <a:pt x="2954" y="1652"/>
                </a:lnTo>
                <a:lnTo>
                  <a:pt x="2925" y="1716"/>
                </a:lnTo>
                <a:lnTo>
                  <a:pt x="2890" y="1777"/>
                </a:lnTo>
                <a:lnTo>
                  <a:pt x="2849" y="1836"/>
                </a:lnTo>
                <a:lnTo>
                  <a:pt x="2805" y="1893"/>
                </a:lnTo>
                <a:lnTo>
                  <a:pt x="2756" y="1945"/>
                </a:lnTo>
                <a:lnTo>
                  <a:pt x="2708" y="1994"/>
                </a:lnTo>
                <a:lnTo>
                  <a:pt x="2724" y="2020"/>
                </a:lnTo>
                <a:lnTo>
                  <a:pt x="2736" y="2048"/>
                </a:lnTo>
                <a:lnTo>
                  <a:pt x="2742" y="2078"/>
                </a:lnTo>
                <a:lnTo>
                  <a:pt x="2745" y="2110"/>
                </a:lnTo>
                <a:lnTo>
                  <a:pt x="2742" y="2141"/>
                </a:lnTo>
                <a:lnTo>
                  <a:pt x="2736" y="2172"/>
                </a:lnTo>
                <a:lnTo>
                  <a:pt x="2723" y="2201"/>
                </a:lnTo>
                <a:lnTo>
                  <a:pt x="2707" y="2228"/>
                </a:lnTo>
                <a:lnTo>
                  <a:pt x="2687" y="2252"/>
                </a:lnTo>
                <a:lnTo>
                  <a:pt x="2664" y="2271"/>
                </a:lnTo>
                <a:lnTo>
                  <a:pt x="2639" y="2287"/>
                </a:lnTo>
                <a:lnTo>
                  <a:pt x="2613" y="2298"/>
                </a:lnTo>
                <a:lnTo>
                  <a:pt x="2585" y="2306"/>
                </a:lnTo>
                <a:lnTo>
                  <a:pt x="2589" y="2330"/>
                </a:lnTo>
                <a:lnTo>
                  <a:pt x="2590" y="2354"/>
                </a:lnTo>
                <a:lnTo>
                  <a:pt x="2588" y="2386"/>
                </a:lnTo>
                <a:lnTo>
                  <a:pt x="2580" y="2416"/>
                </a:lnTo>
                <a:lnTo>
                  <a:pt x="2569" y="2445"/>
                </a:lnTo>
                <a:lnTo>
                  <a:pt x="2552" y="2472"/>
                </a:lnTo>
                <a:lnTo>
                  <a:pt x="2531" y="2496"/>
                </a:lnTo>
                <a:lnTo>
                  <a:pt x="2506" y="2517"/>
                </a:lnTo>
                <a:lnTo>
                  <a:pt x="2479" y="2533"/>
                </a:lnTo>
                <a:lnTo>
                  <a:pt x="2451" y="2546"/>
                </a:lnTo>
                <a:lnTo>
                  <a:pt x="2420" y="2553"/>
                </a:lnTo>
                <a:lnTo>
                  <a:pt x="2389" y="2555"/>
                </a:lnTo>
                <a:lnTo>
                  <a:pt x="2359" y="2553"/>
                </a:lnTo>
                <a:lnTo>
                  <a:pt x="2328" y="2545"/>
                </a:lnTo>
                <a:lnTo>
                  <a:pt x="2299" y="2533"/>
                </a:lnTo>
                <a:lnTo>
                  <a:pt x="2271" y="2516"/>
                </a:lnTo>
                <a:lnTo>
                  <a:pt x="2260" y="2542"/>
                </a:lnTo>
                <a:lnTo>
                  <a:pt x="2244" y="2566"/>
                </a:lnTo>
                <a:lnTo>
                  <a:pt x="2225" y="2589"/>
                </a:lnTo>
                <a:lnTo>
                  <a:pt x="2201" y="2609"/>
                </a:lnTo>
                <a:lnTo>
                  <a:pt x="2174" y="2626"/>
                </a:lnTo>
                <a:lnTo>
                  <a:pt x="2144" y="2638"/>
                </a:lnTo>
                <a:lnTo>
                  <a:pt x="2114" y="2645"/>
                </a:lnTo>
                <a:lnTo>
                  <a:pt x="2083" y="2647"/>
                </a:lnTo>
                <a:lnTo>
                  <a:pt x="2053" y="2645"/>
                </a:lnTo>
                <a:lnTo>
                  <a:pt x="2023" y="2638"/>
                </a:lnTo>
                <a:lnTo>
                  <a:pt x="1994" y="2626"/>
                </a:lnTo>
                <a:lnTo>
                  <a:pt x="1966" y="2609"/>
                </a:lnTo>
                <a:lnTo>
                  <a:pt x="1941" y="2589"/>
                </a:lnTo>
                <a:lnTo>
                  <a:pt x="1936" y="2582"/>
                </a:lnTo>
                <a:lnTo>
                  <a:pt x="1924" y="2607"/>
                </a:lnTo>
                <a:lnTo>
                  <a:pt x="1908" y="2631"/>
                </a:lnTo>
                <a:lnTo>
                  <a:pt x="1890" y="2653"/>
                </a:lnTo>
                <a:lnTo>
                  <a:pt x="1866" y="2673"/>
                </a:lnTo>
                <a:lnTo>
                  <a:pt x="1839" y="2689"/>
                </a:lnTo>
                <a:lnTo>
                  <a:pt x="1811" y="2701"/>
                </a:lnTo>
                <a:lnTo>
                  <a:pt x="1780" y="2708"/>
                </a:lnTo>
                <a:lnTo>
                  <a:pt x="1748" y="2711"/>
                </a:lnTo>
                <a:lnTo>
                  <a:pt x="1714" y="2708"/>
                </a:lnTo>
                <a:lnTo>
                  <a:pt x="1683" y="2699"/>
                </a:lnTo>
                <a:lnTo>
                  <a:pt x="1672" y="2711"/>
                </a:lnTo>
                <a:lnTo>
                  <a:pt x="1646" y="2732"/>
                </a:lnTo>
                <a:lnTo>
                  <a:pt x="1618" y="2750"/>
                </a:lnTo>
                <a:lnTo>
                  <a:pt x="1587" y="2763"/>
                </a:lnTo>
                <a:lnTo>
                  <a:pt x="1554" y="2771"/>
                </a:lnTo>
                <a:lnTo>
                  <a:pt x="1520" y="2773"/>
                </a:lnTo>
                <a:lnTo>
                  <a:pt x="1486" y="2771"/>
                </a:lnTo>
                <a:lnTo>
                  <a:pt x="1455" y="2763"/>
                </a:lnTo>
                <a:lnTo>
                  <a:pt x="1423" y="2750"/>
                </a:lnTo>
                <a:lnTo>
                  <a:pt x="1394" y="2732"/>
                </a:lnTo>
                <a:lnTo>
                  <a:pt x="1368" y="2711"/>
                </a:lnTo>
                <a:lnTo>
                  <a:pt x="1346" y="2683"/>
                </a:lnTo>
                <a:lnTo>
                  <a:pt x="1328" y="2653"/>
                </a:lnTo>
                <a:lnTo>
                  <a:pt x="1315" y="2621"/>
                </a:lnTo>
                <a:lnTo>
                  <a:pt x="1308" y="2588"/>
                </a:lnTo>
                <a:lnTo>
                  <a:pt x="1306" y="2554"/>
                </a:lnTo>
                <a:lnTo>
                  <a:pt x="1301" y="2554"/>
                </a:lnTo>
                <a:lnTo>
                  <a:pt x="1267" y="2552"/>
                </a:lnTo>
                <a:lnTo>
                  <a:pt x="1235" y="2544"/>
                </a:lnTo>
                <a:lnTo>
                  <a:pt x="1204" y="2530"/>
                </a:lnTo>
                <a:lnTo>
                  <a:pt x="1176" y="2513"/>
                </a:lnTo>
                <a:lnTo>
                  <a:pt x="1149" y="2490"/>
                </a:lnTo>
                <a:lnTo>
                  <a:pt x="1129" y="2467"/>
                </a:lnTo>
                <a:lnTo>
                  <a:pt x="1113" y="2441"/>
                </a:lnTo>
                <a:lnTo>
                  <a:pt x="1101" y="2414"/>
                </a:lnTo>
                <a:lnTo>
                  <a:pt x="1092" y="2386"/>
                </a:lnTo>
                <a:lnTo>
                  <a:pt x="1087" y="2357"/>
                </a:lnTo>
                <a:lnTo>
                  <a:pt x="1087" y="2328"/>
                </a:lnTo>
                <a:lnTo>
                  <a:pt x="1076" y="2328"/>
                </a:lnTo>
                <a:lnTo>
                  <a:pt x="1043" y="2325"/>
                </a:lnTo>
                <a:lnTo>
                  <a:pt x="1011" y="2318"/>
                </a:lnTo>
                <a:lnTo>
                  <a:pt x="980" y="2305"/>
                </a:lnTo>
                <a:lnTo>
                  <a:pt x="951" y="2288"/>
                </a:lnTo>
                <a:lnTo>
                  <a:pt x="925" y="2265"/>
                </a:lnTo>
                <a:lnTo>
                  <a:pt x="902" y="2239"/>
                </a:lnTo>
                <a:lnTo>
                  <a:pt x="885" y="2211"/>
                </a:lnTo>
                <a:lnTo>
                  <a:pt x="871" y="2180"/>
                </a:lnTo>
                <a:lnTo>
                  <a:pt x="864" y="2147"/>
                </a:lnTo>
                <a:lnTo>
                  <a:pt x="861" y="2113"/>
                </a:lnTo>
                <a:lnTo>
                  <a:pt x="864" y="2080"/>
                </a:lnTo>
                <a:lnTo>
                  <a:pt x="871" y="2048"/>
                </a:lnTo>
                <a:lnTo>
                  <a:pt x="883" y="2019"/>
                </a:lnTo>
                <a:lnTo>
                  <a:pt x="900" y="1990"/>
                </a:lnTo>
                <a:lnTo>
                  <a:pt x="920" y="1965"/>
                </a:lnTo>
                <a:lnTo>
                  <a:pt x="901" y="1945"/>
                </a:lnTo>
                <a:lnTo>
                  <a:pt x="852" y="1893"/>
                </a:lnTo>
                <a:lnTo>
                  <a:pt x="808" y="1838"/>
                </a:lnTo>
                <a:lnTo>
                  <a:pt x="768" y="1779"/>
                </a:lnTo>
                <a:lnTo>
                  <a:pt x="733" y="1719"/>
                </a:lnTo>
                <a:lnTo>
                  <a:pt x="702" y="1655"/>
                </a:lnTo>
                <a:lnTo>
                  <a:pt x="677" y="1589"/>
                </a:lnTo>
                <a:lnTo>
                  <a:pt x="657" y="1521"/>
                </a:lnTo>
                <a:lnTo>
                  <a:pt x="641" y="1452"/>
                </a:lnTo>
                <a:lnTo>
                  <a:pt x="634" y="1426"/>
                </a:lnTo>
                <a:lnTo>
                  <a:pt x="623" y="1401"/>
                </a:lnTo>
                <a:lnTo>
                  <a:pt x="608" y="1377"/>
                </a:lnTo>
                <a:lnTo>
                  <a:pt x="590" y="1357"/>
                </a:lnTo>
                <a:lnTo>
                  <a:pt x="485" y="1251"/>
                </a:lnTo>
                <a:lnTo>
                  <a:pt x="463" y="1273"/>
                </a:lnTo>
                <a:lnTo>
                  <a:pt x="451" y="1282"/>
                </a:lnTo>
                <a:lnTo>
                  <a:pt x="437" y="1288"/>
                </a:lnTo>
                <a:lnTo>
                  <a:pt x="421" y="1290"/>
                </a:lnTo>
                <a:lnTo>
                  <a:pt x="405" y="1288"/>
                </a:lnTo>
                <a:lnTo>
                  <a:pt x="392" y="1282"/>
                </a:lnTo>
                <a:lnTo>
                  <a:pt x="379" y="1273"/>
                </a:lnTo>
                <a:lnTo>
                  <a:pt x="16" y="910"/>
                </a:lnTo>
                <a:lnTo>
                  <a:pt x="6" y="894"/>
                </a:lnTo>
                <a:lnTo>
                  <a:pt x="0" y="876"/>
                </a:lnTo>
                <a:lnTo>
                  <a:pt x="0" y="858"/>
                </a:lnTo>
                <a:lnTo>
                  <a:pt x="6" y="841"/>
                </a:lnTo>
                <a:lnTo>
                  <a:pt x="16" y="825"/>
                </a:lnTo>
                <a:lnTo>
                  <a:pt x="823" y="17"/>
                </a:lnTo>
                <a:lnTo>
                  <a:pt x="839" y="6"/>
                </a:lnTo>
                <a:lnTo>
                  <a:pt x="857" y="0"/>
                </a:lnTo>
                <a:lnTo>
                  <a:pt x="875" y="0"/>
                </a:lnTo>
                <a:close/>
              </a:path>
            </a:pathLst>
          </a:custGeom>
          <a:solidFill>
            <a:srgbClr val="B04E81"/>
          </a:solid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6" name="Title 2"/>
          <p:cNvSpPr txBox="1">
            <a:spLocks/>
          </p:cNvSpPr>
          <p:nvPr/>
        </p:nvSpPr>
        <p:spPr>
          <a:xfrm>
            <a:off x="9440380" y="2550000"/>
            <a:ext cx="2048928" cy="553998"/>
          </a:xfrm>
          <a:prstGeom prst="rect">
            <a:avLst/>
          </a:prstGeom>
        </p:spPr>
        <p:txBody>
          <a:bodyPr wrap="square" lIns="0" tIns="0" rIns="0" bIns="0" anchor="t">
            <a:sp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AU" sz="3600" b="1" i="0" u="none" strike="noStrike" kern="1500" cap="none" spc="0" normalizeH="0" baseline="0" noProof="0" dirty="0">
                <a:ln>
                  <a:noFill/>
                </a:ln>
                <a:solidFill>
                  <a:srgbClr val="B04E81"/>
                </a:solidFill>
                <a:effectLst/>
                <a:uLnTx/>
                <a:uFillTx/>
                <a:latin typeface="Arial" panose="020B0604020202020204" pitchFamily="34" charset="0"/>
                <a:ea typeface="+mj-ea"/>
                <a:cs typeface="Arial" panose="020B0604020202020204" pitchFamily="34" charset="0"/>
              </a:rPr>
              <a:t>47.5%</a:t>
            </a:r>
          </a:p>
        </p:txBody>
      </p:sp>
      <p:sp>
        <p:nvSpPr>
          <p:cNvPr id="7" name="Inhaltsplatzhalter 4"/>
          <p:cNvSpPr txBox="1">
            <a:spLocks/>
          </p:cNvSpPr>
          <p:nvPr/>
        </p:nvSpPr>
        <p:spPr>
          <a:xfrm>
            <a:off x="9499646" y="3169360"/>
            <a:ext cx="2048928" cy="443198"/>
          </a:xfrm>
          <a:prstGeom prst="rect">
            <a:avLst/>
          </a:prstGeom>
        </p:spPr>
        <p:txBody>
          <a:bodyPr wrap="square" lIns="0" tIns="0" rIns="0" bIns="0">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272967" marR="0" lvl="0" indent="-272967" algn="ctr" defTabSz="914127" rtl="0" eaLnBrk="1" fontAlgn="auto" latinLnBrk="0" hangingPunct="1">
              <a:lnSpc>
                <a:spcPct val="90000"/>
              </a:lnSpc>
              <a:spcBef>
                <a:spcPts val="0"/>
              </a:spcBef>
              <a:spcAft>
                <a:spcPts val="1000"/>
              </a:spcAft>
              <a:buClrTx/>
              <a:buSzTx/>
              <a:buFont typeface="Wingdings" panose="05000000000000000000" pitchFamily="2" charset="2"/>
              <a:buNone/>
              <a:tabLst/>
              <a:defRPr/>
            </a:pPr>
            <a:r>
              <a:rPr kumimoji="0" lang="en-AU" sz="1600" b="0" i="0" u="none" strike="noStrike" kern="1200" cap="none" spc="0" normalizeH="0" baseline="0" noProof="0" dirty="0">
                <a:ln>
                  <a:noFill/>
                </a:ln>
                <a:solidFill>
                  <a:srgbClr val="333167"/>
                </a:solidFill>
                <a:effectLst/>
                <a:uLnTx/>
                <a:uFillTx/>
                <a:latin typeface="Arial" panose="020B0604020202020204" pitchFamily="34" charset="0"/>
                <a:ea typeface="+mn-ea"/>
                <a:cs typeface="Arial" panose="020B0604020202020204" pitchFamily="34" charset="0"/>
              </a:rPr>
              <a:t>have enough money to live well.</a:t>
            </a:r>
          </a:p>
        </p:txBody>
      </p:sp>
      <p:grpSp>
        <p:nvGrpSpPr>
          <p:cNvPr id="8" name="Group 7"/>
          <p:cNvGrpSpPr/>
          <p:nvPr/>
        </p:nvGrpSpPr>
        <p:grpSpPr>
          <a:xfrm>
            <a:off x="10236243" y="1703102"/>
            <a:ext cx="516467" cy="673100"/>
            <a:chOff x="6777038" y="3370263"/>
            <a:chExt cx="387350" cy="504825"/>
          </a:xfrm>
          <a:solidFill>
            <a:srgbClr val="333167"/>
          </a:solidFill>
        </p:grpSpPr>
        <p:sp>
          <p:nvSpPr>
            <p:cNvPr id="12" name="Freeform 43"/>
            <p:cNvSpPr>
              <a:spLocks noEditPoints="1"/>
            </p:cNvSpPr>
            <p:nvPr/>
          </p:nvSpPr>
          <p:spPr bwMode="auto">
            <a:xfrm>
              <a:off x="6777038" y="3370263"/>
              <a:ext cx="387350" cy="403225"/>
            </a:xfrm>
            <a:custGeom>
              <a:avLst/>
              <a:gdLst>
                <a:gd name="T0" fmla="*/ 1194 w 2681"/>
                <a:gd name="T1" fmla="*/ 227 h 2798"/>
                <a:gd name="T2" fmla="*/ 908 w 2681"/>
                <a:gd name="T3" fmla="*/ 419 h 2798"/>
                <a:gd name="T4" fmla="*/ 627 w 2681"/>
                <a:gd name="T5" fmla="*/ 341 h 2798"/>
                <a:gd name="T6" fmla="*/ 535 w 2681"/>
                <a:gd name="T7" fmla="*/ 537 h 2798"/>
                <a:gd name="T8" fmla="*/ 416 w 2681"/>
                <a:gd name="T9" fmla="*/ 861 h 2798"/>
                <a:gd name="T10" fmla="*/ 152 w 2681"/>
                <a:gd name="T11" fmla="*/ 951 h 2798"/>
                <a:gd name="T12" fmla="*/ 160 w 2681"/>
                <a:gd name="T13" fmla="*/ 1158 h 2798"/>
                <a:gd name="T14" fmla="*/ 289 w 2681"/>
                <a:gd name="T15" fmla="*/ 1473 h 2798"/>
                <a:gd name="T16" fmla="*/ 117 w 2681"/>
                <a:gd name="T17" fmla="*/ 1730 h 2798"/>
                <a:gd name="T18" fmla="*/ 223 w 2681"/>
                <a:gd name="T19" fmla="*/ 1895 h 2798"/>
                <a:gd name="T20" fmla="*/ 518 w 2681"/>
                <a:gd name="T21" fmla="*/ 2044 h 2798"/>
                <a:gd name="T22" fmla="*/ 534 w 2681"/>
                <a:gd name="T23" fmla="*/ 2367 h 2798"/>
                <a:gd name="T24" fmla="*/ 722 w 2681"/>
                <a:gd name="T25" fmla="*/ 2461 h 2798"/>
                <a:gd name="T26" fmla="*/ 1053 w 2681"/>
                <a:gd name="T27" fmla="*/ 2405 h 2798"/>
                <a:gd name="T28" fmla="*/ 1246 w 2681"/>
                <a:gd name="T29" fmla="*/ 2651 h 2798"/>
                <a:gd name="T30" fmla="*/ 1434 w 2681"/>
                <a:gd name="T31" fmla="*/ 2651 h 2798"/>
                <a:gd name="T32" fmla="*/ 1627 w 2681"/>
                <a:gd name="T33" fmla="*/ 2405 h 2798"/>
                <a:gd name="T34" fmla="*/ 1959 w 2681"/>
                <a:gd name="T35" fmla="*/ 2461 h 2798"/>
                <a:gd name="T36" fmla="*/ 2146 w 2681"/>
                <a:gd name="T37" fmla="*/ 2367 h 2798"/>
                <a:gd name="T38" fmla="*/ 2162 w 2681"/>
                <a:gd name="T39" fmla="*/ 2044 h 2798"/>
                <a:gd name="T40" fmla="*/ 2457 w 2681"/>
                <a:gd name="T41" fmla="*/ 1895 h 2798"/>
                <a:gd name="T42" fmla="*/ 2563 w 2681"/>
                <a:gd name="T43" fmla="*/ 1730 h 2798"/>
                <a:gd name="T44" fmla="*/ 2390 w 2681"/>
                <a:gd name="T45" fmla="*/ 1473 h 2798"/>
                <a:gd name="T46" fmla="*/ 2521 w 2681"/>
                <a:gd name="T47" fmla="*/ 1158 h 2798"/>
                <a:gd name="T48" fmla="*/ 2528 w 2681"/>
                <a:gd name="T49" fmla="*/ 951 h 2798"/>
                <a:gd name="T50" fmla="*/ 2264 w 2681"/>
                <a:gd name="T51" fmla="*/ 861 h 2798"/>
                <a:gd name="T52" fmla="*/ 2146 w 2681"/>
                <a:gd name="T53" fmla="*/ 537 h 2798"/>
                <a:gd name="T54" fmla="*/ 2054 w 2681"/>
                <a:gd name="T55" fmla="*/ 341 h 2798"/>
                <a:gd name="T56" fmla="*/ 1773 w 2681"/>
                <a:gd name="T57" fmla="*/ 419 h 2798"/>
                <a:gd name="T58" fmla="*/ 1487 w 2681"/>
                <a:gd name="T59" fmla="*/ 227 h 2798"/>
                <a:gd name="T60" fmla="*/ 1340 w 2681"/>
                <a:gd name="T61" fmla="*/ 0 h 2798"/>
                <a:gd name="T62" fmla="*/ 1610 w 2681"/>
                <a:gd name="T63" fmla="*/ 222 h 2798"/>
                <a:gd name="T64" fmla="*/ 1871 w 2681"/>
                <a:gd name="T65" fmla="*/ 249 h 2798"/>
                <a:gd name="T66" fmla="*/ 2217 w 2681"/>
                <a:gd name="T67" fmla="*/ 321 h 2798"/>
                <a:gd name="T68" fmla="*/ 2251 w 2681"/>
                <a:gd name="T69" fmla="*/ 664 h 2798"/>
                <a:gd name="T70" fmla="*/ 2518 w 2681"/>
                <a:gd name="T71" fmla="*/ 801 h 2798"/>
                <a:gd name="T72" fmla="*/ 2672 w 2681"/>
                <a:gd name="T73" fmla="*/ 1119 h 2798"/>
                <a:gd name="T74" fmla="*/ 2496 w 2681"/>
                <a:gd name="T75" fmla="*/ 1399 h 2798"/>
                <a:gd name="T76" fmla="*/ 2672 w 2681"/>
                <a:gd name="T77" fmla="*/ 1679 h 2798"/>
                <a:gd name="T78" fmla="*/ 2518 w 2681"/>
                <a:gd name="T79" fmla="*/ 1996 h 2798"/>
                <a:gd name="T80" fmla="*/ 2251 w 2681"/>
                <a:gd name="T81" fmla="*/ 2135 h 2798"/>
                <a:gd name="T82" fmla="*/ 2217 w 2681"/>
                <a:gd name="T83" fmla="*/ 2477 h 2798"/>
                <a:gd name="T84" fmla="*/ 1871 w 2681"/>
                <a:gd name="T85" fmla="*/ 2549 h 2798"/>
                <a:gd name="T86" fmla="*/ 1610 w 2681"/>
                <a:gd name="T87" fmla="*/ 2577 h 2798"/>
                <a:gd name="T88" fmla="*/ 1340 w 2681"/>
                <a:gd name="T89" fmla="*/ 2798 h 2798"/>
                <a:gd name="T90" fmla="*/ 1071 w 2681"/>
                <a:gd name="T91" fmla="*/ 2577 h 2798"/>
                <a:gd name="T92" fmla="*/ 810 w 2681"/>
                <a:gd name="T93" fmla="*/ 2549 h 2798"/>
                <a:gd name="T94" fmla="*/ 464 w 2681"/>
                <a:gd name="T95" fmla="*/ 2477 h 2798"/>
                <a:gd name="T96" fmla="*/ 429 w 2681"/>
                <a:gd name="T97" fmla="*/ 2135 h 2798"/>
                <a:gd name="T98" fmla="*/ 162 w 2681"/>
                <a:gd name="T99" fmla="*/ 1997 h 2798"/>
                <a:gd name="T100" fmla="*/ 7 w 2681"/>
                <a:gd name="T101" fmla="*/ 1679 h 2798"/>
                <a:gd name="T102" fmla="*/ 183 w 2681"/>
                <a:gd name="T103" fmla="*/ 1399 h 2798"/>
                <a:gd name="T104" fmla="*/ 7 w 2681"/>
                <a:gd name="T105" fmla="*/ 1119 h 2798"/>
                <a:gd name="T106" fmla="*/ 162 w 2681"/>
                <a:gd name="T107" fmla="*/ 801 h 2798"/>
                <a:gd name="T108" fmla="*/ 429 w 2681"/>
                <a:gd name="T109" fmla="*/ 664 h 2798"/>
                <a:gd name="T110" fmla="*/ 464 w 2681"/>
                <a:gd name="T111" fmla="*/ 321 h 2798"/>
                <a:gd name="T112" fmla="*/ 810 w 2681"/>
                <a:gd name="T113" fmla="*/ 249 h 2798"/>
                <a:gd name="T114" fmla="*/ 1071 w 2681"/>
                <a:gd name="T115" fmla="*/ 222 h 2798"/>
                <a:gd name="T116" fmla="*/ 1340 w 2681"/>
                <a:gd name="T117" fmla="*/ 0 h 27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681" h="2798">
                  <a:moveTo>
                    <a:pt x="1340" y="117"/>
                  </a:moveTo>
                  <a:lnTo>
                    <a:pt x="1321" y="118"/>
                  </a:lnTo>
                  <a:lnTo>
                    <a:pt x="1302" y="121"/>
                  </a:lnTo>
                  <a:lnTo>
                    <a:pt x="1283" y="127"/>
                  </a:lnTo>
                  <a:lnTo>
                    <a:pt x="1264" y="136"/>
                  </a:lnTo>
                  <a:lnTo>
                    <a:pt x="1246" y="147"/>
                  </a:lnTo>
                  <a:lnTo>
                    <a:pt x="1230" y="162"/>
                  </a:lnTo>
                  <a:lnTo>
                    <a:pt x="1215" y="180"/>
                  </a:lnTo>
                  <a:lnTo>
                    <a:pt x="1204" y="201"/>
                  </a:lnTo>
                  <a:lnTo>
                    <a:pt x="1194" y="227"/>
                  </a:lnTo>
                  <a:lnTo>
                    <a:pt x="1180" y="262"/>
                  </a:lnTo>
                  <a:lnTo>
                    <a:pt x="1163" y="295"/>
                  </a:lnTo>
                  <a:lnTo>
                    <a:pt x="1141" y="324"/>
                  </a:lnTo>
                  <a:lnTo>
                    <a:pt x="1115" y="351"/>
                  </a:lnTo>
                  <a:lnTo>
                    <a:pt x="1086" y="374"/>
                  </a:lnTo>
                  <a:lnTo>
                    <a:pt x="1053" y="393"/>
                  </a:lnTo>
                  <a:lnTo>
                    <a:pt x="1018" y="407"/>
                  </a:lnTo>
                  <a:lnTo>
                    <a:pt x="982" y="417"/>
                  </a:lnTo>
                  <a:lnTo>
                    <a:pt x="945" y="420"/>
                  </a:lnTo>
                  <a:lnTo>
                    <a:pt x="908" y="419"/>
                  </a:lnTo>
                  <a:lnTo>
                    <a:pt x="872" y="412"/>
                  </a:lnTo>
                  <a:lnTo>
                    <a:pt x="836" y="401"/>
                  </a:lnTo>
                  <a:lnTo>
                    <a:pt x="803" y="385"/>
                  </a:lnTo>
                  <a:lnTo>
                    <a:pt x="771" y="365"/>
                  </a:lnTo>
                  <a:lnTo>
                    <a:pt x="746" y="348"/>
                  </a:lnTo>
                  <a:lnTo>
                    <a:pt x="722" y="337"/>
                  </a:lnTo>
                  <a:lnTo>
                    <a:pt x="696" y="332"/>
                  </a:lnTo>
                  <a:lnTo>
                    <a:pt x="672" y="332"/>
                  </a:lnTo>
                  <a:lnTo>
                    <a:pt x="648" y="335"/>
                  </a:lnTo>
                  <a:lnTo>
                    <a:pt x="627" y="341"/>
                  </a:lnTo>
                  <a:lnTo>
                    <a:pt x="607" y="350"/>
                  </a:lnTo>
                  <a:lnTo>
                    <a:pt x="589" y="361"/>
                  </a:lnTo>
                  <a:lnTo>
                    <a:pt x="573" y="375"/>
                  </a:lnTo>
                  <a:lnTo>
                    <a:pt x="557" y="391"/>
                  </a:lnTo>
                  <a:lnTo>
                    <a:pt x="545" y="410"/>
                  </a:lnTo>
                  <a:lnTo>
                    <a:pt x="534" y="431"/>
                  </a:lnTo>
                  <a:lnTo>
                    <a:pt x="528" y="455"/>
                  </a:lnTo>
                  <a:lnTo>
                    <a:pt x="525" y="480"/>
                  </a:lnTo>
                  <a:lnTo>
                    <a:pt x="527" y="508"/>
                  </a:lnTo>
                  <a:lnTo>
                    <a:pt x="535" y="537"/>
                  </a:lnTo>
                  <a:lnTo>
                    <a:pt x="545" y="573"/>
                  </a:lnTo>
                  <a:lnTo>
                    <a:pt x="550" y="611"/>
                  </a:lnTo>
                  <a:lnTo>
                    <a:pt x="550" y="648"/>
                  </a:lnTo>
                  <a:lnTo>
                    <a:pt x="545" y="685"/>
                  </a:lnTo>
                  <a:lnTo>
                    <a:pt x="534" y="720"/>
                  </a:lnTo>
                  <a:lnTo>
                    <a:pt x="518" y="755"/>
                  </a:lnTo>
                  <a:lnTo>
                    <a:pt x="498" y="787"/>
                  </a:lnTo>
                  <a:lnTo>
                    <a:pt x="475" y="815"/>
                  </a:lnTo>
                  <a:lnTo>
                    <a:pt x="447" y="840"/>
                  </a:lnTo>
                  <a:lnTo>
                    <a:pt x="416" y="861"/>
                  </a:lnTo>
                  <a:lnTo>
                    <a:pt x="383" y="877"/>
                  </a:lnTo>
                  <a:lnTo>
                    <a:pt x="348" y="888"/>
                  </a:lnTo>
                  <a:lnTo>
                    <a:pt x="312" y="896"/>
                  </a:lnTo>
                  <a:lnTo>
                    <a:pt x="273" y="897"/>
                  </a:lnTo>
                  <a:lnTo>
                    <a:pt x="247" y="898"/>
                  </a:lnTo>
                  <a:lnTo>
                    <a:pt x="223" y="903"/>
                  </a:lnTo>
                  <a:lnTo>
                    <a:pt x="201" y="912"/>
                  </a:lnTo>
                  <a:lnTo>
                    <a:pt x="182" y="922"/>
                  </a:lnTo>
                  <a:lnTo>
                    <a:pt x="166" y="936"/>
                  </a:lnTo>
                  <a:lnTo>
                    <a:pt x="152" y="951"/>
                  </a:lnTo>
                  <a:lnTo>
                    <a:pt x="141" y="968"/>
                  </a:lnTo>
                  <a:lnTo>
                    <a:pt x="131" y="985"/>
                  </a:lnTo>
                  <a:lnTo>
                    <a:pt x="124" y="1003"/>
                  </a:lnTo>
                  <a:lnTo>
                    <a:pt x="119" y="1023"/>
                  </a:lnTo>
                  <a:lnTo>
                    <a:pt x="117" y="1045"/>
                  </a:lnTo>
                  <a:lnTo>
                    <a:pt x="117" y="1068"/>
                  </a:lnTo>
                  <a:lnTo>
                    <a:pt x="121" y="1092"/>
                  </a:lnTo>
                  <a:lnTo>
                    <a:pt x="129" y="1114"/>
                  </a:lnTo>
                  <a:lnTo>
                    <a:pt x="142" y="1136"/>
                  </a:lnTo>
                  <a:lnTo>
                    <a:pt x="160" y="1158"/>
                  </a:lnTo>
                  <a:lnTo>
                    <a:pt x="183" y="1177"/>
                  </a:lnTo>
                  <a:lnTo>
                    <a:pt x="213" y="1200"/>
                  </a:lnTo>
                  <a:lnTo>
                    <a:pt x="238" y="1227"/>
                  </a:lnTo>
                  <a:lnTo>
                    <a:pt x="260" y="1257"/>
                  </a:lnTo>
                  <a:lnTo>
                    <a:pt x="278" y="1290"/>
                  </a:lnTo>
                  <a:lnTo>
                    <a:pt x="289" y="1325"/>
                  </a:lnTo>
                  <a:lnTo>
                    <a:pt x="298" y="1361"/>
                  </a:lnTo>
                  <a:lnTo>
                    <a:pt x="300" y="1399"/>
                  </a:lnTo>
                  <a:lnTo>
                    <a:pt x="298" y="1437"/>
                  </a:lnTo>
                  <a:lnTo>
                    <a:pt x="289" y="1473"/>
                  </a:lnTo>
                  <a:lnTo>
                    <a:pt x="278" y="1508"/>
                  </a:lnTo>
                  <a:lnTo>
                    <a:pt x="260" y="1541"/>
                  </a:lnTo>
                  <a:lnTo>
                    <a:pt x="238" y="1571"/>
                  </a:lnTo>
                  <a:lnTo>
                    <a:pt x="213" y="1598"/>
                  </a:lnTo>
                  <a:lnTo>
                    <a:pt x="183" y="1622"/>
                  </a:lnTo>
                  <a:lnTo>
                    <a:pt x="160" y="1641"/>
                  </a:lnTo>
                  <a:lnTo>
                    <a:pt x="142" y="1662"/>
                  </a:lnTo>
                  <a:lnTo>
                    <a:pt x="129" y="1684"/>
                  </a:lnTo>
                  <a:lnTo>
                    <a:pt x="121" y="1707"/>
                  </a:lnTo>
                  <a:lnTo>
                    <a:pt x="117" y="1730"/>
                  </a:lnTo>
                  <a:lnTo>
                    <a:pt x="117" y="1753"/>
                  </a:lnTo>
                  <a:lnTo>
                    <a:pt x="119" y="1776"/>
                  </a:lnTo>
                  <a:lnTo>
                    <a:pt x="124" y="1796"/>
                  </a:lnTo>
                  <a:lnTo>
                    <a:pt x="131" y="1814"/>
                  </a:lnTo>
                  <a:lnTo>
                    <a:pt x="140" y="1831"/>
                  </a:lnTo>
                  <a:lnTo>
                    <a:pt x="152" y="1848"/>
                  </a:lnTo>
                  <a:lnTo>
                    <a:pt x="166" y="1862"/>
                  </a:lnTo>
                  <a:lnTo>
                    <a:pt x="182" y="1876"/>
                  </a:lnTo>
                  <a:lnTo>
                    <a:pt x="201" y="1887"/>
                  </a:lnTo>
                  <a:lnTo>
                    <a:pt x="223" y="1895"/>
                  </a:lnTo>
                  <a:lnTo>
                    <a:pt x="247" y="1901"/>
                  </a:lnTo>
                  <a:lnTo>
                    <a:pt x="273" y="1902"/>
                  </a:lnTo>
                  <a:lnTo>
                    <a:pt x="312" y="1903"/>
                  </a:lnTo>
                  <a:lnTo>
                    <a:pt x="348" y="1910"/>
                  </a:lnTo>
                  <a:lnTo>
                    <a:pt x="383" y="1922"/>
                  </a:lnTo>
                  <a:lnTo>
                    <a:pt x="416" y="1938"/>
                  </a:lnTo>
                  <a:lnTo>
                    <a:pt x="447" y="1959"/>
                  </a:lnTo>
                  <a:lnTo>
                    <a:pt x="475" y="1983"/>
                  </a:lnTo>
                  <a:lnTo>
                    <a:pt x="498" y="2012"/>
                  </a:lnTo>
                  <a:lnTo>
                    <a:pt x="518" y="2044"/>
                  </a:lnTo>
                  <a:lnTo>
                    <a:pt x="534" y="2079"/>
                  </a:lnTo>
                  <a:lnTo>
                    <a:pt x="545" y="2114"/>
                  </a:lnTo>
                  <a:lnTo>
                    <a:pt x="550" y="2151"/>
                  </a:lnTo>
                  <a:lnTo>
                    <a:pt x="550" y="2188"/>
                  </a:lnTo>
                  <a:lnTo>
                    <a:pt x="545" y="2225"/>
                  </a:lnTo>
                  <a:lnTo>
                    <a:pt x="535" y="2261"/>
                  </a:lnTo>
                  <a:lnTo>
                    <a:pt x="527" y="2291"/>
                  </a:lnTo>
                  <a:lnTo>
                    <a:pt x="525" y="2318"/>
                  </a:lnTo>
                  <a:lnTo>
                    <a:pt x="528" y="2344"/>
                  </a:lnTo>
                  <a:lnTo>
                    <a:pt x="534" y="2367"/>
                  </a:lnTo>
                  <a:lnTo>
                    <a:pt x="545" y="2388"/>
                  </a:lnTo>
                  <a:lnTo>
                    <a:pt x="557" y="2407"/>
                  </a:lnTo>
                  <a:lnTo>
                    <a:pt x="573" y="2423"/>
                  </a:lnTo>
                  <a:lnTo>
                    <a:pt x="589" y="2437"/>
                  </a:lnTo>
                  <a:lnTo>
                    <a:pt x="607" y="2449"/>
                  </a:lnTo>
                  <a:lnTo>
                    <a:pt x="627" y="2457"/>
                  </a:lnTo>
                  <a:lnTo>
                    <a:pt x="648" y="2463"/>
                  </a:lnTo>
                  <a:lnTo>
                    <a:pt x="672" y="2467"/>
                  </a:lnTo>
                  <a:lnTo>
                    <a:pt x="696" y="2467"/>
                  </a:lnTo>
                  <a:lnTo>
                    <a:pt x="722" y="2461"/>
                  </a:lnTo>
                  <a:lnTo>
                    <a:pt x="746" y="2451"/>
                  </a:lnTo>
                  <a:lnTo>
                    <a:pt x="771" y="2434"/>
                  </a:lnTo>
                  <a:lnTo>
                    <a:pt x="801" y="2415"/>
                  </a:lnTo>
                  <a:lnTo>
                    <a:pt x="833" y="2399"/>
                  </a:lnTo>
                  <a:lnTo>
                    <a:pt x="867" y="2387"/>
                  </a:lnTo>
                  <a:lnTo>
                    <a:pt x="901" y="2381"/>
                  </a:lnTo>
                  <a:lnTo>
                    <a:pt x="936" y="2379"/>
                  </a:lnTo>
                  <a:lnTo>
                    <a:pt x="977" y="2382"/>
                  </a:lnTo>
                  <a:lnTo>
                    <a:pt x="1018" y="2391"/>
                  </a:lnTo>
                  <a:lnTo>
                    <a:pt x="1053" y="2405"/>
                  </a:lnTo>
                  <a:lnTo>
                    <a:pt x="1086" y="2424"/>
                  </a:lnTo>
                  <a:lnTo>
                    <a:pt x="1115" y="2448"/>
                  </a:lnTo>
                  <a:lnTo>
                    <a:pt x="1141" y="2474"/>
                  </a:lnTo>
                  <a:lnTo>
                    <a:pt x="1163" y="2504"/>
                  </a:lnTo>
                  <a:lnTo>
                    <a:pt x="1180" y="2537"/>
                  </a:lnTo>
                  <a:lnTo>
                    <a:pt x="1194" y="2572"/>
                  </a:lnTo>
                  <a:lnTo>
                    <a:pt x="1204" y="2597"/>
                  </a:lnTo>
                  <a:lnTo>
                    <a:pt x="1215" y="2618"/>
                  </a:lnTo>
                  <a:lnTo>
                    <a:pt x="1230" y="2636"/>
                  </a:lnTo>
                  <a:lnTo>
                    <a:pt x="1246" y="2651"/>
                  </a:lnTo>
                  <a:lnTo>
                    <a:pt x="1264" y="2663"/>
                  </a:lnTo>
                  <a:lnTo>
                    <a:pt x="1283" y="2671"/>
                  </a:lnTo>
                  <a:lnTo>
                    <a:pt x="1302" y="2678"/>
                  </a:lnTo>
                  <a:lnTo>
                    <a:pt x="1321" y="2681"/>
                  </a:lnTo>
                  <a:lnTo>
                    <a:pt x="1340" y="2682"/>
                  </a:lnTo>
                  <a:lnTo>
                    <a:pt x="1359" y="2681"/>
                  </a:lnTo>
                  <a:lnTo>
                    <a:pt x="1379" y="2678"/>
                  </a:lnTo>
                  <a:lnTo>
                    <a:pt x="1398" y="2671"/>
                  </a:lnTo>
                  <a:lnTo>
                    <a:pt x="1416" y="2663"/>
                  </a:lnTo>
                  <a:lnTo>
                    <a:pt x="1434" y="2651"/>
                  </a:lnTo>
                  <a:lnTo>
                    <a:pt x="1451" y="2636"/>
                  </a:lnTo>
                  <a:lnTo>
                    <a:pt x="1464" y="2618"/>
                  </a:lnTo>
                  <a:lnTo>
                    <a:pt x="1477" y="2597"/>
                  </a:lnTo>
                  <a:lnTo>
                    <a:pt x="1487" y="2572"/>
                  </a:lnTo>
                  <a:lnTo>
                    <a:pt x="1499" y="2537"/>
                  </a:lnTo>
                  <a:lnTo>
                    <a:pt x="1517" y="2504"/>
                  </a:lnTo>
                  <a:lnTo>
                    <a:pt x="1540" y="2474"/>
                  </a:lnTo>
                  <a:lnTo>
                    <a:pt x="1565" y="2448"/>
                  </a:lnTo>
                  <a:lnTo>
                    <a:pt x="1595" y="2424"/>
                  </a:lnTo>
                  <a:lnTo>
                    <a:pt x="1627" y="2405"/>
                  </a:lnTo>
                  <a:lnTo>
                    <a:pt x="1661" y="2391"/>
                  </a:lnTo>
                  <a:lnTo>
                    <a:pt x="1699" y="2382"/>
                  </a:lnTo>
                  <a:lnTo>
                    <a:pt x="1736" y="2379"/>
                  </a:lnTo>
                  <a:lnTo>
                    <a:pt x="1773" y="2380"/>
                  </a:lnTo>
                  <a:lnTo>
                    <a:pt x="1809" y="2386"/>
                  </a:lnTo>
                  <a:lnTo>
                    <a:pt x="1844" y="2398"/>
                  </a:lnTo>
                  <a:lnTo>
                    <a:pt x="1878" y="2414"/>
                  </a:lnTo>
                  <a:lnTo>
                    <a:pt x="1909" y="2434"/>
                  </a:lnTo>
                  <a:lnTo>
                    <a:pt x="1934" y="2451"/>
                  </a:lnTo>
                  <a:lnTo>
                    <a:pt x="1959" y="2461"/>
                  </a:lnTo>
                  <a:lnTo>
                    <a:pt x="1984" y="2467"/>
                  </a:lnTo>
                  <a:lnTo>
                    <a:pt x="2008" y="2467"/>
                  </a:lnTo>
                  <a:lnTo>
                    <a:pt x="2031" y="2463"/>
                  </a:lnTo>
                  <a:lnTo>
                    <a:pt x="2054" y="2457"/>
                  </a:lnTo>
                  <a:lnTo>
                    <a:pt x="2074" y="2449"/>
                  </a:lnTo>
                  <a:lnTo>
                    <a:pt x="2092" y="2437"/>
                  </a:lnTo>
                  <a:lnTo>
                    <a:pt x="2108" y="2423"/>
                  </a:lnTo>
                  <a:lnTo>
                    <a:pt x="2122" y="2407"/>
                  </a:lnTo>
                  <a:lnTo>
                    <a:pt x="2136" y="2388"/>
                  </a:lnTo>
                  <a:lnTo>
                    <a:pt x="2146" y="2367"/>
                  </a:lnTo>
                  <a:lnTo>
                    <a:pt x="2153" y="2344"/>
                  </a:lnTo>
                  <a:lnTo>
                    <a:pt x="2155" y="2318"/>
                  </a:lnTo>
                  <a:lnTo>
                    <a:pt x="2153" y="2291"/>
                  </a:lnTo>
                  <a:lnTo>
                    <a:pt x="2146" y="2261"/>
                  </a:lnTo>
                  <a:lnTo>
                    <a:pt x="2135" y="2225"/>
                  </a:lnTo>
                  <a:lnTo>
                    <a:pt x="2131" y="2188"/>
                  </a:lnTo>
                  <a:lnTo>
                    <a:pt x="2131" y="2151"/>
                  </a:lnTo>
                  <a:lnTo>
                    <a:pt x="2136" y="2114"/>
                  </a:lnTo>
                  <a:lnTo>
                    <a:pt x="2147" y="2079"/>
                  </a:lnTo>
                  <a:lnTo>
                    <a:pt x="2162" y="2044"/>
                  </a:lnTo>
                  <a:lnTo>
                    <a:pt x="2182" y="2012"/>
                  </a:lnTo>
                  <a:lnTo>
                    <a:pt x="2206" y="1983"/>
                  </a:lnTo>
                  <a:lnTo>
                    <a:pt x="2234" y="1959"/>
                  </a:lnTo>
                  <a:lnTo>
                    <a:pt x="2264" y="1938"/>
                  </a:lnTo>
                  <a:lnTo>
                    <a:pt x="2297" y="1922"/>
                  </a:lnTo>
                  <a:lnTo>
                    <a:pt x="2332" y="1910"/>
                  </a:lnTo>
                  <a:lnTo>
                    <a:pt x="2369" y="1903"/>
                  </a:lnTo>
                  <a:lnTo>
                    <a:pt x="2406" y="1902"/>
                  </a:lnTo>
                  <a:lnTo>
                    <a:pt x="2433" y="1901"/>
                  </a:lnTo>
                  <a:lnTo>
                    <a:pt x="2457" y="1895"/>
                  </a:lnTo>
                  <a:lnTo>
                    <a:pt x="2478" y="1887"/>
                  </a:lnTo>
                  <a:lnTo>
                    <a:pt x="2498" y="1876"/>
                  </a:lnTo>
                  <a:lnTo>
                    <a:pt x="2514" y="1862"/>
                  </a:lnTo>
                  <a:lnTo>
                    <a:pt x="2528" y="1848"/>
                  </a:lnTo>
                  <a:lnTo>
                    <a:pt x="2540" y="1831"/>
                  </a:lnTo>
                  <a:lnTo>
                    <a:pt x="2549" y="1814"/>
                  </a:lnTo>
                  <a:lnTo>
                    <a:pt x="2556" y="1796"/>
                  </a:lnTo>
                  <a:lnTo>
                    <a:pt x="2561" y="1776"/>
                  </a:lnTo>
                  <a:lnTo>
                    <a:pt x="2564" y="1753"/>
                  </a:lnTo>
                  <a:lnTo>
                    <a:pt x="2563" y="1730"/>
                  </a:lnTo>
                  <a:lnTo>
                    <a:pt x="2559" y="1707"/>
                  </a:lnTo>
                  <a:lnTo>
                    <a:pt x="2550" y="1684"/>
                  </a:lnTo>
                  <a:lnTo>
                    <a:pt x="2538" y="1662"/>
                  </a:lnTo>
                  <a:lnTo>
                    <a:pt x="2521" y="1641"/>
                  </a:lnTo>
                  <a:lnTo>
                    <a:pt x="2498" y="1622"/>
                  </a:lnTo>
                  <a:lnTo>
                    <a:pt x="2468" y="1598"/>
                  </a:lnTo>
                  <a:lnTo>
                    <a:pt x="2442" y="1571"/>
                  </a:lnTo>
                  <a:lnTo>
                    <a:pt x="2420" y="1541"/>
                  </a:lnTo>
                  <a:lnTo>
                    <a:pt x="2403" y="1508"/>
                  </a:lnTo>
                  <a:lnTo>
                    <a:pt x="2390" y="1473"/>
                  </a:lnTo>
                  <a:lnTo>
                    <a:pt x="2383" y="1437"/>
                  </a:lnTo>
                  <a:lnTo>
                    <a:pt x="2380" y="1399"/>
                  </a:lnTo>
                  <a:lnTo>
                    <a:pt x="2383" y="1361"/>
                  </a:lnTo>
                  <a:lnTo>
                    <a:pt x="2390" y="1325"/>
                  </a:lnTo>
                  <a:lnTo>
                    <a:pt x="2403" y="1290"/>
                  </a:lnTo>
                  <a:lnTo>
                    <a:pt x="2420" y="1257"/>
                  </a:lnTo>
                  <a:lnTo>
                    <a:pt x="2442" y="1227"/>
                  </a:lnTo>
                  <a:lnTo>
                    <a:pt x="2468" y="1200"/>
                  </a:lnTo>
                  <a:lnTo>
                    <a:pt x="2498" y="1177"/>
                  </a:lnTo>
                  <a:lnTo>
                    <a:pt x="2521" y="1158"/>
                  </a:lnTo>
                  <a:lnTo>
                    <a:pt x="2538" y="1136"/>
                  </a:lnTo>
                  <a:lnTo>
                    <a:pt x="2550" y="1114"/>
                  </a:lnTo>
                  <a:lnTo>
                    <a:pt x="2559" y="1092"/>
                  </a:lnTo>
                  <a:lnTo>
                    <a:pt x="2563" y="1068"/>
                  </a:lnTo>
                  <a:lnTo>
                    <a:pt x="2564" y="1045"/>
                  </a:lnTo>
                  <a:lnTo>
                    <a:pt x="2561" y="1023"/>
                  </a:lnTo>
                  <a:lnTo>
                    <a:pt x="2556" y="1003"/>
                  </a:lnTo>
                  <a:lnTo>
                    <a:pt x="2549" y="985"/>
                  </a:lnTo>
                  <a:lnTo>
                    <a:pt x="2540" y="968"/>
                  </a:lnTo>
                  <a:lnTo>
                    <a:pt x="2528" y="951"/>
                  </a:lnTo>
                  <a:lnTo>
                    <a:pt x="2514" y="936"/>
                  </a:lnTo>
                  <a:lnTo>
                    <a:pt x="2498" y="922"/>
                  </a:lnTo>
                  <a:lnTo>
                    <a:pt x="2478" y="912"/>
                  </a:lnTo>
                  <a:lnTo>
                    <a:pt x="2457" y="903"/>
                  </a:lnTo>
                  <a:lnTo>
                    <a:pt x="2434" y="898"/>
                  </a:lnTo>
                  <a:lnTo>
                    <a:pt x="2406" y="897"/>
                  </a:lnTo>
                  <a:lnTo>
                    <a:pt x="2369" y="896"/>
                  </a:lnTo>
                  <a:lnTo>
                    <a:pt x="2332" y="888"/>
                  </a:lnTo>
                  <a:lnTo>
                    <a:pt x="2297" y="877"/>
                  </a:lnTo>
                  <a:lnTo>
                    <a:pt x="2264" y="861"/>
                  </a:lnTo>
                  <a:lnTo>
                    <a:pt x="2234" y="841"/>
                  </a:lnTo>
                  <a:lnTo>
                    <a:pt x="2206" y="815"/>
                  </a:lnTo>
                  <a:lnTo>
                    <a:pt x="2182" y="787"/>
                  </a:lnTo>
                  <a:lnTo>
                    <a:pt x="2162" y="755"/>
                  </a:lnTo>
                  <a:lnTo>
                    <a:pt x="2147" y="720"/>
                  </a:lnTo>
                  <a:lnTo>
                    <a:pt x="2136" y="685"/>
                  </a:lnTo>
                  <a:lnTo>
                    <a:pt x="2131" y="648"/>
                  </a:lnTo>
                  <a:lnTo>
                    <a:pt x="2131" y="611"/>
                  </a:lnTo>
                  <a:lnTo>
                    <a:pt x="2135" y="573"/>
                  </a:lnTo>
                  <a:lnTo>
                    <a:pt x="2146" y="537"/>
                  </a:lnTo>
                  <a:lnTo>
                    <a:pt x="2153" y="508"/>
                  </a:lnTo>
                  <a:lnTo>
                    <a:pt x="2155" y="480"/>
                  </a:lnTo>
                  <a:lnTo>
                    <a:pt x="2153" y="455"/>
                  </a:lnTo>
                  <a:lnTo>
                    <a:pt x="2146" y="431"/>
                  </a:lnTo>
                  <a:lnTo>
                    <a:pt x="2136" y="410"/>
                  </a:lnTo>
                  <a:lnTo>
                    <a:pt x="2122" y="391"/>
                  </a:lnTo>
                  <a:lnTo>
                    <a:pt x="2108" y="375"/>
                  </a:lnTo>
                  <a:lnTo>
                    <a:pt x="2092" y="361"/>
                  </a:lnTo>
                  <a:lnTo>
                    <a:pt x="2074" y="350"/>
                  </a:lnTo>
                  <a:lnTo>
                    <a:pt x="2054" y="341"/>
                  </a:lnTo>
                  <a:lnTo>
                    <a:pt x="2031" y="335"/>
                  </a:lnTo>
                  <a:lnTo>
                    <a:pt x="2008" y="332"/>
                  </a:lnTo>
                  <a:lnTo>
                    <a:pt x="1984" y="332"/>
                  </a:lnTo>
                  <a:lnTo>
                    <a:pt x="1959" y="337"/>
                  </a:lnTo>
                  <a:lnTo>
                    <a:pt x="1934" y="348"/>
                  </a:lnTo>
                  <a:lnTo>
                    <a:pt x="1909" y="365"/>
                  </a:lnTo>
                  <a:lnTo>
                    <a:pt x="1878" y="385"/>
                  </a:lnTo>
                  <a:lnTo>
                    <a:pt x="1844" y="401"/>
                  </a:lnTo>
                  <a:lnTo>
                    <a:pt x="1809" y="412"/>
                  </a:lnTo>
                  <a:lnTo>
                    <a:pt x="1773" y="419"/>
                  </a:lnTo>
                  <a:lnTo>
                    <a:pt x="1736" y="420"/>
                  </a:lnTo>
                  <a:lnTo>
                    <a:pt x="1699" y="417"/>
                  </a:lnTo>
                  <a:lnTo>
                    <a:pt x="1661" y="407"/>
                  </a:lnTo>
                  <a:lnTo>
                    <a:pt x="1627" y="393"/>
                  </a:lnTo>
                  <a:lnTo>
                    <a:pt x="1595" y="374"/>
                  </a:lnTo>
                  <a:lnTo>
                    <a:pt x="1565" y="351"/>
                  </a:lnTo>
                  <a:lnTo>
                    <a:pt x="1540" y="324"/>
                  </a:lnTo>
                  <a:lnTo>
                    <a:pt x="1517" y="295"/>
                  </a:lnTo>
                  <a:lnTo>
                    <a:pt x="1499" y="262"/>
                  </a:lnTo>
                  <a:lnTo>
                    <a:pt x="1487" y="227"/>
                  </a:lnTo>
                  <a:lnTo>
                    <a:pt x="1477" y="201"/>
                  </a:lnTo>
                  <a:lnTo>
                    <a:pt x="1464" y="180"/>
                  </a:lnTo>
                  <a:lnTo>
                    <a:pt x="1451" y="162"/>
                  </a:lnTo>
                  <a:lnTo>
                    <a:pt x="1434" y="147"/>
                  </a:lnTo>
                  <a:lnTo>
                    <a:pt x="1416" y="136"/>
                  </a:lnTo>
                  <a:lnTo>
                    <a:pt x="1398" y="127"/>
                  </a:lnTo>
                  <a:lnTo>
                    <a:pt x="1379" y="121"/>
                  </a:lnTo>
                  <a:lnTo>
                    <a:pt x="1359" y="118"/>
                  </a:lnTo>
                  <a:lnTo>
                    <a:pt x="1340" y="117"/>
                  </a:lnTo>
                  <a:close/>
                  <a:moveTo>
                    <a:pt x="1340" y="0"/>
                  </a:moveTo>
                  <a:lnTo>
                    <a:pt x="1380" y="3"/>
                  </a:lnTo>
                  <a:lnTo>
                    <a:pt x="1418" y="11"/>
                  </a:lnTo>
                  <a:lnTo>
                    <a:pt x="1454" y="24"/>
                  </a:lnTo>
                  <a:lnTo>
                    <a:pt x="1487" y="42"/>
                  </a:lnTo>
                  <a:lnTo>
                    <a:pt x="1516" y="65"/>
                  </a:lnTo>
                  <a:lnTo>
                    <a:pt x="1543" y="91"/>
                  </a:lnTo>
                  <a:lnTo>
                    <a:pt x="1566" y="122"/>
                  </a:lnTo>
                  <a:lnTo>
                    <a:pt x="1584" y="156"/>
                  </a:lnTo>
                  <a:lnTo>
                    <a:pt x="1598" y="194"/>
                  </a:lnTo>
                  <a:lnTo>
                    <a:pt x="1610" y="222"/>
                  </a:lnTo>
                  <a:lnTo>
                    <a:pt x="1625" y="246"/>
                  </a:lnTo>
                  <a:lnTo>
                    <a:pt x="1646" y="267"/>
                  </a:lnTo>
                  <a:lnTo>
                    <a:pt x="1670" y="284"/>
                  </a:lnTo>
                  <a:lnTo>
                    <a:pt x="1698" y="296"/>
                  </a:lnTo>
                  <a:lnTo>
                    <a:pt x="1727" y="302"/>
                  </a:lnTo>
                  <a:lnTo>
                    <a:pt x="1757" y="303"/>
                  </a:lnTo>
                  <a:lnTo>
                    <a:pt x="1785" y="298"/>
                  </a:lnTo>
                  <a:lnTo>
                    <a:pt x="1812" y="287"/>
                  </a:lnTo>
                  <a:lnTo>
                    <a:pt x="1837" y="271"/>
                  </a:lnTo>
                  <a:lnTo>
                    <a:pt x="1871" y="249"/>
                  </a:lnTo>
                  <a:lnTo>
                    <a:pt x="1906" y="233"/>
                  </a:lnTo>
                  <a:lnTo>
                    <a:pt x="1942" y="222"/>
                  </a:lnTo>
                  <a:lnTo>
                    <a:pt x="1979" y="215"/>
                  </a:lnTo>
                  <a:lnTo>
                    <a:pt x="2016" y="215"/>
                  </a:lnTo>
                  <a:lnTo>
                    <a:pt x="2054" y="219"/>
                  </a:lnTo>
                  <a:lnTo>
                    <a:pt x="2091" y="230"/>
                  </a:lnTo>
                  <a:lnTo>
                    <a:pt x="2126" y="246"/>
                  </a:lnTo>
                  <a:lnTo>
                    <a:pt x="2159" y="267"/>
                  </a:lnTo>
                  <a:lnTo>
                    <a:pt x="2190" y="293"/>
                  </a:lnTo>
                  <a:lnTo>
                    <a:pt x="2217" y="321"/>
                  </a:lnTo>
                  <a:lnTo>
                    <a:pt x="2238" y="353"/>
                  </a:lnTo>
                  <a:lnTo>
                    <a:pt x="2254" y="387"/>
                  </a:lnTo>
                  <a:lnTo>
                    <a:pt x="2265" y="423"/>
                  </a:lnTo>
                  <a:lnTo>
                    <a:pt x="2271" y="460"/>
                  </a:lnTo>
                  <a:lnTo>
                    <a:pt x="2272" y="498"/>
                  </a:lnTo>
                  <a:lnTo>
                    <a:pt x="2267" y="537"/>
                  </a:lnTo>
                  <a:lnTo>
                    <a:pt x="2256" y="576"/>
                  </a:lnTo>
                  <a:lnTo>
                    <a:pt x="2248" y="605"/>
                  </a:lnTo>
                  <a:lnTo>
                    <a:pt x="2246" y="635"/>
                  </a:lnTo>
                  <a:lnTo>
                    <a:pt x="2251" y="664"/>
                  </a:lnTo>
                  <a:lnTo>
                    <a:pt x="2261" y="692"/>
                  </a:lnTo>
                  <a:lnTo>
                    <a:pt x="2276" y="718"/>
                  </a:lnTo>
                  <a:lnTo>
                    <a:pt x="2296" y="740"/>
                  </a:lnTo>
                  <a:lnTo>
                    <a:pt x="2319" y="758"/>
                  </a:lnTo>
                  <a:lnTo>
                    <a:pt x="2345" y="771"/>
                  </a:lnTo>
                  <a:lnTo>
                    <a:pt x="2374" y="778"/>
                  </a:lnTo>
                  <a:lnTo>
                    <a:pt x="2403" y="780"/>
                  </a:lnTo>
                  <a:lnTo>
                    <a:pt x="2443" y="782"/>
                  </a:lnTo>
                  <a:lnTo>
                    <a:pt x="2482" y="790"/>
                  </a:lnTo>
                  <a:lnTo>
                    <a:pt x="2518" y="801"/>
                  </a:lnTo>
                  <a:lnTo>
                    <a:pt x="2552" y="818"/>
                  </a:lnTo>
                  <a:lnTo>
                    <a:pt x="2582" y="841"/>
                  </a:lnTo>
                  <a:lnTo>
                    <a:pt x="2609" y="866"/>
                  </a:lnTo>
                  <a:lnTo>
                    <a:pt x="2632" y="896"/>
                  </a:lnTo>
                  <a:lnTo>
                    <a:pt x="2652" y="930"/>
                  </a:lnTo>
                  <a:lnTo>
                    <a:pt x="2667" y="967"/>
                  </a:lnTo>
                  <a:lnTo>
                    <a:pt x="2677" y="1006"/>
                  </a:lnTo>
                  <a:lnTo>
                    <a:pt x="2681" y="1044"/>
                  </a:lnTo>
                  <a:lnTo>
                    <a:pt x="2680" y="1082"/>
                  </a:lnTo>
                  <a:lnTo>
                    <a:pt x="2672" y="1119"/>
                  </a:lnTo>
                  <a:lnTo>
                    <a:pt x="2661" y="1155"/>
                  </a:lnTo>
                  <a:lnTo>
                    <a:pt x="2644" y="1188"/>
                  </a:lnTo>
                  <a:lnTo>
                    <a:pt x="2621" y="1220"/>
                  </a:lnTo>
                  <a:lnTo>
                    <a:pt x="2595" y="1248"/>
                  </a:lnTo>
                  <a:lnTo>
                    <a:pt x="2563" y="1273"/>
                  </a:lnTo>
                  <a:lnTo>
                    <a:pt x="2540" y="1292"/>
                  </a:lnTo>
                  <a:lnTo>
                    <a:pt x="2522" y="1315"/>
                  </a:lnTo>
                  <a:lnTo>
                    <a:pt x="2508" y="1341"/>
                  </a:lnTo>
                  <a:lnTo>
                    <a:pt x="2500" y="1370"/>
                  </a:lnTo>
                  <a:lnTo>
                    <a:pt x="2496" y="1399"/>
                  </a:lnTo>
                  <a:lnTo>
                    <a:pt x="2500" y="1429"/>
                  </a:lnTo>
                  <a:lnTo>
                    <a:pt x="2508" y="1458"/>
                  </a:lnTo>
                  <a:lnTo>
                    <a:pt x="2522" y="1483"/>
                  </a:lnTo>
                  <a:lnTo>
                    <a:pt x="2540" y="1506"/>
                  </a:lnTo>
                  <a:lnTo>
                    <a:pt x="2563" y="1525"/>
                  </a:lnTo>
                  <a:lnTo>
                    <a:pt x="2595" y="1551"/>
                  </a:lnTo>
                  <a:lnTo>
                    <a:pt x="2621" y="1578"/>
                  </a:lnTo>
                  <a:lnTo>
                    <a:pt x="2644" y="1610"/>
                  </a:lnTo>
                  <a:lnTo>
                    <a:pt x="2661" y="1643"/>
                  </a:lnTo>
                  <a:lnTo>
                    <a:pt x="2672" y="1679"/>
                  </a:lnTo>
                  <a:lnTo>
                    <a:pt x="2680" y="1716"/>
                  </a:lnTo>
                  <a:lnTo>
                    <a:pt x="2681" y="1754"/>
                  </a:lnTo>
                  <a:lnTo>
                    <a:pt x="2677" y="1792"/>
                  </a:lnTo>
                  <a:lnTo>
                    <a:pt x="2667" y="1832"/>
                  </a:lnTo>
                  <a:lnTo>
                    <a:pt x="2652" y="1869"/>
                  </a:lnTo>
                  <a:lnTo>
                    <a:pt x="2632" y="1903"/>
                  </a:lnTo>
                  <a:lnTo>
                    <a:pt x="2609" y="1932"/>
                  </a:lnTo>
                  <a:lnTo>
                    <a:pt x="2582" y="1958"/>
                  </a:lnTo>
                  <a:lnTo>
                    <a:pt x="2552" y="1979"/>
                  </a:lnTo>
                  <a:lnTo>
                    <a:pt x="2518" y="1996"/>
                  </a:lnTo>
                  <a:lnTo>
                    <a:pt x="2482" y="2009"/>
                  </a:lnTo>
                  <a:lnTo>
                    <a:pt x="2443" y="2016"/>
                  </a:lnTo>
                  <a:lnTo>
                    <a:pt x="2403" y="2018"/>
                  </a:lnTo>
                  <a:lnTo>
                    <a:pt x="2374" y="2020"/>
                  </a:lnTo>
                  <a:lnTo>
                    <a:pt x="2345" y="2028"/>
                  </a:lnTo>
                  <a:lnTo>
                    <a:pt x="2319" y="2041"/>
                  </a:lnTo>
                  <a:lnTo>
                    <a:pt x="2296" y="2059"/>
                  </a:lnTo>
                  <a:lnTo>
                    <a:pt x="2276" y="2081"/>
                  </a:lnTo>
                  <a:lnTo>
                    <a:pt x="2261" y="2106"/>
                  </a:lnTo>
                  <a:lnTo>
                    <a:pt x="2251" y="2135"/>
                  </a:lnTo>
                  <a:lnTo>
                    <a:pt x="2246" y="2163"/>
                  </a:lnTo>
                  <a:lnTo>
                    <a:pt x="2248" y="2193"/>
                  </a:lnTo>
                  <a:lnTo>
                    <a:pt x="2256" y="2223"/>
                  </a:lnTo>
                  <a:lnTo>
                    <a:pt x="2267" y="2261"/>
                  </a:lnTo>
                  <a:lnTo>
                    <a:pt x="2272" y="2300"/>
                  </a:lnTo>
                  <a:lnTo>
                    <a:pt x="2271" y="2338"/>
                  </a:lnTo>
                  <a:lnTo>
                    <a:pt x="2265" y="2375"/>
                  </a:lnTo>
                  <a:lnTo>
                    <a:pt x="2254" y="2412"/>
                  </a:lnTo>
                  <a:lnTo>
                    <a:pt x="2238" y="2445"/>
                  </a:lnTo>
                  <a:lnTo>
                    <a:pt x="2217" y="2477"/>
                  </a:lnTo>
                  <a:lnTo>
                    <a:pt x="2190" y="2506"/>
                  </a:lnTo>
                  <a:lnTo>
                    <a:pt x="2159" y="2531"/>
                  </a:lnTo>
                  <a:lnTo>
                    <a:pt x="2126" y="2552"/>
                  </a:lnTo>
                  <a:lnTo>
                    <a:pt x="2091" y="2568"/>
                  </a:lnTo>
                  <a:lnTo>
                    <a:pt x="2054" y="2579"/>
                  </a:lnTo>
                  <a:lnTo>
                    <a:pt x="2016" y="2583"/>
                  </a:lnTo>
                  <a:lnTo>
                    <a:pt x="1979" y="2583"/>
                  </a:lnTo>
                  <a:lnTo>
                    <a:pt x="1942" y="2577"/>
                  </a:lnTo>
                  <a:lnTo>
                    <a:pt x="1906" y="2565"/>
                  </a:lnTo>
                  <a:lnTo>
                    <a:pt x="1871" y="2549"/>
                  </a:lnTo>
                  <a:lnTo>
                    <a:pt x="1837" y="2527"/>
                  </a:lnTo>
                  <a:lnTo>
                    <a:pt x="1812" y="2511"/>
                  </a:lnTo>
                  <a:lnTo>
                    <a:pt x="1785" y="2501"/>
                  </a:lnTo>
                  <a:lnTo>
                    <a:pt x="1757" y="2495"/>
                  </a:lnTo>
                  <a:lnTo>
                    <a:pt x="1727" y="2496"/>
                  </a:lnTo>
                  <a:lnTo>
                    <a:pt x="1698" y="2503"/>
                  </a:lnTo>
                  <a:lnTo>
                    <a:pt x="1670" y="2514"/>
                  </a:lnTo>
                  <a:lnTo>
                    <a:pt x="1646" y="2531"/>
                  </a:lnTo>
                  <a:lnTo>
                    <a:pt x="1625" y="2552"/>
                  </a:lnTo>
                  <a:lnTo>
                    <a:pt x="1610" y="2577"/>
                  </a:lnTo>
                  <a:lnTo>
                    <a:pt x="1599" y="2604"/>
                  </a:lnTo>
                  <a:lnTo>
                    <a:pt x="1584" y="2643"/>
                  </a:lnTo>
                  <a:lnTo>
                    <a:pt x="1566" y="2677"/>
                  </a:lnTo>
                  <a:lnTo>
                    <a:pt x="1543" y="2707"/>
                  </a:lnTo>
                  <a:lnTo>
                    <a:pt x="1516" y="2734"/>
                  </a:lnTo>
                  <a:lnTo>
                    <a:pt x="1487" y="2756"/>
                  </a:lnTo>
                  <a:lnTo>
                    <a:pt x="1454" y="2774"/>
                  </a:lnTo>
                  <a:lnTo>
                    <a:pt x="1418" y="2788"/>
                  </a:lnTo>
                  <a:lnTo>
                    <a:pt x="1380" y="2795"/>
                  </a:lnTo>
                  <a:lnTo>
                    <a:pt x="1340" y="2798"/>
                  </a:lnTo>
                  <a:lnTo>
                    <a:pt x="1300" y="2795"/>
                  </a:lnTo>
                  <a:lnTo>
                    <a:pt x="1262" y="2788"/>
                  </a:lnTo>
                  <a:lnTo>
                    <a:pt x="1227" y="2774"/>
                  </a:lnTo>
                  <a:lnTo>
                    <a:pt x="1193" y="2756"/>
                  </a:lnTo>
                  <a:lnTo>
                    <a:pt x="1163" y="2734"/>
                  </a:lnTo>
                  <a:lnTo>
                    <a:pt x="1137" y="2707"/>
                  </a:lnTo>
                  <a:lnTo>
                    <a:pt x="1115" y="2677"/>
                  </a:lnTo>
                  <a:lnTo>
                    <a:pt x="1096" y="2643"/>
                  </a:lnTo>
                  <a:lnTo>
                    <a:pt x="1082" y="2604"/>
                  </a:lnTo>
                  <a:lnTo>
                    <a:pt x="1071" y="2577"/>
                  </a:lnTo>
                  <a:lnTo>
                    <a:pt x="1054" y="2552"/>
                  </a:lnTo>
                  <a:lnTo>
                    <a:pt x="1034" y="2531"/>
                  </a:lnTo>
                  <a:lnTo>
                    <a:pt x="1010" y="2514"/>
                  </a:lnTo>
                  <a:lnTo>
                    <a:pt x="982" y="2503"/>
                  </a:lnTo>
                  <a:lnTo>
                    <a:pt x="954" y="2496"/>
                  </a:lnTo>
                  <a:lnTo>
                    <a:pt x="924" y="2495"/>
                  </a:lnTo>
                  <a:lnTo>
                    <a:pt x="895" y="2501"/>
                  </a:lnTo>
                  <a:lnTo>
                    <a:pt x="868" y="2511"/>
                  </a:lnTo>
                  <a:lnTo>
                    <a:pt x="842" y="2527"/>
                  </a:lnTo>
                  <a:lnTo>
                    <a:pt x="810" y="2549"/>
                  </a:lnTo>
                  <a:lnTo>
                    <a:pt x="775" y="2565"/>
                  </a:lnTo>
                  <a:lnTo>
                    <a:pt x="739" y="2577"/>
                  </a:lnTo>
                  <a:lnTo>
                    <a:pt x="701" y="2583"/>
                  </a:lnTo>
                  <a:lnTo>
                    <a:pt x="663" y="2583"/>
                  </a:lnTo>
                  <a:lnTo>
                    <a:pt x="626" y="2579"/>
                  </a:lnTo>
                  <a:lnTo>
                    <a:pt x="590" y="2568"/>
                  </a:lnTo>
                  <a:lnTo>
                    <a:pt x="554" y="2552"/>
                  </a:lnTo>
                  <a:lnTo>
                    <a:pt x="520" y="2531"/>
                  </a:lnTo>
                  <a:lnTo>
                    <a:pt x="490" y="2506"/>
                  </a:lnTo>
                  <a:lnTo>
                    <a:pt x="464" y="2477"/>
                  </a:lnTo>
                  <a:lnTo>
                    <a:pt x="443" y="2445"/>
                  </a:lnTo>
                  <a:lnTo>
                    <a:pt x="426" y="2412"/>
                  </a:lnTo>
                  <a:lnTo>
                    <a:pt x="415" y="2375"/>
                  </a:lnTo>
                  <a:lnTo>
                    <a:pt x="409" y="2338"/>
                  </a:lnTo>
                  <a:lnTo>
                    <a:pt x="409" y="2300"/>
                  </a:lnTo>
                  <a:lnTo>
                    <a:pt x="414" y="2261"/>
                  </a:lnTo>
                  <a:lnTo>
                    <a:pt x="425" y="2223"/>
                  </a:lnTo>
                  <a:lnTo>
                    <a:pt x="432" y="2193"/>
                  </a:lnTo>
                  <a:lnTo>
                    <a:pt x="433" y="2163"/>
                  </a:lnTo>
                  <a:lnTo>
                    <a:pt x="429" y="2135"/>
                  </a:lnTo>
                  <a:lnTo>
                    <a:pt x="420" y="2106"/>
                  </a:lnTo>
                  <a:lnTo>
                    <a:pt x="405" y="2081"/>
                  </a:lnTo>
                  <a:lnTo>
                    <a:pt x="385" y="2059"/>
                  </a:lnTo>
                  <a:lnTo>
                    <a:pt x="361" y="2041"/>
                  </a:lnTo>
                  <a:lnTo>
                    <a:pt x="335" y="2027"/>
                  </a:lnTo>
                  <a:lnTo>
                    <a:pt x="307" y="2019"/>
                  </a:lnTo>
                  <a:lnTo>
                    <a:pt x="277" y="2018"/>
                  </a:lnTo>
                  <a:lnTo>
                    <a:pt x="236" y="2016"/>
                  </a:lnTo>
                  <a:lnTo>
                    <a:pt x="198" y="2009"/>
                  </a:lnTo>
                  <a:lnTo>
                    <a:pt x="162" y="1997"/>
                  </a:lnTo>
                  <a:lnTo>
                    <a:pt x="129" y="1980"/>
                  </a:lnTo>
                  <a:lnTo>
                    <a:pt x="99" y="1958"/>
                  </a:lnTo>
                  <a:lnTo>
                    <a:pt x="71" y="1932"/>
                  </a:lnTo>
                  <a:lnTo>
                    <a:pt x="48" y="1903"/>
                  </a:lnTo>
                  <a:lnTo>
                    <a:pt x="29" y="1869"/>
                  </a:lnTo>
                  <a:lnTo>
                    <a:pt x="14" y="1832"/>
                  </a:lnTo>
                  <a:lnTo>
                    <a:pt x="4" y="1792"/>
                  </a:lnTo>
                  <a:lnTo>
                    <a:pt x="0" y="1754"/>
                  </a:lnTo>
                  <a:lnTo>
                    <a:pt x="1" y="1716"/>
                  </a:lnTo>
                  <a:lnTo>
                    <a:pt x="7" y="1679"/>
                  </a:lnTo>
                  <a:lnTo>
                    <a:pt x="20" y="1643"/>
                  </a:lnTo>
                  <a:lnTo>
                    <a:pt x="37" y="1610"/>
                  </a:lnTo>
                  <a:lnTo>
                    <a:pt x="59" y="1578"/>
                  </a:lnTo>
                  <a:lnTo>
                    <a:pt x="86" y="1551"/>
                  </a:lnTo>
                  <a:lnTo>
                    <a:pt x="118" y="1525"/>
                  </a:lnTo>
                  <a:lnTo>
                    <a:pt x="140" y="1506"/>
                  </a:lnTo>
                  <a:lnTo>
                    <a:pt x="159" y="1483"/>
                  </a:lnTo>
                  <a:lnTo>
                    <a:pt x="173" y="1458"/>
                  </a:lnTo>
                  <a:lnTo>
                    <a:pt x="181" y="1429"/>
                  </a:lnTo>
                  <a:lnTo>
                    <a:pt x="183" y="1399"/>
                  </a:lnTo>
                  <a:lnTo>
                    <a:pt x="181" y="1370"/>
                  </a:lnTo>
                  <a:lnTo>
                    <a:pt x="173" y="1341"/>
                  </a:lnTo>
                  <a:lnTo>
                    <a:pt x="159" y="1315"/>
                  </a:lnTo>
                  <a:lnTo>
                    <a:pt x="140" y="1292"/>
                  </a:lnTo>
                  <a:lnTo>
                    <a:pt x="118" y="1273"/>
                  </a:lnTo>
                  <a:lnTo>
                    <a:pt x="86" y="1248"/>
                  </a:lnTo>
                  <a:lnTo>
                    <a:pt x="59" y="1220"/>
                  </a:lnTo>
                  <a:lnTo>
                    <a:pt x="37" y="1188"/>
                  </a:lnTo>
                  <a:lnTo>
                    <a:pt x="20" y="1155"/>
                  </a:lnTo>
                  <a:lnTo>
                    <a:pt x="7" y="1119"/>
                  </a:lnTo>
                  <a:lnTo>
                    <a:pt x="1" y="1082"/>
                  </a:lnTo>
                  <a:lnTo>
                    <a:pt x="0" y="1044"/>
                  </a:lnTo>
                  <a:lnTo>
                    <a:pt x="4" y="1006"/>
                  </a:lnTo>
                  <a:lnTo>
                    <a:pt x="14" y="967"/>
                  </a:lnTo>
                  <a:lnTo>
                    <a:pt x="29" y="930"/>
                  </a:lnTo>
                  <a:lnTo>
                    <a:pt x="48" y="896"/>
                  </a:lnTo>
                  <a:lnTo>
                    <a:pt x="71" y="866"/>
                  </a:lnTo>
                  <a:lnTo>
                    <a:pt x="99" y="841"/>
                  </a:lnTo>
                  <a:lnTo>
                    <a:pt x="129" y="818"/>
                  </a:lnTo>
                  <a:lnTo>
                    <a:pt x="162" y="801"/>
                  </a:lnTo>
                  <a:lnTo>
                    <a:pt x="198" y="790"/>
                  </a:lnTo>
                  <a:lnTo>
                    <a:pt x="236" y="782"/>
                  </a:lnTo>
                  <a:lnTo>
                    <a:pt x="277" y="780"/>
                  </a:lnTo>
                  <a:lnTo>
                    <a:pt x="307" y="779"/>
                  </a:lnTo>
                  <a:lnTo>
                    <a:pt x="335" y="771"/>
                  </a:lnTo>
                  <a:lnTo>
                    <a:pt x="361" y="758"/>
                  </a:lnTo>
                  <a:lnTo>
                    <a:pt x="385" y="740"/>
                  </a:lnTo>
                  <a:lnTo>
                    <a:pt x="405" y="718"/>
                  </a:lnTo>
                  <a:lnTo>
                    <a:pt x="420" y="692"/>
                  </a:lnTo>
                  <a:lnTo>
                    <a:pt x="429" y="664"/>
                  </a:lnTo>
                  <a:lnTo>
                    <a:pt x="433" y="635"/>
                  </a:lnTo>
                  <a:lnTo>
                    <a:pt x="432" y="605"/>
                  </a:lnTo>
                  <a:lnTo>
                    <a:pt x="425" y="576"/>
                  </a:lnTo>
                  <a:lnTo>
                    <a:pt x="414" y="537"/>
                  </a:lnTo>
                  <a:lnTo>
                    <a:pt x="409" y="498"/>
                  </a:lnTo>
                  <a:lnTo>
                    <a:pt x="409" y="460"/>
                  </a:lnTo>
                  <a:lnTo>
                    <a:pt x="415" y="423"/>
                  </a:lnTo>
                  <a:lnTo>
                    <a:pt x="426" y="387"/>
                  </a:lnTo>
                  <a:lnTo>
                    <a:pt x="443" y="353"/>
                  </a:lnTo>
                  <a:lnTo>
                    <a:pt x="464" y="321"/>
                  </a:lnTo>
                  <a:lnTo>
                    <a:pt x="490" y="293"/>
                  </a:lnTo>
                  <a:lnTo>
                    <a:pt x="520" y="267"/>
                  </a:lnTo>
                  <a:lnTo>
                    <a:pt x="554" y="246"/>
                  </a:lnTo>
                  <a:lnTo>
                    <a:pt x="590" y="230"/>
                  </a:lnTo>
                  <a:lnTo>
                    <a:pt x="626" y="219"/>
                  </a:lnTo>
                  <a:lnTo>
                    <a:pt x="663" y="215"/>
                  </a:lnTo>
                  <a:lnTo>
                    <a:pt x="701" y="215"/>
                  </a:lnTo>
                  <a:lnTo>
                    <a:pt x="739" y="222"/>
                  </a:lnTo>
                  <a:lnTo>
                    <a:pt x="775" y="233"/>
                  </a:lnTo>
                  <a:lnTo>
                    <a:pt x="810" y="249"/>
                  </a:lnTo>
                  <a:lnTo>
                    <a:pt x="842" y="271"/>
                  </a:lnTo>
                  <a:lnTo>
                    <a:pt x="868" y="287"/>
                  </a:lnTo>
                  <a:lnTo>
                    <a:pt x="895" y="298"/>
                  </a:lnTo>
                  <a:lnTo>
                    <a:pt x="924" y="303"/>
                  </a:lnTo>
                  <a:lnTo>
                    <a:pt x="954" y="302"/>
                  </a:lnTo>
                  <a:lnTo>
                    <a:pt x="982" y="296"/>
                  </a:lnTo>
                  <a:lnTo>
                    <a:pt x="1010" y="284"/>
                  </a:lnTo>
                  <a:lnTo>
                    <a:pt x="1034" y="267"/>
                  </a:lnTo>
                  <a:lnTo>
                    <a:pt x="1054" y="246"/>
                  </a:lnTo>
                  <a:lnTo>
                    <a:pt x="1071" y="222"/>
                  </a:lnTo>
                  <a:lnTo>
                    <a:pt x="1082" y="194"/>
                  </a:lnTo>
                  <a:lnTo>
                    <a:pt x="1096" y="156"/>
                  </a:lnTo>
                  <a:lnTo>
                    <a:pt x="1115" y="122"/>
                  </a:lnTo>
                  <a:lnTo>
                    <a:pt x="1137" y="91"/>
                  </a:lnTo>
                  <a:lnTo>
                    <a:pt x="1163" y="65"/>
                  </a:lnTo>
                  <a:lnTo>
                    <a:pt x="1193" y="42"/>
                  </a:lnTo>
                  <a:lnTo>
                    <a:pt x="1227" y="24"/>
                  </a:lnTo>
                  <a:lnTo>
                    <a:pt x="1262" y="11"/>
                  </a:lnTo>
                  <a:lnTo>
                    <a:pt x="1300" y="3"/>
                  </a:lnTo>
                  <a:lnTo>
                    <a:pt x="1340" y="0"/>
                  </a:lnTo>
                  <a:close/>
                </a:path>
              </a:pathLst>
            </a:custGeom>
            <a:grp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3" name="Freeform 44"/>
            <p:cNvSpPr>
              <a:spLocks noEditPoints="1"/>
            </p:cNvSpPr>
            <p:nvPr/>
          </p:nvSpPr>
          <p:spPr bwMode="auto">
            <a:xfrm>
              <a:off x="6843713" y="3446463"/>
              <a:ext cx="252413" cy="252413"/>
            </a:xfrm>
            <a:custGeom>
              <a:avLst/>
              <a:gdLst>
                <a:gd name="T0" fmla="*/ 738 w 1749"/>
                <a:gd name="T1" fmla="*/ 129 h 1749"/>
                <a:gd name="T2" fmla="*/ 550 w 1749"/>
                <a:gd name="T3" fmla="*/ 189 h 1749"/>
                <a:gd name="T4" fmla="*/ 386 w 1749"/>
                <a:gd name="T5" fmla="*/ 294 h 1749"/>
                <a:gd name="T6" fmla="*/ 256 w 1749"/>
                <a:gd name="T7" fmla="*/ 437 h 1749"/>
                <a:gd name="T8" fmla="*/ 164 w 1749"/>
                <a:gd name="T9" fmla="*/ 610 h 1749"/>
                <a:gd name="T10" fmla="*/ 120 w 1749"/>
                <a:gd name="T11" fmla="*/ 805 h 1749"/>
                <a:gd name="T12" fmla="*/ 128 w 1749"/>
                <a:gd name="T13" fmla="*/ 1010 h 1749"/>
                <a:gd name="T14" fmla="*/ 190 w 1749"/>
                <a:gd name="T15" fmla="*/ 1199 h 1749"/>
                <a:gd name="T16" fmla="*/ 295 w 1749"/>
                <a:gd name="T17" fmla="*/ 1362 h 1749"/>
                <a:gd name="T18" fmla="*/ 438 w 1749"/>
                <a:gd name="T19" fmla="*/ 1493 h 1749"/>
                <a:gd name="T20" fmla="*/ 611 w 1749"/>
                <a:gd name="T21" fmla="*/ 1584 h 1749"/>
                <a:gd name="T22" fmla="*/ 806 w 1749"/>
                <a:gd name="T23" fmla="*/ 1629 h 1749"/>
                <a:gd name="T24" fmla="*/ 1010 w 1749"/>
                <a:gd name="T25" fmla="*/ 1619 h 1749"/>
                <a:gd name="T26" fmla="*/ 1199 w 1749"/>
                <a:gd name="T27" fmla="*/ 1559 h 1749"/>
                <a:gd name="T28" fmla="*/ 1362 w 1749"/>
                <a:gd name="T29" fmla="*/ 1454 h 1749"/>
                <a:gd name="T30" fmla="*/ 1493 w 1749"/>
                <a:gd name="T31" fmla="*/ 1311 h 1749"/>
                <a:gd name="T32" fmla="*/ 1584 w 1749"/>
                <a:gd name="T33" fmla="*/ 1138 h 1749"/>
                <a:gd name="T34" fmla="*/ 1629 w 1749"/>
                <a:gd name="T35" fmla="*/ 943 h 1749"/>
                <a:gd name="T36" fmla="*/ 1619 w 1749"/>
                <a:gd name="T37" fmla="*/ 739 h 1749"/>
                <a:gd name="T38" fmla="*/ 1559 w 1749"/>
                <a:gd name="T39" fmla="*/ 550 h 1749"/>
                <a:gd name="T40" fmla="*/ 1453 w 1749"/>
                <a:gd name="T41" fmla="*/ 387 h 1749"/>
                <a:gd name="T42" fmla="*/ 1311 w 1749"/>
                <a:gd name="T43" fmla="*/ 255 h 1749"/>
                <a:gd name="T44" fmla="*/ 1138 w 1749"/>
                <a:gd name="T45" fmla="*/ 164 h 1749"/>
                <a:gd name="T46" fmla="*/ 943 w 1749"/>
                <a:gd name="T47" fmla="*/ 119 h 1749"/>
                <a:gd name="T48" fmla="*/ 950 w 1749"/>
                <a:gd name="T49" fmla="*/ 3 h 1749"/>
                <a:gd name="T50" fmla="*/ 1164 w 1749"/>
                <a:gd name="T51" fmla="*/ 50 h 1749"/>
                <a:gd name="T52" fmla="*/ 1355 w 1749"/>
                <a:gd name="T53" fmla="*/ 144 h 1749"/>
                <a:gd name="T54" fmla="*/ 1517 w 1749"/>
                <a:gd name="T55" fmla="*/ 282 h 1749"/>
                <a:gd name="T56" fmla="*/ 1641 w 1749"/>
                <a:gd name="T57" fmla="*/ 453 h 1749"/>
                <a:gd name="T58" fmla="*/ 1720 w 1749"/>
                <a:gd name="T59" fmla="*/ 654 h 1749"/>
                <a:gd name="T60" fmla="*/ 1749 w 1749"/>
                <a:gd name="T61" fmla="*/ 874 h 1749"/>
                <a:gd name="T62" fmla="*/ 1720 w 1749"/>
                <a:gd name="T63" fmla="*/ 1095 h 1749"/>
                <a:gd name="T64" fmla="*/ 1641 w 1749"/>
                <a:gd name="T65" fmla="*/ 1295 h 1749"/>
                <a:gd name="T66" fmla="*/ 1517 w 1749"/>
                <a:gd name="T67" fmla="*/ 1467 h 1749"/>
                <a:gd name="T68" fmla="*/ 1355 w 1749"/>
                <a:gd name="T69" fmla="*/ 1605 h 1749"/>
                <a:gd name="T70" fmla="*/ 1164 w 1749"/>
                <a:gd name="T71" fmla="*/ 1699 h 1749"/>
                <a:gd name="T72" fmla="*/ 950 w 1749"/>
                <a:gd name="T73" fmla="*/ 1746 h 1749"/>
                <a:gd name="T74" fmla="*/ 725 w 1749"/>
                <a:gd name="T75" fmla="*/ 1736 h 1749"/>
                <a:gd name="T76" fmla="*/ 517 w 1749"/>
                <a:gd name="T77" fmla="*/ 1672 h 1749"/>
                <a:gd name="T78" fmla="*/ 336 w 1749"/>
                <a:gd name="T79" fmla="*/ 1562 h 1749"/>
                <a:gd name="T80" fmla="*/ 186 w 1749"/>
                <a:gd name="T81" fmla="*/ 1413 h 1749"/>
                <a:gd name="T82" fmla="*/ 75 w 1749"/>
                <a:gd name="T83" fmla="*/ 1230 h 1749"/>
                <a:gd name="T84" fmla="*/ 13 w 1749"/>
                <a:gd name="T85" fmla="*/ 1024 h 1749"/>
                <a:gd name="T86" fmla="*/ 3 w 1749"/>
                <a:gd name="T87" fmla="*/ 799 h 1749"/>
                <a:gd name="T88" fmla="*/ 49 w 1749"/>
                <a:gd name="T89" fmla="*/ 585 h 1749"/>
                <a:gd name="T90" fmla="*/ 144 w 1749"/>
                <a:gd name="T91" fmla="*/ 393 h 1749"/>
                <a:gd name="T92" fmla="*/ 282 w 1749"/>
                <a:gd name="T93" fmla="*/ 232 h 1749"/>
                <a:gd name="T94" fmla="*/ 454 w 1749"/>
                <a:gd name="T95" fmla="*/ 108 h 1749"/>
                <a:gd name="T96" fmla="*/ 654 w 1749"/>
                <a:gd name="T97" fmla="*/ 28 h 1749"/>
                <a:gd name="T98" fmla="*/ 874 w 1749"/>
                <a:gd name="T99" fmla="*/ 0 h 17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749" h="1749">
                  <a:moveTo>
                    <a:pt x="874" y="116"/>
                  </a:moveTo>
                  <a:lnTo>
                    <a:pt x="806" y="119"/>
                  </a:lnTo>
                  <a:lnTo>
                    <a:pt x="738" y="129"/>
                  </a:lnTo>
                  <a:lnTo>
                    <a:pt x="673" y="144"/>
                  </a:lnTo>
                  <a:lnTo>
                    <a:pt x="611" y="164"/>
                  </a:lnTo>
                  <a:lnTo>
                    <a:pt x="550" y="189"/>
                  </a:lnTo>
                  <a:lnTo>
                    <a:pt x="492" y="220"/>
                  </a:lnTo>
                  <a:lnTo>
                    <a:pt x="438" y="255"/>
                  </a:lnTo>
                  <a:lnTo>
                    <a:pt x="386" y="294"/>
                  </a:lnTo>
                  <a:lnTo>
                    <a:pt x="338" y="339"/>
                  </a:lnTo>
                  <a:lnTo>
                    <a:pt x="295" y="387"/>
                  </a:lnTo>
                  <a:lnTo>
                    <a:pt x="256" y="437"/>
                  </a:lnTo>
                  <a:lnTo>
                    <a:pt x="221" y="492"/>
                  </a:lnTo>
                  <a:lnTo>
                    <a:pt x="190" y="550"/>
                  </a:lnTo>
                  <a:lnTo>
                    <a:pt x="164" y="610"/>
                  </a:lnTo>
                  <a:lnTo>
                    <a:pt x="143" y="673"/>
                  </a:lnTo>
                  <a:lnTo>
                    <a:pt x="128" y="739"/>
                  </a:lnTo>
                  <a:lnTo>
                    <a:pt x="120" y="805"/>
                  </a:lnTo>
                  <a:lnTo>
                    <a:pt x="117" y="874"/>
                  </a:lnTo>
                  <a:lnTo>
                    <a:pt x="120" y="943"/>
                  </a:lnTo>
                  <a:lnTo>
                    <a:pt x="128" y="1010"/>
                  </a:lnTo>
                  <a:lnTo>
                    <a:pt x="143" y="1076"/>
                  </a:lnTo>
                  <a:lnTo>
                    <a:pt x="164" y="1138"/>
                  </a:lnTo>
                  <a:lnTo>
                    <a:pt x="190" y="1199"/>
                  </a:lnTo>
                  <a:lnTo>
                    <a:pt x="221" y="1257"/>
                  </a:lnTo>
                  <a:lnTo>
                    <a:pt x="256" y="1311"/>
                  </a:lnTo>
                  <a:lnTo>
                    <a:pt x="295" y="1362"/>
                  </a:lnTo>
                  <a:lnTo>
                    <a:pt x="338" y="1410"/>
                  </a:lnTo>
                  <a:lnTo>
                    <a:pt x="386" y="1454"/>
                  </a:lnTo>
                  <a:lnTo>
                    <a:pt x="438" y="1493"/>
                  </a:lnTo>
                  <a:lnTo>
                    <a:pt x="492" y="1528"/>
                  </a:lnTo>
                  <a:lnTo>
                    <a:pt x="550" y="1559"/>
                  </a:lnTo>
                  <a:lnTo>
                    <a:pt x="611" y="1584"/>
                  </a:lnTo>
                  <a:lnTo>
                    <a:pt x="673" y="1605"/>
                  </a:lnTo>
                  <a:lnTo>
                    <a:pt x="738" y="1619"/>
                  </a:lnTo>
                  <a:lnTo>
                    <a:pt x="806" y="1629"/>
                  </a:lnTo>
                  <a:lnTo>
                    <a:pt x="874" y="1632"/>
                  </a:lnTo>
                  <a:lnTo>
                    <a:pt x="943" y="1629"/>
                  </a:lnTo>
                  <a:lnTo>
                    <a:pt x="1010" y="1619"/>
                  </a:lnTo>
                  <a:lnTo>
                    <a:pt x="1076" y="1605"/>
                  </a:lnTo>
                  <a:lnTo>
                    <a:pt x="1138" y="1584"/>
                  </a:lnTo>
                  <a:lnTo>
                    <a:pt x="1199" y="1559"/>
                  </a:lnTo>
                  <a:lnTo>
                    <a:pt x="1256" y="1528"/>
                  </a:lnTo>
                  <a:lnTo>
                    <a:pt x="1311" y="1493"/>
                  </a:lnTo>
                  <a:lnTo>
                    <a:pt x="1362" y="1454"/>
                  </a:lnTo>
                  <a:lnTo>
                    <a:pt x="1410" y="1410"/>
                  </a:lnTo>
                  <a:lnTo>
                    <a:pt x="1453" y="1362"/>
                  </a:lnTo>
                  <a:lnTo>
                    <a:pt x="1493" y="1311"/>
                  </a:lnTo>
                  <a:lnTo>
                    <a:pt x="1528" y="1257"/>
                  </a:lnTo>
                  <a:lnTo>
                    <a:pt x="1559" y="1199"/>
                  </a:lnTo>
                  <a:lnTo>
                    <a:pt x="1584" y="1138"/>
                  </a:lnTo>
                  <a:lnTo>
                    <a:pt x="1604" y="1076"/>
                  </a:lnTo>
                  <a:lnTo>
                    <a:pt x="1619" y="1010"/>
                  </a:lnTo>
                  <a:lnTo>
                    <a:pt x="1629" y="943"/>
                  </a:lnTo>
                  <a:lnTo>
                    <a:pt x="1632" y="874"/>
                  </a:lnTo>
                  <a:lnTo>
                    <a:pt x="1629" y="805"/>
                  </a:lnTo>
                  <a:lnTo>
                    <a:pt x="1619" y="739"/>
                  </a:lnTo>
                  <a:lnTo>
                    <a:pt x="1604" y="673"/>
                  </a:lnTo>
                  <a:lnTo>
                    <a:pt x="1584" y="610"/>
                  </a:lnTo>
                  <a:lnTo>
                    <a:pt x="1559" y="550"/>
                  </a:lnTo>
                  <a:lnTo>
                    <a:pt x="1528" y="492"/>
                  </a:lnTo>
                  <a:lnTo>
                    <a:pt x="1493" y="437"/>
                  </a:lnTo>
                  <a:lnTo>
                    <a:pt x="1453" y="387"/>
                  </a:lnTo>
                  <a:lnTo>
                    <a:pt x="1410" y="339"/>
                  </a:lnTo>
                  <a:lnTo>
                    <a:pt x="1362" y="294"/>
                  </a:lnTo>
                  <a:lnTo>
                    <a:pt x="1311" y="255"/>
                  </a:lnTo>
                  <a:lnTo>
                    <a:pt x="1256" y="220"/>
                  </a:lnTo>
                  <a:lnTo>
                    <a:pt x="1199" y="189"/>
                  </a:lnTo>
                  <a:lnTo>
                    <a:pt x="1138" y="164"/>
                  </a:lnTo>
                  <a:lnTo>
                    <a:pt x="1076" y="144"/>
                  </a:lnTo>
                  <a:lnTo>
                    <a:pt x="1010" y="129"/>
                  </a:lnTo>
                  <a:lnTo>
                    <a:pt x="943" y="119"/>
                  </a:lnTo>
                  <a:lnTo>
                    <a:pt x="874" y="116"/>
                  </a:lnTo>
                  <a:close/>
                  <a:moveTo>
                    <a:pt x="874" y="0"/>
                  </a:moveTo>
                  <a:lnTo>
                    <a:pt x="950" y="3"/>
                  </a:lnTo>
                  <a:lnTo>
                    <a:pt x="1023" y="12"/>
                  </a:lnTo>
                  <a:lnTo>
                    <a:pt x="1095" y="28"/>
                  </a:lnTo>
                  <a:lnTo>
                    <a:pt x="1164" y="50"/>
                  </a:lnTo>
                  <a:lnTo>
                    <a:pt x="1230" y="76"/>
                  </a:lnTo>
                  <a:lnTo>
                    <a:pt x="1294" y="108"/>
                  </a:lnTo>
                  <a:lnTo>
                    <a:pt x="1355" y="144"/>
                  </a:lnTo>
                  <a:lnTo>
                    <a:pt x="1413" y="186"/>
                  </a:lnTo>
                  <a:lnTo>
                    <a:pt x="1467" y="232"/>
                  </a:lnTo>
                  <a:lnTo>
                    <a:pt x="1517" y="282"/>
                  </a:lnTo>
                  <a:lnTo>
                    <a:pt x="1562" y="336"/>
                  </a:lnTo>
                  <a:lnTo>
                    <a:pt x="1603" y="393"/>
                  </a:lnTo>
                  <a:lnTo>
                    <a:pt x="1641" y="453"/>
                  </a:lnTo>
                  <a:lnTo>
                    <a:pt x="1672" y="518"/>
                  </a:lnTo>
                  <a:lnTo>
                    <a:pt x="1699" y="585"/>
                  </a:lnTo>
                  <a:lnTo>
                    <a:pt x="1720" y="654"/>
                  </a:lnTo>
                  <a:lnTo>
                    <a:pt x="1736" y="725"/>
                  </a:lnTo>
                  <a:lnTo>
                    <a:pt x="1745" y="799"/>
                  </a:lnTo>
                  <a:lnTo>
                    <a:pt x="1749" y="874"/>
                  </a:lnTo>
                  <a:lnTo>
                    <a:pt x="1745" y="949"/>
                  </a:lnTo>
                  <a:lnTo>
                    <a:pt x="1736" y="1024"/>
                  </a:lnTo>
                  <a:lnTo>
                    <a:pt x="1720" y="1095"/>
                  </a:lnTo>
                  <a:lnTo>
                    <a:pt x="1699" y="1164"/>
                  </a:lnTo>
                  <a:lnTo>
                    <a:pt x="1672" y="1230"/>
                  </a:lnTo>
                  <a:lnTo>
                    <a:pt x="1641" y="1295"/>
                  </a:lnTo>
                  <a:lnTo>
                    <a:pt x="1603" y="1355"/>
                  </a:lnTo>
                  <a:lnTo>
                    <a:pt x="1562" y="1413"/>
                  </a:lnTo>
                  <a:lnTo>
                    <a:pt x="1517" y="1467"/>
                  </a:lnTo>
                  <a:lnTo>
                    <a:pt x="1467" y="1517"/>
                  </a:lnTo>
                  <a:lnTo>
                    <a:pt x="1413" y="1562"/>
                  </a:lnTo>
                  <a:lnTo>
                    <a:pt x="1355" y="1605"/>
                  </a:lnTo>
                  <a:lnTo>
                    <a:pt x="1294" y="1641"/>
                  </a:lnTo>
                  <a:lnTo>
                    <a:pt x="1230" y="1672"/>
                  </a:lnTo>
                  <a:lnTo>
                    <a:pt x="1164" y="1699"/>
                  </a:lnTo>
                  <a:lnTo>
                    <a:pt x="1095" y="1720"/>
                  </a:lnTo>
                  <a:lnTo>
                    <a:pt x="1023" y="1736"/>
                  </a:lnTo>
                  <a:lnTo>
                    <a:pt x="950" y="1746"/>
                  </a:lnTo>
                  <a:lnTo>
                    <a:pt x="874" y="1749"/>
                  </a:lnTo>
                  <a:lnTo>
                    <a:pt x="799" y="1746"/>
                  </a:lnTo>
                  <a:lnTo>
                    <a:pt x="725" y="1736"/>
                  </a:lnTo>
                  <a:lnTo>
                    <a:pt x="654" y="1720"/>
                  </a:lnTo>
                  <a:lnTo>
                    <a:pt x="584" y="1699"/>
                  </a:lnTo>
                  <a:lnTo>
                    <a:pt x="517" y="1672"/>
                  </a:lnTo>
                  <a:lnTo>
                    <a:pt x="454" y="1641"/>
                  </a:lnTo>
                  <a:lnTo>
                    <a:pt x="393" y="1605"/>
                  </a:lnTo>
                  <a:lnTo>
                    <a:pt x="336" y="1562"/>
                  </a:lnTo>
                  <a:lnTo>
                    <a:pt x="282" y="1517"/>
                  </a:lnTo>
                  <a:lnTo>
                    <a:pt x="232" y="1467"/>
                  </a:lnTo>
                  <a:lnTo>
                    <a:pt x="186" y="1413"/>
                  </a:lnTo>
                  <a:lnTo>
                    <a:pt x="144" y="1355"/>
                  </a:lnTo>
                  <a:lnTo>
                    <a:pt x="108" y="1295"/>
                  </a:lnTo>
                  <a:lnTo>
                    <a:pt x="75" y="1230"/>
                  </a:lnTo>
                  <a:lnTo>
                    <a:pt x="49" y="1164"/>
                  </a:lnTo>
                  <a:lnTo>
                    <a:pt x="28" y="1095"/>
                  </a:lnTo>
                  <a:lnTo>
                    <a:pt x="13" y="1024"/>
                  </a:lnTo>
                  <a:lnTo>
                    <a:pt x="3" y="949"/>
                  </a:lnTo>
                  <a:lnTo>
                    <a:pt x="0" y="874"/>
                  </a:lnTo>
                  <a:lnTo>
                    <a:pt x="3" y="799"/>
                  </a:lnTo>
                  <a:lnTo>
                    <a:pt x="13" y="725"/>
                  </a:lnTo>
                  <a:lnTo>
                    <a:pt x="28" y="654"/>
                  </a:lnTo>
                  <a:lnTo>
                    <a:pt x="49" y="585"/>
                  </a:lnTo>
                  <a:lnTo>
                    <a:pt x="75" y="518"/>
                  </a:lnTo>
                  <a:lnTo>
                    <a:pt x="108" y="453"/>
                  </a:lnTo>
                  <a:lnTo>
                    <a:pt x="144" y="393"/>
                  </a:lnTo>
                  <a:lnTo>
                    <a:pt x="186" y="336"/>
                  </a:lnTo>
                  <a:lnTo>
                    <a:pt x="232" y="282"/>
                  </a:lnTo>
                  <a:lnTo>
                    <a:pt x="282" y="232"/>
                  </a:lnTo>
                  <a:lnTo>
                    <a:pt x="336" y="186"/>
                  </a:lnTo>
                  <a:lnTo>
                    <a:pt x="393" y="144"/>
                  </a:lnTo>
                  <a:lnTo>
                    <a:pt x="454" y="108"/>
                  </a:lnTo>
                  <a:lnTo>
                    <a:pt x="517" y="76"/>
                  </a:lnTo>
                  <a:lnTo>
                    <a:pt x="584" y="50"/>
                  </a:lnTo>
                  <a:lnTo>
                    <a:pt x="654" y="28"/>
                  </a:lnTo>
                  <a:lnTo>
                    <a:pt x="725" y="12"/>
                  </a:lnTo>
                  <a:lnTo>
                    <a:pt x="799" y="3"/>
                  </a:lnTo>
                  <a:lnTo>
                    <a:pt x="874" y="0"/>
                  </a:lnTo>
                  <a:close/>
                </a:path>
              </a:pathLst>
            </a:custGeom>
            <a:grp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Freeform 45"/>
            <p:cNvSpPr>
              <a:spLocks noEditPoints="1"/>
            </p:cNvSpPr>
            <p:nvPr/>
          </p:nvSpPr>
          <p:spPr bwMode="auto">
            <a:xfrm>
              <a:off x="6894513" y="3497263"/>
              <a:ext cx="152400" cy="142875"/>
            </a:xfrm>
            <a:custGeom>
              <a:avLst/>
              <a:gdLst>
                <a:gd name="T0" fmla="*/ 432 w 1049"/>
                <a:gd name="T1" fmla="*/ 379 h 988"/>
                <a:gd name="T2" fmla="*/ 415 w 1049"/>
                <a:gd name="T3" fmla="*/ 400 h 988"/>
                <a:gd name="T4" fmla="*/ 389 w 1049"/>
                <a:gd name="T5" fmla="*/ 411 h 988"/>
                <a:gd name="T6" fmla="*/ 333 w 1049"/>
                <a:gd name="T7" fmla="*/ 596 h 988"/>
                <a:gd name="T8" fmla="*/ 346 w 1049"/>
                <a:gd name="T9" fmla="*/ 621 h 988"/>
                <a:gd name="T10" fmla="*/ 349 w 1049"/>
                <a:gd name="T11" fmla="*/ 649 h 988"/>
                <a:gd name="T12" fmla="*/ 502 w 1049"/>
                <a:gd name="T13" fmla="*/ 759 h 988"/>
                <a:gd name="T14" fmla="*/ 524 w 1049"/>
                <a:gd name="T15" fmla="*/ 754 h 988"/>
                <a:gd name="T16" fmla="*/ 546 w 1049"/>
                <a:gd name="T17" fmla="*/ 759 h 988"/>
                <a:gd name="T18" fmla="*/ 700 w 1049"/>
                <a:gd name="T19" fmla="*/ 649 h 988"/>
                <a:gd name="T20" fmla="*/ 701 w 1049"/>
                <a:gd name="T21" fmla="*/ 621 h 988"/>
                <a:gd name="T22" fmla="*/ 716 w 1049"/>
                <a:gd name="T23" fmla="*/ 596 h 988"/>
                <a:gd name="T24" fmla="*/ 659 w 1049"/>
                <a:gd name="T25" fmla="*/ 411 h 988"/>
                <a:gd name="T26" fmla="*/ 634 w 1049"/>
                <a:gd name="T27" fmla="*/ 400 h 988"/>
                <a:gd name="T28" fmla="*/ 616 w 1049"/>
                <a:gd name="T29" fmla="*/ 379 h 988"/>
                <a:gd name="T30" fmla="*/ 524 w 1049"/>
                <a:gd name="T31" fmla="*/ 0 h 988"/>
                <a:gd name="T32" fmla="*/ 555 w 1049"/>
                <a:gd name="T33" fmla="*/ 7 h 988"/>
                <a:gd name="T34" fmla="*/ 576 w 1049"/>
                <a:gd name="T35" fmla="*/ 29 h 988"/>
                <a:gd name="T36" fmla="*/ 999 w 1049"/>
                <a:gd name="T37" fmla="*/ 347 h 988"/>
                <a:gd name="T38" fmla="*/ 1028 w 1049"/>
                <a:gd name="T39" fmla="*/ 360 h 988"/>
                <a:gd name="T40" fmla="*/ 1046 w 1049"/>
                <a:gd name="T41" fmla="*/ 387 h 988"/>
                <a:gd name="T42" fmla="*/ 1047 w 1049"/>
                <a:gd name="T43" fmla="*/ 418 h 988"/>
                <a:gd name="T44" fmla="*/ 1032 w 1049"/>
                <a:gd name="T45" fmla="*/ 446 h 988"/>
                <a:gd name="T46" fmla="*/ 873 w 1049"/>
                <a:gd name="T47" fmla="*/ 918 h 988"/>
                <a:gd name="T48" fmla="*/ 871 w 1049"/>
                <a:gd name="T49" fmla="*/ 948 h 988"/>
                <a:gd name="T50" fmla="*/ 853 w 1049"/>
                <a:gd name="T51" fmla="*/ 974 h 988"/>
                <a:gd name="T52" fmla="*/ 829 w 1049"/>
                <a:gd name="T53" fmla="*/ 987 h 988"/>
                <a:gd name="T54" fmla="*/ 805 w 1049"/>
                <a:gd name="T55" fmla="*/ 987 h 988"/>
                <a:gd name="T56" fmla="*/ 524 w 1049"/>
                <a:gd name="T57" fmla="*/ 875 h 988"/>
                <a:gd name="T58" fmla="*/ 239 w 1049"/>
                <a:gd name="T59" fmla="*/ 988 h 988"/>
                <a:gd name="T60" fmla="*/ 209 w 1049"/>
                <a:gd name="T61" fmla="*/ 982 h 988"/>
                <a:gd name="T62" fmla="*/ 185 w 1049"/>
                <a:gd name="T63" fmla="*/ 962 h 988"/>
                <a:gd name="T64" fmla="*/ 175 w 1049"/>
                <a:gd name="T65" fmla="*/ 934 h 988"/>
                <a:gd name="T66" fmla="*/ 228 w 1049"/>
                <a:gd name="T67" fmla="*/ 657 h 988"/>
                <a:gd name="T68" fmla="*/ 7 w 1049"/>
                <a:gd name="T69" fmla="*/ 433 h 988"/>
                <a:gd name="T70" fmla="*/ 0 w 1049"/>
                <a:gd name="T71" fmla="*/ 402 h 988"/>
                <a:gd name="T72" fmla="*/ 9 w 1049"/>
                <a:gd name="T73" fmla="*/ 372 h 988"/>
                <a:gd name="T74" fmla="*/ 34 w 1049"/>
                <a:gd name="T75" fmla="*/ 352 h 988"/>
                <a:gd name="T76" fmla="*/ 341 w 1049"/>
                <a:gd name="T77" fmla="*/ 301 h 988"/>
                <a:gd name="T78" fmla="*/ 481 w 1049"/>
                <a:gd name="T79" fmla="*/ 17 h 988"/>
                <a:gd name="T80" fmla="*/ 509 w 1049"/>
                <a:gd name="T81" fmla="*/ 1 h 9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49" h="988">
                  <a:moveTo>
                    <a:pt x="524" y="189"/>
                  </a:moveTo>
                  <a:lnTo>
                    <a:pt x="432" y="379"/>
                  </a:lnTo>
                  <a:lnTo>
                    <a:pt x="425" y="391"/>
                  </a:lnTo>
                  <a:lnTo>
                    <a:pt x="415" y="400"/>
                  </a:lnTo>
                  <a:lnTo>
                    <a:pt x="403" y="407"/>
                  </a:lnTo>
                  <a:lnTo>
                    <a:pt x="389" y="411"/>
                  </a:lnTo>
                  <a:lnTo>
                    <a:pt x="180" y="444"/>
                  </a:lnTo>
                  <a:lnTo>
                    <a:pt x="333" y="596"/>
                  </a:lnTo>
                  <a:lnTo>
                    <a:pt x="341" y="608"/>
                  </a:lnTo>
                  <a:lnTo>
                    <a:pt x="346" y="621"/>
                  </a:lnTo>
                  <a:lnTo>
                    <a:pt x="350" y="635"/>
                  </a:lnTo>
                  <a:lnTo>
                    <a:pt x="349" y="649"/>
                  </a:lnTo>
                  <a:lnTo>
                    <a:pt x="311" y="835"/>
                  </a:lnTo>
                  <a:lnTo>
                    <a:pt x="502" y="759"/>
                  </a:lnTo>
                  <a:lnTo>
                    <a:pt x="513" y="755"/>
                  </a:lnTo>
                  <a:lnTo>
                    <a:pt x="524" y="754"/>
                  </a:lnTo>
                  <a:lnTo>
                    <a:pt x="535" y="755"/>
                  </a:lnTo>
                  <a:lnTo>
                    <a:pt x="546" y="759"/>
                  </a:lnTo>
                  <a:lnTo>
                    <a:pt x="737" y="835"/>
                  </a:lnTo>
                  <a:lnTo>
                    <a:pt x="700" y="649"/>
                  </a:lnTo>
                  <a:lnTo>
                    <a:pt x="699" y="635"/>
                  </a:lnTo>
                  <a:lnTo>
                    <a:pt x="701" y="621"/>
                  </a:lnTo>
                  <a:lnTo>
                    <a:pt x="708" y="608"/>
                  </a:lnTo>
                  <a:lnTo>
                    <a:pt x="716" y="596"/>
                  </a:lnTo>
                  <a:lnTo>
                    <a:pt x="869" y="444"/>
                  </a:lnTo>
                  <a:lnTo>
                    <a:pt x="659" y="411"/>
                  </a:lnTo>
                  <a:lnTo>
                    <a:pt x="645" y="407"/>
                  </a:lnTo>
                  <a:lnTo>
                    <a:pt x="634" y="400"/>
                  </a:lnTo>
                  <a:lnTo>
                    <a:pt x="623" y="391"/>
                  </a:lnTo>
                  <a:lnTo>
                    <a:pt x="616" y="379"/>
                  </a:lnTo>
                  <a:lnTo>
                    <a:pt x="524" y="189"/>
                  </a:lnTo>
                  <a:close/>
                  <a:moveTo>
                    <a:pt x="524" y="0"/>
                  </a:moveTo>
                  <a:lnTo>
                    <a:pt x="540" y="1"/>
                  </a:lnTo>
                  <a:lnTo>
                    <a:pt x="555" y="7"/>
                  </a:lnTo>
                  <a:lnTo>
                    <a:pt x="567" y="17"/>
                  </a:lnTo>
                  <a:lnTo>
                    <a:pt x="576" y="29"/>
                  </a:lnTo>
                  <a:lnTo>
                    <a:pt x="708" y="301"/>
                  </a:lnTo>
                  <a:lnTo>
                    <a:pt x="999" y="347"/>
                  </a:lnTo>
                  <a:lnTo>
                    <a:pt x="1015" y="352"/>
                  </a:lnTo>
                  <a:lnTo>
                    <a:pt x="1028" y="360"/>
                  </a:lnTo>
                  <a:lnTo>
                    <a:pt x="1038" y="372"/>
                  </a:lnTo>
                  <a:lnTo>
                    <a:pt x="1046" y="387"/>
                  </a:lnTo>
                  <a:lnTo>
                    <a:pt x="1049" y="402"/>
                  </a:lnTo>
                  <a:lnTo>
                    <a:pt x="1047" y="418"/>
                  </a:lnTo>
                  <a:lnTo>
                    <a:pt x="1042" y="433"/>
                  </a:lnTo>
                  <a:lnTo>
                    <a:pt x="1032" y="446"/>
                  </a:lnTo>
                  <a:lnTo>
                    <a:pt x="820" y="657"/>
                  </a:lnTo>
                  <a:lnTo>
                    <a:pt x="873" y="918"/>
                  </a:lnTo>
                  <a:lnTo>
                    <a:pt x="874" y="934"/>
                  </a:lnTo>
                  <a:lnTo>
                    <a:pt x="871" y="948"/>
                  </a:lnTo>
                  <a:lnTo>
                    <a:pt x="863" y="962"/>
                  </a:lnTo>
                  <a:lnTo>
                    <a:pt x="853" y="974"/>
                  </a:lnTo>
                  <a:lnTo>
                    <a:pt x="841" y="981"/>
                  </a:lnTo>
                  <a:lnTo>
                    <a:pt x="829" y="987"/>
                  </a:lnTo>
                  <a:lnTo>
                    <a:pt x="816" y="988"/>
                  </a:lnTo>
                  <a:lnTo>
                    <a:pt x="805" y="987"/>
                  </a:lnTo>
                  <a:lnTo>
                    <a:pt x="794" y="983"/>
                  </a:lnTo>
                  <a:lnTo>
                    <a:pt x="524" y="875"/>
                  </a:lnTo>
                  <a:lnTo>
                    <a:pt x="254" y="983"/>
                  </a:lnTo>
                  <a:lnTo>
                    <a:pt x="239" y="988"/>
                  </a:lnTo>
                  <a:lnTo>
                    <a:pt x="223" y="987"/>
                  </a:lnTo>
                  <a:lnTo>
                    <a:pt x="209" y="982"/>
                  </a:lnTo>
                  <a:lnTo>
                    <a:pt x="196" y="974"/>
                  </a:lnTo>
                  <a:lnTo>
                    <a:pt x="185" y="962"/>
                  </a:lnTo>
                  <a:lnTo>
                    <a:pt x="178" y="948"/>
                  </a:lnTo>
                  <a:lnTo>
                    <a:pt x="175" y="934"/>
                  </a:lnTo>
                  <a:lnTo>
                    <a:pt x="176" y="918"/>
                  </a:lnTo>
                  <a:lnTo>
                    <a:pt x="228" y="657"/>
                  </a:lnTo>
                  <a:lnTo>
                    <a:pt x="17" y="446"/>
                  </a:lnTo>
                  <a:lnTo>
                    <a:pt x="7" y="433"/>
                  </a:lnTo>
                  <a:lnTo>
                    <a:pt x="1" y="418"/>
                  </a:lnTo>
                  <a:lnTo>
                    <a:pt x="0" y="402"/>
                  </a:lnTo>
                  <a:lnTo>
                    <a:pt x="2" y="387"/>
                  </a:lnTo>
                  <a:lnTo>
                    <a:pt x="9" y="372"/>
                  </a:lnTo>
                  <a:lnTo>
                    <a:pt x="20" y="360"/>
                  </a:lnTo>
                  <a:lnTo>
                    <a:pt x="34" y="352"/>
                  </a:lnTo>
                  <a:lnTo>
                    <a:pt x="49" y="347"/>
                  </a:lnTo>
                  <a:lnTo>
                    <a:pt x="341" y="301"/>
                  </a:lnTo>
                  <a:lnTo>
                    <a:pt x="471" y="29"/>
                  </a:lnTo>
                  <a:lnTo>
                    <a:pt x="481" y="17"/>
                  </a:lnTo>
                  <a:lnTo>
                    <a:pt x="494" y="7"/>
                  </a:lnTo>
                  <a:lnTo>
                    <a:pt x="509" y="1"/>
                  </a:lnTo>
                  <a:lnTo>
                    <a:pt x="524" y="0"/>
                  </a:lnTo>
                  <a:close/>
                </a:path>
              </a:pathLst>
            </a:custGeom>
            <a:grp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5" name="Freeform 46"/>
            <p:cNvSpPr>
              <a:spLocks/>
            </p:cNvSpPr>
            <p:nvPr/>
          </p:nvSpPr>
          <p:spPr bwMode="auto">
            <a:xfrm>
              <a:off x="6992938" y="3716338"/>
              <a:ext cx="161925" cy="158750"/>
            </a:xfrm>
            <a:custGeom>
              <a:avLst/>
              <a:gdLst>
                <a:gd name="T0" fmla="*/ 666 w 1132"/>
                <a:gd name="T1" fmla="*/ 0 h 1100"/>
                <a:gd name="T2" fmla="*/ 681 w 1132"/>
                <a:gd name="T3" fmla="*/ 1 h 1100"/>
                <a:gd name="T4" fmla="*/ 695 w 1132"/>
                <a:gd name="T5" fmla="*/ 7 h 1100"/>
                <a:gd name="T6" fmla="*/ 707 w 1132"/>
                <a:gd name="T7" fmla="*/ 16 h 1100"/>
                <a:gd name="T8" fmla="*/ 716 w 1132"/>
                <a:gd name="T9" fmla="*/ 28 h 1100"/>
                <a:gd name="T10" fmla="*/ 1123 w 1132"/>
                <a:gd name="T11" fmla="*/ 721 h 1100"/>
                <a:gd name="T12" fmla="*/ 1129 w 1132"/>
                <a:gd name="T13" fmla="*/ 736 h 1100"/>
                <a:gd name="T14" fmla="*/ 1132 w 1132"/>
                <a:gd name="T15" fmla="*/ 753 h 1100"/>
                <a:gd name="T16" fmla="*/ 1127 w 1132"/>
                <a:gd name="T17" fmla="*/ 770 h 1100"/>
                <a:gd name="T18" fmla="*/ 1119 w 1132"/>
                <a:gd name="T19" fmla="*/ 786 h 1100"/>
                <a:gd name="T20" fmla="*/ 1106 w 1132"/>
                <a:gd name="T21" fmla="*/ 798 h 1100"/>
                <a:gd name="T22" fmla="*/ 1091 w 1132"/>
                <a:gd name="T23" fmla="*/ 805 h 1100"/>
                <a:gd name="T24" fmla="*/ 1074 w 1132"/>
                <a:gd name="T25" fmla="*/ 809 h 1100"/>
                <a:gd name="T26" fmla="*/ 1057 w 1132"/>
                <a:gd name="T27" fmla="*/ 806 h 1100"/>
                <a:gd name="T28" fmla="*/ 706 w 1132"/>
                <a:gd name="T29" fmla="*/ 706 h 1100"/>
                <a:gd name="T30" fmla="*/ 605 w 1132"/>
                <a:gd name="T31" fmla="*/ 1058 h 1100"/>
                <a:gd name="T32" fmla="*/ 597 w 1132"/>
                <a:gd name="T33" fmla="*/ 1074 h 1100"/>
                <a:gd name="T34" fmla="*/ 586 w 1132"/>
                <a:gd name="T35" fmla="*/ 1086 h 1100"/>
                <a:gd name="T36" fmla="*/ 572 w 1132"/>
                <a:gd name="T37" fmla="*/ 1095 h 1100"/>
                <a:gd name="T38" fmla="*/ 555 w 1132"/>
                <a:gd name="T39" fmla="*/ 1100 h 1100"/>
                <a:gd name="T40" fmla="*/ 549 w 1132"/>
                <a:gd name="T41" fmla="*/ 1100 h 1100"/>
                <a:gd name="T42" fmla="*/ 533 w 1132"/>
                <a:gd name="T43" fmla="*/ 1098 h 1100"/>
                <a:gd name="T44" fmla="*/ 519 w 1132"/>
                <a:gd name="T45" fmla="*/ 1093 h 1100"/>
                <a:gd name="T46" fmla="*/ 507 w 1132"/>
                <a:gd name="T47" fmla="*/ 1083 h 1100"/>
                <a:gd name="T48" fmla="*/ 498 w 1132"/>
                <a:gd name="T49" fmla="*/ 1070 h 1100"/>
                <a:gd name="T50" fmla="*/ 7 w 1132"/>
                <a:gd name="T51" fmla="*/ 202 h 1100"/>
                <a:gd name="T52" fmla="*/ 1 w 1132"/>
                <a:gd name="T53" fmla="*/ 187 h 1100"/>
                <a:gd name="T54" fmla="*/ 0 w 1132"/>
                <a:gd name="T55" fmla="*/ 173 h 1100"/>
                <a:gd name="T56" fmla="*/ 2 w 1132"/>
                <a:gd name="T57" fmla="*/ 158 h 1100"/>
                <a:gd name="T58" fmla="*/ 7 w 1132"/>
                <a:gd name="T59" fmla="*/ 144 h 1100"/>
                <a:gd name="T60" fmla="*/ 17 w 1132"/>
                <a:gd name="T61" fmla="*/ 132 h 1100"/>
                <a:gd name="T62" fmla="*/ 30 w 1132"/>
                <a:gd name="T63" fmla="*/ 123 h 1100"/>
                <a:gd name="T64" fmla="*/ 43 w 1132"/>
                <a:gd name="T65" fmla="*/ 116 h 1100"/>
                <a:gd name="T66" fmla="*/ 59 w 1132"/>
                <a:gd name="T67" fmla="*/ 115 h 1100"/>
                <a:gd name="T68" fmla="*/ 73 w 1132"/>
                <a:gd name="T69" fmla="*/ 117 h 1100"/>
                <a:gd name="T70" fmla="*/ 87 w 1132"/>
                <a:gd name="T71" fmla="*/ 123 h 1100"/>
                <a:gd name="T72" fmla="*/ 99 w 1132"/>
                <a:gd name="T73" fmla="*/ 132 h 1100"/>
                <a:gd name="T74" fmla="*/ 109 w 1132"/>
                <a:gd name="T75" fmla="*/ 144 h 1100"/>
                <a:gd name="T76" fmla="*/ 531 w 1132"/>
                <a:gd name="T77" fmla="*/ 892 h 1100"/>
                <a:gd name="T78" fmla="*/ 609 w 1132"/>
                <a:gd name="T79" fmla="*/ 618 h 1100"/>
                <a:gd name="T80" fmla="*/ 616 w 1132"/>
                <a:gd name="T81" fmla="*/ 603 h 1100"/>
                <a:gd name="T82" fmla="*/ 625 w 1132"/>
                <a:gd name="T83" fmla="*/ 591 h 1100"/>
                <a:gd name="T84" fmla="*/ 637 w 1132"/>
                <a:gd name="T85" fmla="*/ 583 h 1100"/>
                <a:gd name="T86" fmla="*/ 650 w 1132"/>
                <a:gd name="T87" fmla="*/ 577 h 1100"/>
                <a:gd name="T88" fmla="*/ 665 w 1132"/>
                <a:gd name="T89" fmla="*/ 575 h 1100"/>
                <a:gd name="T90" fmla="*/ 681 w 1132"/>
                <a:gd name="T91" fmla="*/ 577 h 1100"/>
                <a:gd name="T92" fmla="*/ 949 w 1132"/>
                <a:gd name="T93" fmla="*/ 654 h 1100"/>
                <a:gd name="T94" fmla="*/ 616 w 1132"/>
                <a:gd name="T95" fmla="*/ 88 h 1100"/>
                <a:gd name="T96" fmla="*/ 610 w 1132"/>
                <a:gd name="T97" fmla="*/ 73 h 1100"/>
                <a:gd name="T98" fmla="*/ 608 w 1132"/>
                <a:gd name="T99" fmla="*/ 58 h 1100"/>
                <a:gd name="T100" fmla="*/ 610 w 1132"/>
                <a:gd name="T101" fmla="*/ 43 h 1100"/>
                <a:gd name="T102" fmla="*/ 616 w 1132"/>
                <a:gd name="T103" fmla="*/ 29 h 1100"/>
                <a:gd name="T104" fmla="*/ 624 w 1132"/>
                <a:gd name="T105" fmla="*/ 17 h 1100"/>
                <a:gd name="T106" fmla="*/ 637 w 1132"/>
                <a:gd name="T107" fmla="*/ 7 h 1100"/>
                <a:gd name="T108" fmla="*/ 650 w 1132"/>
                <a:gd name="T109" fmla="*/ 2 h 1100"/>
                <a:gd name="T110" fmla="*/ 666 w 1132"/>
                <a:gd name="T111" fmla="*/ 0 h 1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132" h="1100">
                  <a:moveTo>
                    <a:pt x="666" y="0"/>
                  </a:moveTo>
                  <a:lnTo>
                    <a:pt x="681" y="1"/>
                  </a:lnTo>
                  <a:lnTo>
                    <a:pt x="695" y="7"/>
                  </a:lnTo>
                  <a:lnTo>
                    <a:pt x="707" y="16"/>
                  </a:lnTo>
                  <a:lnTo>
                    <a:pt x="716" y="28"/>
                  </a:lnTo>
                  <a:lnTo>
                    <a:pt x="1123" y="721"/>
                  </a:lnTo>
                  <a:lnTo>
                    <a:pt x="1129" y="736"/>
                  </a:lnTo>
                  <a:lnTo>
                    <a:pt x="1132" y="753"/>
                  </a:lnTo>
                  <a:lnTo>
                    <a:pt x="1127" y="770"/>
                  </a:lnTo>
                  <a:lnTo>
                    <a:pt x="1119" y="786"/>
                  </a:lnTo>
                  <a:lnTo>
                    <a:pt x="1106" y="798"/>
                  </a:lnTo>
                  <a:lnTo>
                    <a:pt x="1091" y="805"/>
                  </a:lnTo>
                  <a:lnTo>
                    <a:pt x="1074" y="809"/>
                  </a:lnTo>
                  <a:lnTo>
                    <a:pt x="1057" y="806"/>
                  </a:lnTo>
                  <a:lnTo>
                    <a:pt x="706" y="706"/>
                  </a:lnTo>
                  <a:lnTo>
                    <a:pt x="605" y="1058"/>
                  </a:lnTo>
                  <a:lnTo>
                    <a:pt x="597" y="1074"/>
                  </a:lnTo>
                  <a:lnTo>
                    <a:pt x="586" y="1086"/>
                  </a:lnTo>
                  <a:lnTo>
                    <a:pt x="572" y="1095"/>
                  </a:lnTo>
                  <a:lnTo>
                    <a:pt x="555" y="1100"/>
                  </a:lnTo>
                  <a:lnTo>
                    <a:pt x="549" y="1100"/>
                  </a:lnTo>
                  <a:lnTo>
                    <a:pt x="533" y="1098"/>
                  </a:lnTo>
                  <a:lnTo>
                    <a:pt x="519" y="1093"/>
                  </a:lnTo>
                  <a:lnTo>
                    <a:pt x="507" y="1083"/>
                  </a:lnTo>
                  <a:lnTo>
                    <a:pt x="498" y="1070"/>
                  </a:lnTo>
                  <a:lnTo>
                    <a:pt x="7" y="202"/>
                  </a:lnTo>
                  <a:lnTo>
                    <a:pt x="1" y="187"/>
                  </a:lnTo>
                  <a:lnTo>
                    <a:pt x="0" y="173"/>
                  </a:lnTo>
                  <a:lnTo>
                    <a:pt x="2" y="158"/>
                  </a:lnTo>
                  <a:lnTo>
                    <a:pt x="7" y="144"/>
                  </a:lnTo>
                  <a:lnTo>
                    <a:pt x="17" y="132"/>
                  </a:lnTo>
                  <a:lnTo>
                    <a:pt x="30" y="123"/>
                  </a:lnTo>
                  <a:lnTo>
                    <a:pt x="43" y="116"/>
                  </a:lnTo>
                  <a:lnTo>
                    <a:pt x="59" y="115"/>
                  </a:lnTo>
                  <a:lnTo>
                    <a:pt x="73" y="117"/>
                  </a:lnTo>
                  <a:lnTo>
                    <a:pt x="87" y="123"/>
                  </a:lnTo>
                  <a:lnTo>
                    <a:pt x="99" y="132"/>
                  </a:lnTo>
                  <a:lnTo>
                    <a:pt x="109" y="144"/>
                  </a:lnTo>
                  <a:lnTo>
                    <a:pt x="531" y="892"/>
                  </a:lnTo>
                  <a:lnTo>
                    <a:pt x="609" y="618"/>
                  </a:lnTo>
                  <a:lnTo>
                    <a:pt x="616" y="603"/>
                  </a:lnTo>
                  <a:lnTo>
                    <a:pt x="625" y="591"/>
                  </a:lnTo>
                  <a:lnTo>
                    <a:pt x="637" y="583"/>
                  </a:lnTo>
                  <a:lnTo>
                    <a:pt x="650" y="577"/>
                  </a:lnTo>
                  <a:lnTo>
                    <a:pt x="665" y="575"/>
                  </a:lnTo>
                  <a:lnTo>
                    <a:pt x="681" y="577"/>
                  </a:lnTo>
                  <a:lnTo>
                    <a:pt x="949" y="654"/>
                  </a:lnTo>
                  <a:lnTo>
                    <a:pt x="616" y="88"/>
                  </a:lnTo>
                  <a:lnTo>
                    <a:pt x="610" y="73"/>
                  </a:lnTo>
                  <a:lnTo>
                    <a:pt x="608" y="58"/>
                  </a:lnTo>
                  <a:lnTo>
                    <a:pt x="610" y="43"/>
                  </a:lnTo>
                  <a:lnTo>
                    <a:pt x="616" y="29"/>
                  </a:lnTo>
                  <a:lnTo>
                    <a:pt x="624" y="17"/>
                  </a:lnTo>
                  <a:lnTo>
                    <a:pt x="637" y="7"/>
                  </a:lnTo>
                  <a:lnTo>
                    <a:pt x="650" y="2"/>
                  </a:lnTo>
                  <a:lnTo>
                    <a:pt x="666" y="0"/>
                  </a:lnTo>
                  <a:close/>
                </a:path>
              </a:pathLst>
            </a:custGeom>
            <a:grp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6" name="Freeform 47"/>
            <p:cNvSpPr>
              <a:spLocks/>
            </p:cNvSpPr>
            <p:nvPr/>
          </p:nvSpPr>
          <p:spPr bwMode="auto">
            <a:xfrm>
              <a:off x="6784976" y="3716338"/>
              <a:ext cx="163513" cy="158750"/>
            </a:xfrm>
            <a:custGeom>
              <a:avLst/>
              <a:gdLst>
                <a:gd name="T0" fmla="*/ 465 w 1132"/>
                <a:gd name="T1" fmla="*/ 0 h 1100"/>
                <a:gd name="T2" fmla="*/ 480 w 1132"/>
                <a:gd name="T3" fmla="*/ 2 h 1100"/>
                <a:gd name="T4" fmla="*/ 495 w 1132"/>
                <a:gd name="T5" fmla="*/ 7 h 1100"/>
                <a:gd name="T6" fmla="*/ 507 w 1132"/>
                <a:gd name="T7" fmla="*/ 17 h 1100"/>
                <a:gd name="T8" fmla="*/ 516 w 1132"/>
                <a:gd name="T9" fmla="*/ 29 h 1100"/>
                <a:gd name="T10" fmla="*/ 522 w 1132"/>
                <a:gd name="T11" fmla="*/ 43 h 1100"/>
                <a:gd name="T12" fmla="*/ 524 w 1132"/>
                <a:gd name="T13" fmla="*/ 58 h 1100"/>
                <a:gd name="T14" fmla="*/ 522 w 1132"/>
                <a:gd name="T15" fmla="*/ 73 h 1100"/>
                <a:gd name="T16" fmla="*/ 515 w 1132"/>
                <a:gd name="T17" fmla="*/ 88 h 1100"/>
                <a:gd name="T18" fmla="*/ 183 w 1132"/>
                <a:gd name="T19" fmla="*/ 654 h 1100"/>
                <a:gd name="T20" fmla="*/ 451 w 1132"/>
                <a:gd name="T21" fmla="*/ 577 h 1100"/>
                <a:gd name="T22" fmla="*/ 465 w 1132"/>
                <a:gd name="T23" fmla="*/ 575 h 1100"/>
                <a:gd name="T24" fmla="*/ 480 w 1132"/>
                <a:gd name="T25" fmla="*/ 577 h 1100"/>
                <a:gd name="T26" fmla="*/ 495 w 1132"/>
                <a:gd name="T27" fmla="*/ 583 h 1100"/>
                <a:gd name="T28" fmla="*/ 507 w 1132"/>
                <a:gd name="T29" fmla="*/ 591 h 1100"/>
                <a:gd name="T30" fmla="*/ 516 w 1132"/>
                <a:gd name="T31" fmla="*/ 603 h 1100"/>
                <a:gd name="T32" fmla="*/ 523 w 1132"/>
                <a:gd name="T33" fmla="*/ 618 h 1100"/>
                <a:gd name="T34" fmla="*/ 601 w 1132"/>
                <a:gd name="T35" fmla="*/ 892 h 1100"/>
                <a:gd name="T36" fmla="*/ 1023 w 1132"/>
                <a:gd name="T37" fmla="*/ 145 h 1100"/>
                <a:gd name="T38" fmla="*/ 1032 w 1132"/>
                <a:gd name="T39" fmla="*/ 132 h 1100"/>
                <a:gd name="T40" fmla="*/ 1044 w 1132"/>
                <a:gd name="T41" fmla="*/ 123 h 1100"/>
                <a:gd name="T42" fmla="*/ 1058 w 1132"/>
                <a:gd name="T43" fmla="*/ 117 h 1100"/>
                <a:gd name="T44" fmla="*/ 1073 w 1132"/>
                <a:gd name="T45" fmla="*/ 115 h 1100"/>
                <a:gd name="T46" fmla="*/ 1087 w 1132"/>
                <a:gd name="T47" fmla="*/ 116 h 1100"/>
                <a:gd name="T48" fmla="*/ 1102 w 1132"/>
                <a:gd name="T49" fmla="*/ 123 h 1100"/>
                <a:gd name="T50" fmla="*/ 1115 w 1132"/>
                <a:gd name="T51" fmla="*/ 132 h 1100"/>
                <a:gd name="T52" fmla="*/ 1125 w 1132"/>
                <a:gd name="T53" fmla="*/ 144 h 1100"/>
                <a:gd name="T54" fmla="*/ 1130 w 1132"/>
                <a:gd name="T55" fmla="*/ 158 h 1100"/>
                <a:gd name="T56" fmla="*/ 1132 w 1132"/>
                <a:gd name="T57" fmla="*/ 173 h 1100"/>
                <a:gd name="T58" fmla="*/ 1130 w 1132"/>
                <a:gd name="T59" fmla="*/ 187 h 1100"/>
                <a:gd name="T60" fmla="*/ 1125 w 1132"/>
                <a:gd name="T61" fmla="*/ 202 h 1100"/>
                <a:gd name="T62" fmla="*/ 634 w 1132"/>
                <a:gd name="T63" fmla="*/ 1070 h 1100"/>
                <a:gd name="T64" fmla="*/ 624 w 1132"/>
                <a:gd name="T65" fmla="*/ 1083 h 1100"/>
                <a:gd name="T66" fmla="*/ 612 w 1132"/>
                <a:gd name="T67" fmla="*/ 1093 h 1100"/>
                <a:gd name="T68" fmla="*/ 598 w 1132"/>
                <a:gd name="T69" fmla="*/ 1098 h 1100"/>
                <a:gd name="T70" fmla="*/ 583 w 1132"/>
                <a:gd name="T71" fmla="*/ 1100 h 1100"/>
                <a:gd name="T72" fmla="*/ 576 w 1132"/>
                <a:gd name="T73" fmla="*/ 1100 h 1100"/>
                <a:gd name="T74" fmla="*/ 560 w 1132"/>
                <a:gd name="T75" fmla="*/ 1095 h 1100"/>
                <a:gd name="T76" fmla="*/ 545 w 1132"/>
                <a:gd name="T77" fmla="*/ 1086 h 1100"/>
                <a:gd name="T78" fmla="*/ 534 w 1132"/>
                <a:gd name="T79" fmla="*/ 1074 h 1100"/>
                <a:gd name="T80" fmla="*/ 527 w 1132"/>
                <a:gd name="T81" fmla="*/ 1058 h 1100"/>
                <a:gd name="T82" fmla="*/ 426 w 1132"/>
                <a:gd name="T83" fmla="*/ 706 h 1100"/>
                <a:gd name="T84" fmla="*/ 74 w 1132"/>
                <a:gd name="T85" fmla="*/ 806 h 1100"/>
                <a:gd name="T86" fmla="*/ 57 w 1132"/>
                <a:gd name="T87" fmla="*/ 809 h 1100"/>
                <a:gd name="T88" fmla="*/ 41 w 1132"/>
                <a:gd name="T89" fmla="*/ 805 h 1100"/>
                <a:gd name="T90" fmla="*/ 25 w 1132"/>
                <a:gd name="T91" fmla="*/ 798 h 1100"/>
                <a:gd name="T92" fmla="*/ 12 w 1132"/>
                <a:gd name="T93" fmla="*/ 786 h 1100"/>
                <a:gd name="T94" fmla="*/ 3 w 1132"/>
                <a:gd name="T95" fmla="*/ 770 h 1100"/>
                <a:gd name="T96" fmla="*/ 0 w 1132"/>
                <a:gd name="T97" fmla="*/ 753 h 1100"/>
                <a:gd name="T98" fmla="*/ 1 w 1132"/>
                <a:gd name="T99" fmla="*/ 736 h 1100"/>
                <a:gd name="T100" fmla="*/ 8 w 1132"/>
                <a:gd name="T101" fmla="*/ 721 h 1100"/>
                <a:gd name="T102" fmla="*/ 416 w 1132"/>
                <a:gd name="T103" fmla="*/ 28 h 1100"/>
                <a:gd name="T104" fmla="*/ 425 w 1132"/>
                <a:gd name="T105" fmla="*/ 16 h 1100"/>
                <a:gd name="T106" fmla="*/ 437 w 1132"/>
                <a:gd name="T107" fmla="*/ 7 h 1100"/>
                <a:gd name="T108" fmla="*/ 451 w 1132"/>
                <a:gd name="T109" fmla="*/ 1 h 1100"/>
                <a:gd name="T110" fmla="*/ 465 w 1132"/>
                <a:gd name="T111" fmla="*/ 0 h 1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132" h="1100">
                  <a:moveTo>
                    <a:pt x="465" y="0"/>
                  </a:moveTo>
                  <a:lnTo>
                    <a:pt x="480" y="2"/>
                  </a:lnTo>
                  <a:lnTo>
                    <a:pt x="495" y="7"/>
                  </a:lnTo>
                  <a:lnTo>
                    <a:pt x="507" y="17"/>
                  </a:lnTo>
                  <a:lnTo>
                    <a:pt x="516" y="29"/>
                  </a:lnTo>
                  <a:lnTo>
                    <a:pt x="522" y="43"/>
                  </a:lnTo>
                  <a:lnTo>
                    <a:pt x="524" y="58"/>
                  </a:lnTo>
                  <a:lnTo>
                    <a:pt x="522" y="73"/>
                  </a:lnTo>
                  <a:lnTo>
                    <a:pt x="515" y="88"/>
                  </a:lnTo>
                  <a:lnTo>
                    <a:pt x="183" y="654"/>
                  </a:lnTo>
                  <a:lnTo>
                    <a:pt x="451" y="577"/>
                  </a:lnTo>
                  <a:lnTo>
                    <a:pt x="465" y="575"/>
                  </a:lnTo>
                  <a:lnTo>
                    <a:pt x="480" y="577"/>
                  </a:lnTo>
                  <a:lnTo>
                    <a:pt x="495" y="583"/>
                  </a:lnTo>
                  <a:lnTo>
                    <a:pt x="507" y="591"/>
                  </a:lnTo>
                  <a:lnTo>
                    <a:pt x="516" y="603"/>
                  </a:lnTo>
                  <a:lnTo>
                    <a:pt x="523" y="618"/>
                  </a:lnTo>
                  <a:lnTo>
                    <a:pt x="601" y="892"/>
                  </a:lnTo>
                  <a:lnTo>
                    <a:pt x="1023" y="145"/>
                  </a:lnTo>
                  <a:lnTo>
                    <a:pt x="1032" y="132"/>
                  </a:lnTo>
                  <a:lnTo>
                    <a:pt x="1044" y="123"/>
                  </a:lnTo>
                  <a:lnTo>
                    <a:pt x="1058" y="117"/>
                  </a:lnTo>
                  <a:lnTo>
                    <a:pt x="1073" y="115"/>
                  </a:lnTo>
                  <a:lnTo>
                    <a:pt x="1087" y="116"/>
                  </a:lnTo>
                  <a:lnTo>
                    <a:pt x="1102" y="123"/>
                  </a:lnTo>
                  <a:lnTo>
                    <a:pt x="1115" y="132"/>
                  </a:lnTo>
                  <a:lnTo>
                    <a:pt x="1125" y="144"/>
                  </a:lnTo>
                  <a:lnTo>
                    <a:pt x="1130" y="158"/>
                  </a:lnTo>
                  <a:lnTo>
                    <a:pt x="1132" y="173"/>
                  </a:lnTo>
                  <a:lnTo>
                    <a:pt x="1130" y="187"/>
                  </a:lnTo>
                  <a:lnTo>
                    <a:pt x="1125" y="202"/>
                  </a:lnTo>
                  <a:lnTo>
                    <a:pt x="634" y="1070"/>
                  </a:lnTo>
                  <a:lnTo>
                    <a:pt x="624" y="1083"/>
                  </a:lnTo>
                  <a:lnTo>
                    <a:pt x="612" y="1093"/>
                  </a:lnTo>
                  <a:lnTo>
                    <a:pt x="598" y="1098"/>
                  </a:lnTo>
                  <a:lnTo>
                    <a:pt x="583" y="1100"/>
                  </a:lnTo>
                  <a:lnTo>
                    <a:pt x="576" y="1100"/>
                  </a:lnTo>
                  <a:lnTo>
                    <a:pt x="560" y="1095"/>
                  </a:lnTo>
                  <a:lnTo>
                    <a:pt x="545" y="1086"/>
                  </a:lnTo>
                  <a:lnTo>
                    <a:pt x="534" y="1074"/>
                  </a:lnTo>
                  <a:lnTo>
                    <a:pt x="527" y="1058"/>
                  </a:lnTo>
                  <a:lnTo>
                    <a:pt x="426" y="706"/>
                  </a:lnTo>
                  <a:lnTo>
                    <a:pt x="74" y="806"/>
                  </a:lnTo>
                  <a:lnTo>
                    <a:pt x="57" y="809"/>
                  </a:lnTo>
                  <a:lnTo>
                    <a:pt x="41" y="805"/>
                  </a:lnTo>
                  <a:lnTo>
                    <a:pt x="25" y="798"/>
                  </a:lnTo>
                  <a:lnTo>
                    <a:pt x="12" y="786"/>
                  </a:lnTo>
                  <a:lnTo>
                    <a:pt x="3" y="770"/>
                  </a:lnTo>
                  <a:lnTo>
                    <a:pt x="0" y="753"/>
                  </a:lnTo>
                  <a:lnTo>
                    <a:pt x="1" y="736"/>
                  </a:lnTo>
                  <a:lnTo>
                    <a:pt x="8" y="721"/>
                  </a:lnTo>
                  <a:lnTo>
                    <a:pt x="416" y="28"/>
                  </a:lnTo>
                  <a:lnTo>
                    <a:pt x="425" y="16"/>
                  </a:lnTo>
                  <a:lnTo>
                    <a:pt x="437" y="7"/>
                  </a:lnTo>
                  <a:lnTo>
                    <a:pt x="451" y="1"/>
                  </a:lnTo>
                  <a:lnTo>
                    <a:pt x="465" y="0"/>
                  </a:lnTo>
                  <a:close/>
                </a:path>
              </a:pathLst>
            </a:custGeom>
            <a:grpFill/>
            <a:ln w="0">
              <a:noFill/>
              <a:prstDash val="solid"/>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spTree>
    <p:extLst>
      <p:ext uri="{BB962C8B-B14F-4D97-AF65-F5344CB8AC3E}">
        <p14:creationId xmlns:p14="http://schemas.microsoft.com/office/powerpoint/2010/main" val="3979075271"/>
      </p:ext>
    </p:extLst>
  </p:cSld>
  <p:clrMapOvr>
    <a:masterClrMapping/>
  </p:clrMapOvr>
  <p:transition spd="slow">
    <p:push dir="u"/>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A person sitting on a chair with a dog  AI-generated content may be incorrect.">
            <a:extLst>
              <a:ext uri="{FF2B5EF4-FFF2-40B4-BE49-F238E27FC236}">
                <a16:creationId xmlns:a16="http://schemas.microsoft.com/office/drawing/2014/main" id="{D15C13BC-32C8-A350-FE41-47846A52609C}"/>
              </a:ext>
            </a:extLst>
          </p:cNvPr>
          <p:cNvPicPr>
            <a:picLocks noGrp="1" noChangeAspect="1"/>
          </p:cNvPicPr>
          <p:nvPr>
            <p:ph type="pic" idx="1"/>
          </p:nvPr>
        </p:nvPicPr>
        <p:blipFill>
          <a:blip r:embed="rId3"/>
          <a:srcRect l="15161" r="15161"/>
          <a:stretch>
            <a:fillRect/>
          </a:stretch>
        </p:blipFill>
        <p:spPr/>
      </p:pic>
      <p:sp>
        <p:nvSpPr>
          <p:cNvPr id="5" name="Title 4">
            <a:extLst>
              <a:ext uri="{FF2B5EF4-FFF2-40B4-BE49-F238E27FC236}">
                <a16:creationId xmlns:a16="http://schemas.microsoft.com/office/drawing/2014/main" id="{D6658813-5A25-8228-2732-DDAB13B94DE8}"/>
              </a:ext>
            </a:extLst>
          </p:cNvPr>
          <p:cNvSpPr>
            <a:spLocks noGrp="1"/>
          </p:cNvSpPr>
          <p:nvPr>
            <p:ph type="title"/>
          </p:nvPr>
        </p:nvSpPr>
        <p:spPr/>
        <p:txBody>
          <a:bodyPr/>
          <a:lstStyle/>
          <a:p>
            <a:r>
              <a:rPr lang="en-AU" sz="3200" dirty="0">
                <a:solidFill>
                  <a:srgbClr val="C8267D"/>
                </a:solidFill>
              </a:rPr>
              <a:t>The story behind the numbers</a:t>
            </a:r>
            <a:endParaRPr lang="en-AU" sz="3200" b="1" dirty="0">
              <a:solidFill>
                <a:srgbClr val="C8267D"/>
              </a:solidFill>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024F458A-6BA0-96B4-C240-1EAA97A67BDA}"/>
              </a:ext>
            </a:extLst>
          </p:cNvPr>
          <p:cNvSpPr>
            <a:spLocks noGrp="1"/>
          </p:cNvSpPr>
          <p:nvPr>
            <p:ph idx="13"/>
          </p:nvPr>
        </p:nvSpPr>
        <p:spPr>
          <a:xfrm>
            <a:off x="3749040" y="1423967"/>
            <a:ext cx="5400000" cy="4351338"/>
          </a:xfrm>
        </p:spPr>
        <p:txBody>
          <a:bodyPr/>
          <a:lstStyle/>
          <a:p>
            <a:pPr algn="l">
              <a:lnSpc>
                <a:spcPct val="100000"/>
              </a:lnSpc>
              <a:buNone/>
            </a:pPr>
            <a:endParaRPr lang="en-AU" sz="1400" b="1" i="1" dirty="0">
              <a:solidFill>
                <a:srgbClr val="C8267D"/>
              </a:solidFill>
              <a:latin typeface="Arial" panose="020B0604020202020204" pitchFamily="34" charset="0"/>
              <a:cs typeface="Arial" panose="020B0604020202020204" pitchFamily="34" charset="0"/>
            </a:endParaRPr>
          </a:p>
          <a:p>
            <a:pPr marL="228600" indent="-228600" algn="l">
              <a:lnSpc>
                <a:spcPct val="105000"/>
              </a:lnSpc>
              <a:buFont typeface="Arial" panose="020B0604020202020204" pitchFamily="34" charset="0"/>
              <a:buChar char="•"/>
            </a:pPr>
            <a:r>
              <a:rPr lang="en-AU" sz="2200" dirty="0">
                <a:latin typeface="Arial" panose="020B0604020202020204" pitchFamily="34" charset="0"/>
                <a:cs typeface="Arial" panose="020B0604020202020204" pitchFamily="34" charset="0"/>
              </a:rPr>
              <a:t>People with disability feel tired from administration.</a:t>
            </a:r>
          </a:p>
          <a:p>
            <a:pPr marL="228600" indent="-228600" algn="l">
              <a:lnSpc>
                <a:spcPct val="105000"/>
              </a:lnSpc>
              <a:buFont typeface="Arial" panose="020B0604020202020204" pitchFamily="34" charset="0"/>
              <a:buChar char="•"/>
            </a:pPr>
            <a:r>
              <a:rPr lang="en-AU" sz="2200" dirty="0">
                <a:latin typeface="Arial" panose="020B0604020202020204" pitchFamily="34" charset="0"/>
                <a:cs typeface="Arial" panose="020B0604020202020204" pitchFamily="34" charset="0"/>
              </a:rPr>
              <a:t>‘Reasonable adjustments’ remain optional in practice, not required.</a:t>
            </a:r>
          </a:p>
          <a:p>
            <a:pPr marL="228600" indent="-228600" algn="l">
              <a:lnSpc>
                <a:spcPct val="105000"/>
              </a:lnSpc>
              <a:buFont typeface="Arial" panose="020B0604020202020204" pitchFamily="34" charset="0"/>
              <a:buChar char="•"/>
            </a:pPr>
            <a:r>
              <a:rPr lang="en-AU" sz="2200" dirty="0">
                <a:latin typeface="Arial" panose="020B0604020202020204" pitchFamily="34" charset="0"/>
                <a:cs typeface="Arial" panose="020B0604020202020204" pitchFamily="34" charset="0"/>
              </a:rPr>
              <a:t>Cost-of-living pressure compounds disability-related costs.</a:t>
            </a:r>
          </a:p>
          <a:p>
            <a:pPr marL="228600" indent="-228600" algn="l">
              <a:lnSpc>
                <a:spcPct val="105000"/>
              </a:lnSpc>
              <a:buFont typeface="Arial" panose="020B0604020202020204" pitchFamily="34" charset="0"/>
              <a:buChar char="•"/>
            </a:pPr>
            <a:r>
              <a:rPr lang="en-AU" sz="2200" dirty="0">
                <a:latin typeface="Arial" panose="020B0604020202020204" pitchFamily="34" charset="0"/>
                <a:cs typeface="Arial" panose="020B0604020202020204" pitchFamily="34" charset="0"/>
              </a:rPr>
              <a:t>Inclusion gains often depend on individual goodwill, not system change.</a:t>
            </a:r>
          </a:p>
        </p:txBody>
      </p:sp>
      <p:sp>
        <p:nvSpPr>
          <p:cNvPr id="15" name="Rectangle 14">
            <a:extLst>
              <a:ext uri="{FF2B5EF4-FFF2-40B4-BE49-F238E27FC236}">
                <a16:creationId xmlns:a16="http://schemas.microsoft.com/office/drawing/2014/main" id="{657DCBF0-AEE5-32C9-1707-D32952E35723}"/>
              </a:ext>
            </a:extLst>
          </p:cNvPr>
          <p:cNvSpPr/>
          <p:nvPr/>
        </p:nvSpPr>
        <p:spPr>
          <a:xfrm>
            <a:off x="9149040" y="3599636"/>
            <a:ext cx="2596896" cy="2848154"/>
          </a:xfrm>
          <a:prstGeom prst="rect">
            <a:avLst/>
          </a:prstGeom>
          <a:solidFill>
            <a:srgbClr val="684D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TextBox 15">
            <a:extLst>
              <a:ext uri="{FF2B5EF4-FFF2-40B4-BE49-F238E27FC236}">
                <a16:creationId xmlns:a16="http://schemas.microsoft.com/office/drawing/2014/main" id="{F7E09770-F328-4563-1DE7-073212AC9CCE}"/>
              </a:ext>
            </a:extLst>
          </p:cNvPr>
          <p:cNvSpPr txBox="1"/>
          <p:nvPr/>
        </p:nvSpPr>
        <p:spPr>
          <a:xfrm>
            <a:off x="9354312" y="3798974"/>
            <a:ext cx="2171755" cy="2566857"/>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kumimoji="0" lang="en-AU" sz="16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“I have a master’s degree in social work that cost me $54,000 and I cannot get a job anywhere. I live below the poverty line.”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6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Participant, 2025</a:t>
            </a:r>
          </a:p>
        </p:txBody>
      </p:sp>
    </p:spTree>
    <p:extLst>
      <p:ext uri="{BB962C8B-B14F-4D97-AF65-F5344CB8AC3E}">
        <p14:creationId xmlns:p14="http://schemas.microsoft.com/office/powerpoint/2010/main" val="18111960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C7A3909-5EEE-F806-CD71-19440D2E7A2B}"/>
              </a:ext>
            </a:extLst>
          </p:cNvPr>
          <p:cNvPicPr>
            <a:picLocks noChangeAspect="1"/>
          </p:cNvPicPr>
          <p:nvPr/>
        </p:nvPicPr>
        <p:blipFill>
          <a:blip r:embed="rId3"/>
          <a:srcRect t="27026" b="27026"/>
          <a:stretch/>
        </p:blipFill>
        <p:spPr>
          <a:xfrm>
            <a:off x="-35512" y="-3093"/>
            <a:ext cx="12260062" cy="3759547"/>
          </a:xfrm>
          <a:prstGeom prst="rect">
            <a:avLst/>
          </a:prstGeom>
        </p:spPr>
      </p:pic>
      <p:sp>
        <p:nvSpPr>
          <p:cNvPr id="4" name="Oval 3">
            <a:extLst>
              <a:ext uri="{FF2B5EF4-FFF2-40B4-BE49-F238E27FC236}">
                <a16:creationId xmlns:a16="http://schemas.microsoft.com/office/drawing/2014/main" id="{90C75586-CD94-829A-4982-913642FA1D33}"/>
              </a:ext>
            </a:extLst>
          </p:cNvPr>
          <p:cNvSpPr/>
          <p:nvPr/>
        </p:nvSpPr>
        <p:spPr>
          <a:xfrm>
            <a:off x="1083280" y="3200048"/>
            <a:ext cx="1097897" cy="1097897"/>
          </a:xfrm>
          <a:prstGeom prst="ellipse">
            <a:avLst/>
          </a:prstGeom>
          <a:solidFill>
            <a:schemeClr val="bg1"/>
          </a:solidFill>
          <a:ln w="38100">
            <a:solidFill>
              <a:srgbClr val="684D9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Content Placeholder 2">
            <a:extLst>
              <a:ext uri="{FF2B5EF4-FFF2-40B4-BE49-F238E27FC236}">
                <a16:creationId xmlns:a16="http://schemas.microsoft.com/office/drawing/2014/main" id="{A586ACC0-42D5-9D9A-F983-A255AFFD2595}"/>
              </a:ext>
            </a:extLst>
          </p:cNvPr>
          <p:cNvSpPr txBox="1">
            <a:spLocks/>
          </p:cNvSpPr>
          <p:nvPr/>
        </p:nvSpPr>
        <p:spPr>
          <a:xfrm>
            <a:off x="3398750" y="4445345"/>
            <a:ext cx="2269523" cy="2153163"/>
          </a:xfrm>
          <a:prstGeom prst="rect">
            <a:avLst/>
          </a:prstGeom>
        </p:spPr>
        <p:txBody>
          <a:bodyPr vert="horz" lIns="0" tIns="0" rIns="0" bIns="0" rtlCol="0">
            <a:normAutofit/>
          </a:bodyPr>
          <a:lstStyle>
            <a:lvl1pPr marL="457189" indent="-457189" algn="l" defTabSz="914400" rtl="0" eaLnBrk="1" latinLnBrk="0" hangingPunct="1">
              <a:lnSpc>
                <a:spcPct val="140000"/>
              </a:lnSpc>
              <a:spcBef>
                <a:spcPts val="0"/>
              </a:spcBef>
              <a:buFont typeface="Arial" charset="0"/>
              <a:buChar char="•"/>
              <a:defRPr sz="2800" b="0" i="0" kern="1200">
                <a:solidFill>
                  <a:schemeClr val="tx1"/>
                </a:solidFill>
                <a:latin typeface="Arial" charset="0"/>
                <a:ea typeface="Arial" charset="0"/>
                <a:cs typeface="Arial" charset="0"/>
              </a:defRPr>
            </a:lvl1pPr>
            <a:lvl2pPr marL="990575" indent="-380990" algn="l" defTabSz="914400" rtl="0" eaLnBrk="1" latinLnBrk="0" hangingPunct="1">
              <a:lnSpc>
                <a:spcPct val="140000"/>
              </a:lnSpc>
              <a:spcBef>
                <a:spcPts val="0"/>
              </a:spcBef>
              <a:buFont typeface="Arial" charset="0"/>
              <a:buChar char="•"/>
              <a:defRPr sz="2667" b="0" i="0" kern="1200">
                <a:solidFill>
                  <a:schemeClr val="tx1"/>
                </a:solidFill>
                <a:latin typeface="Arial" charset="0"/>
                <a:ea typeface="Arial" charset="0"/>
                <a:cs typeface="Arial" charset="0"/>
              </a:defRPr>
            </a:lvl2pPr>
            <a:lvl3pPr marL="1523962" indent="-304792" algn="l" defTabSz="914400" rtl="0" eaLnBrk="1" latinLnBrk="0" hangingPunct="1">
              <a:lnSpc>
                <a:spcPct val="140000"/>
              </a:lnSpc>
              <a:spcBef>
                <a:spcPts val="0"/>
              </a:spcBef>
              <a:buFont typeface="Arial" charset="0"/>
              <a:buChar char="•"/>
              <a:defRPr sz="2667" b="0" i="0" kern="1200">
                <a:solidFill>
                  <a:schemeClr val="tx1"/>
                </a:solidFill>
                <a:latin typeface="Arial" charset="0"/>
                <a:ea typeface="Arial" charset="0"/>
                <a:cs typeface="Arial" charset="0"/>
              </a:defRPr>
            </a:lvl3pPr>
            <a:lvl4pPr marL="2133547" indent="-304792" algn="l" defTabSz="914400" rtl="0" eaLnBrk="1" latinLnBrk="0" hangingPunct="1">
              <a:lnSpc>
                <a:spcPct val="140000"/>
              </a:lnSpc>
              <a:spcBef>
                <a:spcPts val="0"/>
              </a:spcBef>
              <a:buFont typeface="Arial" charset="0"/>
              <a:buChar char="•"/>
              <a:defRPr sz="2667" b="0" i="0" kern="1200">
                <a:solidFill>
                  <a:schemeClr val="tx1"/>
                </a:solidFill>
                <a:latin typeface="Arial" charset="0"/>
                <a:ea typeface="Arial" charset="0"/>
                <a:cs typeface="Arial" charset="0"/>
              </a:defRPr>
            </a:lvl4pPr>
            <a:lvl5pPr marL="2743131" indent="-304792" algn="l" defTabSz="914400" rtl="0" eaLnBrk="1" latinLnBrk="0" hangingPunct="1">
              <a:lnSpc>
                <a:spcPct val="140000"/>
              </a:lnSpc>
              <a:spcBef>
                <a:spcPts val="0"/>
              </a:spcBef>
              <a:buFont typeface="Arial" charset="0"/>
              <a:buChar char="•"/>
              <a:defRPr sz="2667" b="0" i="0" kern="1200">
                <a:solidFill>
                  <a:schemeClr val="tx1"/>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110000"/>
              </a:lnSpc>
              <a:spcBef>
                <a:spcPts val="300"/>
              </a:spcBef>
              <a:spcAft>
                <a:spcPts val="0"/>
              </a:spcAft>
              <a:buClrTx/>
              <a:buSzTx/>
              <a:buFont typeface="Arial" panose="020B0604020202020204" pitchFamily="34" charset="0"/>
              <a:buChar char="•"/>
              <a:tabLst/>
              <a:defRPr/>
            </a:pPr>
            <a:r>
              <a:rPr kumimoji="0" lang="en-AU"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Multiple ways to take part (online, phone, paper, abridged)</a:t>
            </a:r>
          </a:p>
        </p:txBody>
      </p:sp>
      <p:sp>
        <p:nvSpPr>
          <p:cNvPr id="7" name="Oval 6">
            <a:extLst>
              <a:ext uri="{FF2B5EF4-FFF2-40B4-BE49-F238E27FC236}">
                <a16:creationId xmlns:a16="http://schemas.microsoft.com/office/drawing/2014/main" id="{B46161CD-71BD-BBD7-E2DC-19ED30EF0AF4}"/>
              </a:ext>
            </a:extLst>
          </p:cNvPr>
          <p:cNvSpPr/>
          <p:nvPr/>
        </p:nvSpPr>
        <p:spPr>
          <a:xfrm>
            <a:off x="4011830" y="3200048"/>
            <a:ext cx="1097897" cy="1097897"/>
          </a:xfrm>
          <a:prstGeom prst="ellipse">
            <a:avLst/>
          </a:prstGeom>
          <a:solidFill>
            <a:schemeClr val="bg1"/>
          </a:solidFill>
          <a:ln w="38100">
            <a:solidFill>
              <a:srgbClr val="EC5B8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 name="Content Placeholder 2">
            <a:extLst>
              <a:ext uri="{FF2B5EF4-FFF2-40B4-BE49-F238E27FC236}">
                <a16:creationId xmlns:a16="http://schemas.microsoft.com/office/drawing/2014/main" id="{34CC3B30-3F38-45C1-126C-56AAE7A7D401}"/>
              </a:ext>
            </a:extLst>
          </p:cNvPr>
          <p:cNvSpPr txBox="1">
            <a:spLocks/>
          </p:cNvSpPr>
          <p:nvPr/>
        </p:nvSpPr>
        <p:spPr>
          <a:xfrm>
            <a:off x="6343135" y="4445345"/>
            <a:ext cx="2269523" cy="2153163"/>
          </a:xfrm>
          <a:prstGeom prst="rect">
            <a:avLst/>
          </a:prstGeom>
        </p:spPr>
        <p:txBody>
          <a:bodyPr vert="horz" lIns="0" tIns="0" rIns="0" bIns="0" rtlCol="0">
            <a:normAutofit/>
          </a:bodyPr>
          <a:lstStyle>
            <a:lvl1pPr marL="457189" indent="-457189" algn="l" defTabSz="914400" rtl="0" eaLnBrk="1" latinLnBrk="0" hangingPunct="1">
              <a:lnSpc>
                <a:spcPct val="140000"/>
              </a:lnSpc>
              <a:spcBef>
                <a:spcPts val="0"/>
              </a:spcBef>
              <a:buFont typeface="Arial" charset="0"/>
              <a:buChar char="•"/>
              <a:defRPr sz="2800" b="0" i="0" kern="1200">
                <a:solidFill>
                  <a:schemeClr val="tx1"/>
                </a:solidFill>
                <a:latin typeface="Arial" charset="0"/>
                <a:ea typeface="Arial" charset="0"/>
                <a:cs typeface="Arial" charset="0"/>
              </a:defRPr>
            </a:lvl1pPr>
            <a:lvl2pPr marL="990575" indent="-380990" algn="l" defTabSz="914400" rtl="0" eaLnBrk="1" latinLnBrk="0" hangingPunct="1">
              <a:lnSpc>
                <a:spcPct val="140000"/>
              </a:lnSpc>
              <a:spcBef>
                <a:spcPts val="0"/>
              </a:spcBef>
              <a:buFont typeface="Arial" charset="0"/>
              <a:buChar char="•"/>
              <a:defRPr sz="2667" b="0" i="0" kern="1200">
                <a:solidFill>
                  <a:schemeClr val="tx1"/>
                </a:solidFill>
                <a:latin typeface="Arial" charset="0"/>
                <a:ea typeface="Arial" charset="0"/>
                <a:cs typeface="Arial" charset="0"/>
              </a:defRPr>
            </a:lvl2pPr>
            <a:lvl3pPr marL="1523962" indent="-304792" algn="l" defTabSz="914400" rtl="0" eaLnBrk="1" latinLnBrk="0" hangingPunct="1">
              <a:lnSpc>
                <a:spcPct val="140000"/>
              </a:lnSpc>
              <a:spcBef>
                <a:spcPts val="0"/>
              </a:spcBef>
              <a:buFont typeface="Arial" charset="0"/>
              <a:buChar char="•"/>
              <a:defRPr sz="2667" b="0" i="0" kern="1200">
                <a:solidFill>
                  <a:schemeClr val="tx1"/>
                </a:solidFill>
                <a:latin typeface="Arial" charset="0"/>
                <a:ea typeface="Arial" charset="0"/>
                <a:cs typeface="Arial" charset="0"/>
              </a:defRPr>
            </a:lvl3pPr>
            <a:lvl4pPr marL="2133547" indent="-304792" algn="l" defTabSz="914400" rtl="0" eaLnBrk="1" latinLnBrk="0" hangingPunct="1">
              <a:lnSpc>
                <a:spcPct val="140000"/>
              </a:lnSpc>
              <a:spcBef>
                <a:spcPts val="0"/>
              </a:spcBef>
              <a:buFont typeface="Arial" charset="0"/>
              <a:buChar char="•"/>
              <a:defRPr sz="2667" b="0" i="0" kern="1200">
                <a:solidFill>
                  <a:schemeClr val="tx1"/>
                </a:solidFill>
                <a:latin typeface="Arial" charset="0"/>
                <a:ea typeface="Arial" charset="0"/>
                <a:cs typeface="Arial" charset="0"/>
              </a:defRPr>
            </a:lvl4pPr>
            <a:lvl5pPr marL="2743131" indent="-304792" algn="l" defTabSz="914400" rtl="0" eaLnBrk="1" latinLnBrk="0" hangingPunct="1">
              <a:lnSpc>
                <a:spcPct val="140000"/>
              </a:lnSpc>
              <a:spcBef>
                <a:spcPts val="0"/>
              </a:spcBef>
              <a:buFont typeface="Arial" charset="0"/>
              <a:buChar char="•"/>
              <a:defRPr sz="2667" b="0" i="0" kern="1200">
                <a:solidFill>
                  <a:schemeClr val="tx1"/>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110000"/>
              </a:lnSpc>
              <a:spcBef>
                <a:spcPts val="300"/>
              </a:spcBef>
              <a:spcAft>
                <a:spcPts val="0"/>
              </a:spcAft>
              <a:buClrTx/>
              <a:buSzTx/>
              <a:buFont typeface="Arial" panose="020B0604020202020204" pitchFamily="34" charset="0"/>
              <a:buChar char="•"/>
              <a:tabLst/>
              <a:defRPr/>
            </a:pPr>
            <a:r>
              <a:rPr kumimoji="0" lang="en-AU"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Trends over time, anchored in the Queensland Disability Plan.</a:t>
            </a:r>
          </a:p>
          <a:p>
            <a:pPr marL="228600" marR="0" lvl="0" indent="-228600" algn="l" defTabSz="914400" rtl="0" eaLnBrk="1" fontAlgn="auto" latinLnBrk="0" hangingPunct="1">
              <a:lnSpc>
                <a:spcPct val="110000"/>
              </a:lnSpc>
              <a:spcBef>
                <a:spcPts val="300"/>
              </a:spcBef>
              <a:spcAft>
                <a:spcPts val="0"/>
              </a:spcAft>
              <a:buClrTx/>
              <a:buSzTx/>
              <a:buFont typeface="Arial" panose="020B0604020202020204" pitchFamily="34" charset="0"/>
              <a:buChar char="•"/>
              <a:tabLst/>
              <a:defRPr/>
            </a:pPr>
            <a:r>
              <a:rPr kumimoji="0" lang="en-AU"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Community-owned and trusted.</a:t>
            </a:r>
          </a:p>
        </p:txBody>
      </p:sp>
      <p:sp>
        <p:nvSpPr>
          <p:cNvPr id="9" name="Oval 8">
            <a:extLst>
              <a:ext uri="{FF2B5EF4-FFF2-40B4-BE49-F238E27FC236}">
                <a16:creationId xmlns:a16="http://schemas.microsoft.com/office/drawing/2014/main" id="{DC45A901-CBF9-8318-7726-970B1C26027A}"/>
              </a:ext>
            </a:extLst>
          </p:cNvPr>
          <p:cNvSpPr/>
          <p:nvPr/>
        </p:nvSpPr>
        <p:spPr>
          <a:xfrm>
            <a:off x="6940380" y="3200048"/>
            <a:ext cx="1097897" cy="1097897"/>
          </a:xfrm>
          <a:prstGeom prst="ellipse">
            <a:avLst/>
          </a:prstGeom>
          <a:solidFill>
            <a:schemeClr val="bg1"/>
          </a:solidFill>
          <a:ln w="38100">
            <a:solidFill>
              <a:srgbClr val="66BF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Content Placeholder 2">
            <a:extLst>
              <a:ext uri="{FF2B5EF4-FFF2-40B4-BE49-F238E27FC236}">
                <a16:creationId xmlns:a16="http://schemas.microsoft.com/office/drawing/2014/main" id="{EC6E4C51-CD40-03C7-E5EA-57A5019D8025}"/>
              </a:ext>
            </a:extLst>
          </p:cNvPr>
          <p:cNvSpPr txBox="1">
            <a:spLocks/>
          </p:cNvSpPr>
          <p:nvPr/>
        </p:nvSpPr>
        <p:spPr>
          <a:xfrm>
            <a:off x="9206144" y="4445345"/>
            <a:ext cx="2430441" cy="2239540"/>
          </a:xfrm>
          <a:prstGeom prst="rect">
            <a:avLst/>
          </a:prstGeom>
        </p:spPr>
        <p:txBody>
          <a:bodyPr vert="horz" lIns="0" tIns="0" rIns="0" bIns="0" rtlCol="0">
            <a:normAutofit/>
          </a:bodyPr>
          <a:lstStyle>
            <a:lvl1pPr marL="457189" indent="-457189" algn="l" defTabSz="914400" rtl="0" eaLnBrk="1" latinLnBrk="0" hangingPunct="1">
              <a:lnSpc>
                <a:spcPct val="140000"/>
              </a:lnSpc>
              <a:spcBef>
                <a:spcPts val="0"/>
              </a:spcBef>
              <a:buFont typeface="Arial" charset="0"/>
              <a:buChar char="•"/>
              <a:defRPr sz="2800" b="0" i="0" kern="1200">
                <a:solidFill>
                  <a:schemeClr val="tx1"/>
                </a:solidFill>
                <a:latin typeface="Arial" charset="0"/>
                <a:ea typeface="Arial" charset="0"/>
                <a:cs typeface="Arial" charset="0"/>
              </a:defRPr>
            </a:lvl1pPr>
            <a:lvl2pPr marL="990575" indent="-380990" algn="l" defTabSz="914400" rtl="0" eaLnBrk="1" latinLnBrk="0" hangingPunct="1">
              <a:lnSpc>
                <a:spcPct val="140000"/>
              </a:lnSpc>
              <a:spcBef>
                <a:spcPts val="0"/>
              </a:spcBef>
              <a:buFont typeface="Arial" charset="0"/>
              <a:buChar char="•"/>
              <a:defRPr sz="2667" b="0" i="0" kern="1200">
                <a:solidFill>
                  <a:schemeClr val="tx1"/>
                </a:solidFill>
                <a:latin typeface="Arial" charset="0"/>
                <a:ea typeface="Arial" charset="0"/>
                <a:cs typeface="Arial" charset="0"/>
              </a:defRPr>
            </a:lvl2pPr>
            <a:lvl3pPr marL="1523962" indent="-304792" algn="l" defTabSz="914400" rtl="0" eaLnBrk="1" latinLnBrk="0" hangingPunct="1">
              <a:lnSpc>
                <a:spcPct val="140000"/>
              </a:lnSpc>
              <a:spcBef>
                <a:spcPts val="0"/>
              </a:spcBef>
              <a:buFont typeface="Arial" charset="0"/>
              <a:buChar char="•"/>
              <a:defRPr sz="2667" b="0" i="0" kern="1200">
                <a:solidFill>
                  <a:schemeClr val="tx1"/>
                </a:solidFill>
                <a:latin typeface="Arial" charset="0"/>
                <a:ea typeface="Arial" charset="0"/>
                <a:cs typeface="Arial" charset="0"/>
              </a:defRPr>
            </a:lvl3pPr>
            <a:lvl4pPr marL="2133547" indent="-304792" algn="l" defTabSz="914400" rtl="0" eaLnBrk="1" latinLnBrk="0" hangingPunct="1">
              <a:lnSpc>
                <a:spcPct val="140000"/>
              </a:lnSpc>
              <a:spcBef>
                <a:spcPts val="0"/>
              </a:spcBef>
              <a:buFont typeface="Arial" charset="0"/>
              <a:buChar char="•"/>
              <a:defRPr sz="2667" b="0" i="0" kern="1200">
                <a:solidFill>
                  <a:schemeClr val="tx1"/>
                </a:solidFill>
                <a:latin typeface="Arial" charset="0"/>
                <a:ea typeface="Arial" charset="0"/>
                <a:cs typeface="Arial" charset="0"/>
              </a:defRPr>
            </a:lvl4pPr>
            <a:lvl5pPr marL="2743131" indent="-304792" algn="l" defTabSz="914400" rtl="0" eaLnBrk="1" latinLnBrk="0" hangingPunct="1">
              <a:lnSpc>
                <a:spcPct val="140000"/>
              </a:lnSpc>
              <a:spcBef>
                <a:spcPts val="0"/>
              </a:spcBef>
              <a:buFont typeface="Arial" charset="0"/>
              <a:buChar char="•"/>
              <a:defRPr sz="2667" b="0" i="0" kern="1200">
                <a:solidFill>
                  <a:schemeClr val="tx1"/>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110000"/>
              </a:lnSpc>
              <a:spcBef>
                <a:spcPts val="300"/>
              </a:spcBef>
              <a:spcAft>
                <a:spcPts val="0"/>
              </a:spcAft>
              <a:buClrTx/>
              <a:buSzTx/>
              <a:buFont typeface="Arial" panose="020B0604020202020204" pitchFamily="34" charset="0"/>
              <a:buChar char="•"/>
              <a:tabLst/>
              <a:defRPr/>
            </a:pPr>
            <a:r>
              <a:rPr kumimoji="0" lang="en-AU"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Deliberate effort to reach people often missed.</a:t>
            </a:r>
          </a:p>
        </p:txBody>
      </p:sp>
      <p:sp>
        <p:nvSpPr>
          <p:cNvPr id="11" name="Oval 10">
            <a:extLst>
              <a:ext uri="{FF2B5EF4-FFF2-40B4-BE49-F238E27FC236}">
                <a16:creationId xmlns:a16="http://schemas.microsoft.com/office/drawing/2014/main" id="{E735C4F4-9768-3893-5268-2D6F3F6CFA4A}"/>
              </a:ext>
            </a:extLst>
          </p:cNvPr>
          <p:cNvSpPr/>
          <p:nvPr/>
        </p:nvSpPr>
        <p:spPr>
          <a:xfrm>
            <a:off x="9868931" y="3200048"/>
            <a:ext cx="1097897" cy="1097897"/>
          </a:xfrm>
          <a:prstGeom prst="ellipse">
            <a:avLst/>
          </a:prstGeom>
          <a:solidFill>
            <a:schemeClr val="bg1"/>
          </a:solidFill>
          <a:ln w="38100">
            <a:solidFill>
              <a:srgbClr val="F8AF7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Content Placeholder 2">
            <a:extLst>
              <a:ext uri="{FF2B5EF4-FFF2-40B4-BE49-F238E27FC236}">
                <a16:creationId xmlns:a16="http://schemas.microsoft.com/office/drawing/2014/main" id="{269F3BC4-C670-2B79-E69F-6AD3191CCACC}"/>
              </a:ext>
            </a:extLst>
          </p:cNvPr>
          <p:cNvSpPr txBox="1">
            <a:spLocks/>
          </p:cNvSpPr>
          <p:nvPr/>
        </p:nvSpPr>
        <p:spPr>
          <a:xfrm>
            <a:off x="498394" y="4445345"/>
            <a:ext cx="2269523" cy="2153163"/>
          </a:xfrm>
          <a:prstGeom prst="rect">
            <a:avLst/>
          </a:prstGeom>
        </p:spPr>
        <p:txBody>
          <a:bodyPr vert="horz" lIns="0" tIns="0" rIns="0" bIns="0" rtlCol="0">
            <a:normAutofit/>
          </a:bodyPr>
          <a:lstStyle>
            <a:lvl1pPr marL="457189" indent="-457189" algn="l" defTabSz="914400" rtl="0" eaLnBrk="1" latinLnBrk="0" hangingPunct="1">
              <a:lnSpc>
                <a:spcPct val="140000"/>
              </a:lnSpc>
              <a:spcBef>
                <a:spcPts val="0"/>
              </a:spcBef>
              <a:buFont typeface="Arial" charset="0"/>
              <a:buChar char="•"/>
              <a:defRPr sz="2800" b="0" i="0" kern="1200">
                <a:solidFill>
                  <a:schemeClr val="tx1"/>
                </a:solidFill>
                <a:latin typeface="Arial" charset="0"/>
                <a:ea typeface="Arial" charset="0"/>
                <a:cs typeface="Arial" charset="0"/>
              </a:defRPr>
            </a:lvl1pPr>
            <a:lvl2pPr marL="990575" indent="-380990" algn="l" defTabSz="914400" rtl="0" eaLnBrk="1" latinLnBrk="0" hangingPunct="1">
              <a:lnSpc>
                <a:spcPct val="140000"/>
              </a:lnSpc>
              <a:spcBef>
                <a:spcPts val="0"/>
              </a:spcBef>
              <a:buFont typeface="Arial" charset="0"/>
              <a:buChar char="•"/>
              <a:defRPr sz="2667" b="0" i="0" kern="1200">
                <a:solidFill>
                  <a:schemeClr val="tx1"/>
                </a:solidFill>
                <a:latin typeface="Arial" charset="0"/>
                <a:ea typeface="Arial" charset="0"/>
                <a:cs typeface="Arial" charset="0"/>
              </a:defRPr>
            </a:lvl2pPr>
            <a:lvl3pPr marL="1523962" indent="-304792" algn="l" defTabSz="914400" rtl="0" eaLnBrk="1" latinLnBrk="0" hangingPunct="1">
              <a:lnSpc>
                <a:spcPct val="140000"/>
              </a:lnSpc>
              <a:spcBef>
                <a:spcPts val="0"/>
              </a:spcBef>
              <a:buFont typeface="Arial" charset="0"/>
              <a:buChar char="•"/>
              <a:defRPr sz="2667" b="0" i="0" kern="1200">
                <a:solidFill>
                  <a:schemeClr val="tx1"/>
                </a:solidFill>
                <a:latin typeface="Arial" charset="0"/>
                <a:ea typeface="Arial" charset="0"/>
                <a:cs typeface="Arial" charset="0"/>
              </a:defRPr>
            </a:lvl3pPr>
            <a:lvl4pPr marL="2133547" indent="-304792" algn="l" defTabSz="914400" rtl="0" eaLnBrk="1" latinLnBrk="0" hangingPunct="1">
              <a:lnSpc>
                <a:spcPct val="140000"/>
              </a:lnSpc>
              <a:spcBef>
                <a:spcPts val="0"/>
              </a:spcBef>
              <a:buFont typeface="Arial" charset="0"/>
              <a:buChar char="•"/>
              <a:defRPr sz="2667" b="0" i="0" kern="1200">
                <a:solidFill>
                  <a:schemeClr val="tx1"/>
                </a:solidFill>
                <a:latin typeface="Arial" charset="0"/>
                <a:ea typeface="Arial" charset="0"/>
                <a:cs typeface="Arial" charset="0"/>
              </a:defRPr>
            </a:lvl4pPr>
            <a:lvl5pPr marL="2743131" indent="-304792" algn="l" defTabSz="914400" rtl="0" eaLnBrk="1" latinLnBrk="0" hangingPunct="1">
              <a:lnSpc>
                <a:spcPct val="140000"/>
              </a:lnSpc>
              <a:spcBef>
                <a:spcPts val="0"/>
              </a:spcBef>
              <a:buFont typeface="Arial" charset="0"/>
              <a:buChar char="•"/>
              <a:defRPr sz="2667" b="0" i="0" kern="1200">
                <a:solidFill>
                  <a:schemeClr val="tx1"/>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110000"/>
              </a:lnSpc>
              <a:spcBef>
                <a:spcPts val="300"/>
              </a:spcBef>
              <a:spcAft>
                <a:spcPts val="0"/>
              </a:spcAft>
              <a:buClrTx/>
              <a:buSzTx/>
              <a:buFont typeface="Arial" panose="020B0604020202020204" pitchFamily="34" charset="0"/>
              <a:buChar char="•"/>
              <a:tabLst/>
              <a:defRPr/>
            </a:pPr>
            <a:r>
              <a:rPr kumimoji="0" lang="en-AU"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Co-designed every cycle, not just at the start.</a:t>
            </a:r>
          </a:p>
          <a:p>
            <a:pPr marL="228600" marR="0" lvl="0" indent="-228600" algn="l" defTabSz="914400" rtl="0" eaLnBrk="1" fontAlgn="auto" latinLnBrk="0" hangingPunct="1">
              <a:lnSpc>
                <a:spcPct val="110000"/>
              </a:lnSpc>
              <a:spcBef>
                <a:spcPts val="300"/>
              </a:spcBef>
              <a:spcAft>
                <a:spcPts val="0"/>
              </a:spcAft>
              <a:buClrTx/>
              <a:buSzTx/>
              <a:buFont typeface="Arial" panose="020B0604020202020204" pitchFamily="34" charset="0"/>
              <a:buChar char="•"/>
              <a:tabLst/>
              <a:defRPr/>
            </a:pPr>
            <a:r>
              <a:rPr kumimoji="0" lang="en-AU"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Paid lived-experience roles in design, collection and analysis.</a:t>
            </a:r>
          </a:p>
          <a:p>
            <a:pPr marL="228600" marR="0" lvl="0" indent="-228600" algn="l" defTabSz="914400" rtl="0" eaLnBrk="1" fontAlgn="auto" latinLnBrk="0" hangingPunct="1">
              <a:lnSpc>
                <a:spcPct val="110000"/>
              </a:lnSpc>
              <a:spcBef>
                <a:spcPts val="300"/>
              </a:spcBef>
              <a:spcAft>
                <a:spcPts val="0"/>
              </a:spcAft>
              <a:buClrTx/>
              <a:buSzTx/>
              <a:buFont typeface="Arial" panose="020B0604020202020204" pitchFamily="34" charset="0"/>
              <a:buChar char="•"/>
              <a:tabLst/>
              <a:defRPr/>
            </a:pPr>
            <a:endParaRPr kumimoji="0" lang="en-AU"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pic>
        <p:nvPicPr>
          <p:cNvPr id="18" name="Picture 17">
            <a:extLst>
              <a:ext uri="{FF2B5EF4-FFF2-40B4-BE49-F238E27FC236}">
                <a16:creationId xmlns:a16="http://schemas.microsoft.com/office/drawing/2014/main" id="{15C4BFF6-52B3-2FD5-01D4-9C8F548AA64E}"/>
              </a:ext>
            </a:extLst>
          </p:cNvPr>
          <p:cNvPicPr>
            <a:picLocks noChangeAspect="1"/>
          </p:cNvPicPr>
          <p:nvPr/>
        </p:nvPicPr>
        <p:blipFill>
          <a:blip r:embed="rId4">
            <a:grayscl/>
          </a:blip>
          <a:stretch>
            <a:fillRect/>
          </a:stretch>
        </p:blipFill>
        <p:spPr>
          <a:xfrm>
            <a:off x="1302028" y="3429000"/>
            <a:ext cx="660400" cy="609600"/>
          </a:xfrm>
          <a:prstGeom prst="rect">
            <a:avLst/>
          </a:prstGeom>
        </p:spPr>
      </p:pic>
      <p:pic>
        <p:nvPicPr>
          <p:cNvPr id="19" name="Picture 18">
            <a:extLst>
              <a:ext uri="{FF2B5EF4-FFF2-40B4-BE49-F238E27FC236}">
                <a16:creationId xmlns:a16="http://schemas.microsoft.com/office/drawing/2014/main" id="{C3071BF6-9AF7-C6F5-A577-EBC5CB58702A}"/>
              </a:ext>
            </a:extLst>
          </p:cNvPr>
          <p:cNvPicPr>
            <a:picLocks noChangeAspect="1"/>
          </p:cNvPicPr>
          <p:nvPr/>
        </p:nvPicPr>
        <p:blipFill>
          <a:blip r:embed="rId5">
            <a:grayscl/>
          </a:blip>
          <a:stretch>
            <a:fillRect/>
          </a:stretch>
        </p:blipFill>
        <p:spPr>
          <a:xfrm>
            <a:off x="7280182" y="3403600"/>
            <a:ext cx="508000" cy="660400"/>
          </a:xfrm>
          <a:prstGeom prst="rect">
            <a:avLst/>
          </a:prstGeom>
        </p:spPr>
      </p:pic>
      <p:pic>
        <p:nvPicPr>
          <p:cNvPr id="20" name="Picture 19">
            <a:extLst>
              <a:ext uri="{FF2B5EF4-FFF2-40B4-BE49-F238E27FC236}">
                <a16:creationId xmlns:a16="http://schemas.microsoft.com/office/drawing/2014/main" id="{2ADDED7E-8F66-8379-9CF2-91A648610D74}"/>
              </a:ext>
            </a:extLst>
          </p:cNvPr>
          <p:cNvPicPr>
            <a:picLocks noChangeAspect="1"/>
          </p:cNvPicPr>
          <p:nvPr/>
        </p:nvPicPr>
        <p:blipFill>
          <a:blip r:embed="rId6">
            <a:grayscl/>
          </a:blip>
          <a:stretch>
            <a:fillRect/>
          </a:stretch>
        </p:blipFill>
        <p:spPr>
          <a:xfrm>
            <a:off x="4179778" y="3426254"/>
            <a:ext cx="762000" cy="660400"/>
          </a:xfrm>
          <a:prstGeom prst="rect">
            <a:avLst/>
          </a:prstGeom>
        </p:spPr>
      </p:pic>
      <p:pic>
        <p:nvPicPr>
          <p:cNvPr id="21" name="Picture 20">
            <a:extLst>
              <a:ext uri="{FF2B5EF4-FFF2-40B4-BE49-F238E27FC236}">
                <a16:creationId xmlns:a16="http://schemas.microsoft.com/office/drawing/2014/main" id="{93CC74BD-0B38-9F1F-29DD-FAFEB57BB5B5}"/>
              </a:ext>
            </a:extLst>
          </p:cNvPr>
          <p:cNvPicPr>
            <a:picLocks noChangeAspect="1"/>
          </p:cNvPicPr>
          <p:nvPr/>
        </p:nvPicPr>
        <p:blipFill>
          <a:blip r:embed="rId7">
            <a:grayscl/>
          </a:blip>
          <a:stretch>
            <a:fillRect/>
          </a:stretch>
        </p:blipFill>
        <p:spPr>
          <a:xfrm>
            <a:off x="10036879" y="3553254"/>
            <a:ext cx="762000" cy="406400"/>
          </a:xfrm>
          <a:prstGeom prst="rect">
            <a:avLst/>
          </a:prstGeom>
        </p:spPr>
      </p:pic>
      <p:sp>
        <p:nvSpPr>
          <p:cNvPr id="3" name="Title 4">
            <a:extLst>
              <a:ext uri="{FF2B5EF4-FFF2-40B4-BE49-F238E27FC236}">
                <a16:creationId xmlns:a16="http://schemas.microsoft.com/office/drawing/2014/main" id="{4D58C3D5-672F-98E8-8A5B-14247A344CFC}"/>
              </a:ext>
            </a:extLst>
          </p:cNvPr>
          <p:cNvSpPr txBox="1">
            <a:spLocks/>
          </p:cNvSpPr>
          <p:nvPr/>
        </p:nvSpPr>
        <p:spPr>
          <a:xfrm>
            <a:off x="177754" y="2073822"/>
            <a:ext cx="4634276" cy="852488"/>
          </a:xfrm>
          <a:prstGeom prst="rect">
            <a:avLst/>
          </a:prstGeom>
          <a:solidFill>
            <a:srgbClr val="FFFFFF">
              <a:alpha val="60000"/>
            </a:srgbClr>
          </a:solidFill>
        </p:spPr>
        <p:txBody>
          <a:bodyPr/>
          <a:lstStyle>
            <a:lvl1pPr algn="l" defTabSz="914400" rtl="0" eaLnBrk="1" latinLnBrk="0" hangingPunct="1">
              <a:lnSpc>
                <a:spcPct val="90000"/>
              </a:lnSpc>
              <a:spcBef>
                <a:spcPct val="0"/>
              </a:spcBef>
              <a:buNone/>
              <a:defRPr sz="4400" b="1" kern="1200">
                <a:solidFill>
                  <a:schemeClr val="tx2">
                    <a:lumMod val="90000"/>
                    <a:lumOff val="10000"/>
                  </a:schemeClr>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5400" b="1" i="0" u="none" strike="noStrike" kern="1200" cap="none" spc="0" normalizeH="0" baseline="0" noProof="0" dirty="0">
                <a:ln>
                  <a:noFill/>
                </a:ln>
                <a:solidFill>
                  <a:srgbClr val="0E2841">
                    <a:lumMod val="90000"/>
                    <a:lumOff val="10000"/>
                  </a:srgbClr>
                </a:solidFill>
                <a:effectLst/>
                <a:uLnTx/>
                <a:uFillTx/>
                <a:latin typeface="Aptos Display" panose="02110004020202020204"/>
                <a:ea typeface="+mj-ea"/>
                <a:cs typeface="+mj-cs"/>
              </a:rPr>
              <a:t>Strengths</a:t>
            </a:r>
            <a:endParaRPr kumimoji="0" lang="en-AU" sz="5400" b="1" i="0" u="none" strike="noStrike" kern="1200" cap="none" spc="0" normalizeH="0" baseline="0" noProof="0" dirty="0">
              <a:ln>
                <a:noFill/>
              </a:ln>
              <a:solidFill>
                <a:srgbClr val="C8267D"/>
              </a:solidFill>
              <a:effectLst/>
              <a:uLnTx/>
              <a:uFillTx/>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420277743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1DE9A5E9-0B46-DED8-6A5C-712BFD44CD41}"/>
              </a:ext>
            </a:extLst>
          </p:cNvPr>
          <p:cNvPicPr>
            <a:picLocks noGrp="1" noChangeAspect="1"/>
          </p:cNvPicPr>
          <p:nvPr>
            <p:ph type="pic" idx="1"/>
          </p:nvPr>
        </p:nvPicPr>
        <p:blipFill>
          <a:blip r:embed="rId2"/>
          <a:srcRect l="15189" r="15189"/>
          <a:stretch/>
        </p:blipFill>
        <p:spPr/>
      </p:pic>
      <p:sp>
        <p:nvSpPr>
          <p:cNvPr id="3" name="Footer Placeholder 2">
            <a:extLst>
              <a:ext uri="{FF2B5EF4-FFF2-40B4-BE49-F238E27FC236}">
                <a16:creationId xmlns:a16="http://schemas.microsoft.com/office/drawing/2014/main" id="{11A19873-7B43-C379-7705-2DC865749BC0}"/>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rPr>
              <a:t>The Voice of Queenslanders with Disability</a:t>
            </a:r>
          </a:p>
        </p:txBody>
      </p:sp>
      <p:sp>
        <p:nvSpPr>
          <p:cNvPr id="4" name="Slide Number Placeholder 3">
            <a:extLst>
              <a:ext uri="{FF2B5EF4-FFF2-40B4-BE49-F238E27FC236}">
                <a16:creationId xmlns:a16="http://schemas.microsoft.com/office/drawing/2014/main" id="{E8A6F0BA-4076-9BD8-150D-9AD2745D680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B71FE5-7FF0-A149-B5A0-7FC2CAE2D4AE}" type="slidenum">
              <a:rPr kumimoji="0" lang="en-US" sz="1200" b="0" i="0" u="none" strike="noStrike" kern="1200" cap="none" spc="0" normalizeH="0" baseline="0" noProof="0" smtClean="0">
                <a:ln>
                  <a:noFill/>
                </a:ln>
                <a:solidFill>
                  <a:prstClr val="white"/>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5" name="Title 4">
            <a:extLst>
              <a:ext uri="{FF2B5EF4-FFF2-40B4-BE49-F238E27FC236}">
                <a16:creationId xmlns:a16="http://schemas.microsoft.com/office/drawing/2014/main" id="{3923D546-912D-BFFB-552C-AD2CD1C041D6}"/>
              </a:ext>
            </a:extLst>
          </p:cNvPr>
          <p:cNvSpPr>
            <a:spLocks noGrp="1"/>
          </p:cNvSpPr>
          <p:nvPr>
            <p:ph type="title"/>
          </p:nvPr>
        </p:nvSpPr>
        <p:spPr/>
        <p:txBody>
          <a:bodyPr/>
          <a:lstStyle/>
          <a:p>
            <a:r>
              <a:rPr lang="en-US" dirty="0"/>
              <a:t>Limitations</a:t>
            </a:r>
          </a:p>
        </p:txBody>
      </p:sp>
      <p:sp>
        <p:nvSpPr>
          <p:cNvPr id="6" name="Content Placeholder 5">
            <a:extLst>
              <a:ext uri="{FF2B5EF4-FFF2-40B4-BE49-F238E27FC236}">
                <a16:creationId xmlns:a16="http://schemas.microsoft.com/office/drawing/2014/main" id="{0B817FB3-B23F-8A6A-A389-D1A84EDAFE48}"/>
              </a:ext>
            </a:extLst>
          </p:cNvPr>
          <p:cNvSpPr>
            <a:spLocks noGrp="1"/>
          </p:cNvSpPr>
          <p:nvPr>
            <p:ph idx="13"/>
          </p:nvPr>
        </p:nvSpPr>
        <p:spPr/>
        <p:txBody>
          <a:bodyPr>
            <a:normAutofit fontScale="92500" lnSpcReduction="10000"/>
          </a:bodyPr>
          <a:lstStyle/>
          <a:p>
            <a:pPr marL="228600" indent="-228600">
              <a:lnSpc>
                <a:spcPct val="110000"/>
              </a:lnSpc>
              <a:spcBef>
                <a:spcPts val="300"/>
              </a:spcBef>
            </a:pPr>
            <a:r>
              <a:rPr lang="en-AU" sz="2400" dirty="0"/>
              <a:t>Cross-sectional design tracks trends, not individuals.</a:t>
            </a:r>
          </a:p>
          <a:p>
            <a:pPr marL="228600" indent="-228600">
              <a:lnSpc>
                <a:spcPct val="110000"/>
              </a:lnSpc>
              <a:spcBef>
                <a:spcPts val="300"/>
              </a:spcBef>
            </a:pPr>
            <a:endParaRPr lang="en-AU" sz="2400" dirty="0"/>
          </a:p>
          <a:p>
            <a:pPr marL="228600" indent="-228600">
              <a:lnSpc>
                <a:spcPct val="110000"/>
              </a:lnSpc>
              <a:spcBef>
                <a:spcPts val="300"/>
              </a:spcBef>
            </a:pPr>
            <a:r>
              <a:rPr lang="en-AU" sz="2400" dirty="0"/>
              <a:t>Voluntary, self-selected sample.</a:t>
            </a:r>
          </a:p>
          <a:p>
            <a:pPr marL="228600" indent="-228600">
              <a:lnSpc>
                <a:spcPct val="110000"/>
              </a:lnSpc>
              <a:spcBef>
                <a:spcPts val="300"/>
              </a:spcBef>
            </a:pPr>
            <a:endParaRPr lang="en-AU" sz="2400" dirty="0"/>
          </a:p>
          <a:p>
            <a:pPr marL="228600" indent="-228600">
              <a:lnSpc>
                <a:spcPct val="110000"/>
              </a:lnSpc>
              <a:spcBef>
                <a:spcPts val="300"/>
              </a:spcBef>
            </a:pPr>
            <a:r>
              <a:rPr lang="en-AU" sz="2400" dirty="0"/>
              <a:t>Sub-group analyses limited by sample size and privacy in small communities.</a:t>
            </a:r>
          </a:p>
          <a:p>
            <a:pPr marL="228600" indent="-228600">
              <a:lnSpc>
                <a:spcPct val="110000"/>
              </a:lnSpc>
              <a:spcBef>
                <a:spcPts val="300"/>
              </a:spcBef>
            </a:pPr>
            <a:endParaRPr lang="en-AU" sz="2400" dirty="0"/>
          </a:p>
          <a:p>
            <a:pPr marL="228600" indent="-228600">
              <a:lnSpc>
                <a:spcPct val="110000"/>
              </a:lnSpc>
              <a:spcBef>
                <a:spcPts val="300"/>
              </a:spcBef>
            </a:pPr>
            <a:r>
              <a:rPr lang="en-AU" sz="2400" dirty="0"/>
              <a:t>Reach still depends on networks; people outside networks remain hard to reach.</a:t>
            </a:r>
          </a:p>
          <a:p>
            <a:pPr marL="228600" indent="-228600">
              <a:lnSpc>
                <a:spcPct val="110000"/>
              </a:lnSpc>
              <a:spcBef>
                <a:spcPts val="300"/>
              </a:spcBef>
            </a:pPr>
            <a:endParaRPr lang="en-AU" sz="2400" dirty="0"/>
          </a:p>
          <a:p>
            <a:pPr marL="228600" indent="-228600">
              <a:lnSpc>
                <a:spcPct val="110000"/>
              </a:lnSpc>
              <a:spcBef>
                <a:spcPts val="300"/>
              </a:spcBef>
            </a:pPr>
            <a:r>
              <a:rPr lang="en-AU" sz="2400" dirty="0"/>
              <a:t>Annual cycle is resource-intensive.</a:t>
            </a:r>
          </a:p>
        </p:txBody>
      </p:sp>
      <p:sp>
        <p:nvSpPr>
          <p:cNvPr id="9" name="Oval 8">
            <a:extLst>
              <a:ext uri="{FF2B5EF4-FFF2-40B4-BE49-F238E27FC236}">
                <a16:creationId xmlns:a16="http://schemas.microsoft.com/office/drawing/2014/main" id="{196DB1DB-244B-2716-9ACE-A85A575C1CF8}"/>
              </a:ext>
            </a:extLst>
          </p:cNvPr>
          <p:cNvSpPr/>
          <p:nvPr/>
        </p:nvSpPr>
        <p:spPr>
          <a:xfrm>
            <a:off x="8832875" y="410413"/>
            <a:ext cx="330200" cy="330200"/>
          </a:xfrm>
          <a:prstGeom prst="ellipse">
            <a:avLst/>
          </a:prstGeom>
          <a:solidFill>
            <a:srgbClr val="F8AF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489C590-0722-4D15-E5DE-50133FAB1F6A}"/>
              </a:ext>
            </a:extLst>
          </p:cNvPr>
          <p:cNvSpPr/>
          <p:nvPr/>
        </p:nvSpPr>
        <p:spPr>
          <a:xfrm>
            <a:off x="8832875" y="859350"/>
            <a:ext cx="330200" cy="330200"/>
          </a:xfrm>
          <a:prstGeom prst="ellipse">
            <a:avLst/>
          </a:prstGeom>
          <a:solidFill>
            <a:srgbClr val="66BFC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6BFCC"/>
              </a:solidFill>
              <a:effectLst/>
              <a:uLnTx/>
              <a:uFillTx/>
              <a:latin typeface="Aptos" panose="02110004020202020204"/>
              <a:ea typeface="+mn-ea"/>
              <a:cs typeface="+mn-cs"/>
            </a:endParaRPr>
          </a:p>
        </p:txBody>
      </p:sp>
      <p:sp>
        <p:nvSpPr>
          <p:cNvPr id="11" name="Oval 10">
            <a:extLst>
              <a:ext uri="{FF2B5EF4-FFF2-40B4-BE49-F238E27FC236}">
                <a16:creationId xmlns:a16="http://schemas.microsoft.com/office/drawing/2014/main" id="{83D89589-4556-943E-65B3-DF62C9E5826D}"/>
              </a:ext>
            </a:extLst>
          </p:cNvPr>
          <p:cNvSpPr/>
          <p:nvPr/>
        </p:nvSpPr>
        <p:spPr>
          <a:xfrm>
            <a:off x="8832875" y="1308287"/>
            <a:ext cx="330200" cy="330200"/>
          </a:xfrm>
          <a:prstGeom prst="ellipse">
            <a:avLst/>
          </a:prstGeom>
          <a:solidFill>
            <a:srgbClr val="684D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Oval 11">
            <a:extLst>
              <a:ext uri="{FF2B5EF4-FFF2-40B4-BE49-F238E27FC236}">
                <a16:creationId xmlns:a16="http://schemas.microsoft.com/office/drawing/2014/main" id="{E2680930-D00F-DB8F-56AB-680283B59356}"/>
              </a:ext>
            </a:extLst>
          </p:cNvPr>
          <p:cNvSpPr/>
          <p:nvPr/>
        </p:nvSpPr>
        <p:spPr>
          <a:xfrm>
            <a:off x="8832875" y="1757223"/>
            <a:ext cx="330200" cy="330200"/>
          </a:xfrm>
          <a:prstGeom prst="ellipse">
            <a:avLst/>
          </a:prstGeom>
          <a:solidFill>
            <a:srgbClr val="B04E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9991107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72DE18-4CE3-9189-C0CE-4C538CC31B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9948F1-5F2F-6AC7-FC3A-4C53488DDAF2}"/>
              </a:ext>
            </a:extLst>
          </p:cNvPr>
          <p:cNvSpPr>
            <a:spLocks noGrp="1"/>
          </p:cNvSpPr>
          <p:nvPr>
            <p:ph type="title"/>
          </p:nvPr>
        </p:nvSpPr>
        <p:spPr/>
        <p:txBody>
          <a:bodyPr/>
          <a:lstStyle/>
          <a:p>
            <a:r>
              <a:rPr lang="en-AU" sz="3200" b="1" dirty="0">
                <a:solidFill>
                  <a:srgbClr val="C8267D"/>
                </a:solidFill>
                <a:latin typeface="Arial" panose="020B0604020202020204" pitchFamily="34" charset="0"/>
                <a:cs typeface="Arial" panose="020B0604020202020204" pitchFamily="34" charset="0"/>
              </a:rPr>
              <a:t>Reflections</a:t>
            </a:r>
          </a:p>
        </p:txBody>
      </p:sp>
      <p:sp>
        <p:nvSpPr>
          <p:cNvPr id="5" name="Content Placeholder 4">
            <a:extLst>
              <a:ext uri="{FF2B5EF4-FFF2-40B4-BE49-F238E27FC236}">
                <a16:creationId xmlns:a16="http://schemas.microsoft.com/office/drawing/2014/main" id="{83C33F82-2750-213A-04A0-D06AADE47575}"/>
              </a:ext>
            </a:extLst>
          </p:cNvPr>
          <p:cNvSpPr>
            <a:spLocks noGrp="1"/>
          </p:cNvSpPr>
          <p:nvPr>
            <p:ph idx="1"/>
          </p:nvPr>
        </p:nvSpPr>
        <p:spPr>
          <a:xfrm>
            <a:off x="417576" y="1423967"/>
            <a:ext cx="7869174" cy="4351338"/>
          </a:xfrm>
        </p:spPr>
        <p:txBody>
          <a:bodyPr>
            <a:noAutofit/>
          </a:bodyPr>
          <a:lstStyle/>
          <a:p>
            <a:pPr marL="228600" indent="-228600" algn="l">
              <a:lnSpc>
                <a:spcPct val="105000"/>
              </a:lnSpc>
              <a:buFont typeface="Arial" panose="020B0604020202020204" pitchFamily="34" charset="0"/>
              <a:buChar char="•"/>
            </a:pPr>
            <a:r>
              <a:rPr lang="en-AU" sz="2200" dirty="0">
                <a:latin typeface="Arial" panose="020B0604020202020204" pitchFamily="34" charset="0"/>
                <a:cs typeface="Arial" panose="020B0604020202020204" pitchFamily="34" charset="0"/>
              </a:rPr>
              <a:t>Push and innovate for maximum accessibility and inclusion.</a:t>
            </a:r>
          </a:p>
          <a:p>
            <a:pPr marL="228600" indent="-228600" algn="l">
              <a:lnSpc>
                <a:spcPct val="105000"/>
              </a:lnSpc>
              <a:buFont typeface="Arial" panose="020B0604020202020204" pitchFamily="34" charset="0"/>
              <a:buChar char="•"/>
            </a:pPr>
            <a:r>
              <a:rPr lang="en-AU" sz="2200" dirty="0">
                <a:latin typeface="Arial" panose="020B0604020202020204" pitchFamily="34" charset="0"/>
                <a:cs typeface="Arial" panose="020B0604020202020204" pitchFamily="34" charset="0"/>
              </a:rPr>
              <a:t>One accessibility change does not always work well for everyone; design with that tension in mind.</a:t>
            </a:r>
          </a:p>
          <a:p>
            <a:pPr marL="228600" indent="-228600" algn="l">
              <a:lnSpc>
                <a:spcPct val="105000"/>
              </a:lnSpc>
              <a:buFont typeface="Arial" panose="020B0604020202020204" pitchFamily="34" charset="0"/>
              <a:buChar char="•"/>
            </a:pPr>
            <a:r>
              <a:rPr lang="en-AU" sz="2200" dirty="0">
                <a:latin typeface="Arial" panose="020B0604020202020204" pitchFamily="34" charset="0"/>
                <a:cs typeface="Arial" panose="020B0604020202020204" pitchFamily="34" charset="0"/>
              </a:rPr>
              <a:t>Paid lived experience is non-negotiable, not a ‘nice to have’.</a:t>
            </a:r>
          </a:p>
          <a:p>
            <a:pPr marL="228600" indent="-228600" algn="l">
              <a:lnSpc>
                <a:spcPct val="105000"/>
              </a:lnSpc>
              <a:buFont typeface="Arial" panose="020B0604020202020204" pitchFamily="34" charset="0"/>
              <a:buChar char="•"/>
            </a:pPr>
            <a:r>
              <a:rPr lang="en-AU" sz="2200" dirty="0">
                <a:latin typeface="Arial" panose="020B0604020202020204" pitchFamily="34" charset="0"/>
                <a:cs typeface="Arial" panose="020B0604020202020204" pitchFamily="34" charset="0"/>
              </a:rPr>
              <a:t>Community ownership builds trust, lifts reach and lifts honesty.</a:t>
            </a:r>
          </a:p>
          <a:p>
            <a:pPr marL="228600" indent="-228600" algn="l">
              <a:lnSpc>
                <a:spcPct val="105000"/>
              </a:lnSpc>
              <a:buFont typeface="Arial" panose="020B0604020202020204" pitchFamily="34" charset="0"/>
              <a:buChar char="•"/>
            </a:pPr>
            <a:r>
              <a:rPr lang="en-AU" sz="2200" dirty="0">
                <a:latin typeface="Arial" panose="020B0604020202020204" pitchFamily="34" charset="0"/>
                <a:cs typeface="Arial" panose="020B0604020202020204" pitchFamily="34" charset="0"/>
              </a:rPr>
              <a:t>People with disability are tired of being engaged and asked to share, while seeing limited change.</a:t>
            </a:r>
          </a:p>
          <a:p>
            <a:pPr marL="228600" indent="-228600" algn="l">
              <a:lnSpc>
                <a:spcPct val="105000"/>
              </a:lnSpc>
              <a:buFont typeface="Arial" panose="020B0604020202020204" pitchFamily="34" charset="0"/>
              <a:buChar char="•"/>
            </a:pPr>
            <a:r>
              <a:rPr lang="en-AU" sz="2200" dirty="0">
                <a:latin typeface="Arial" panose="020B0604020202020204" pitchFamily="34" charset="0"/>
                <a:cs typeface="Arial" panose="020B0604020202020204" pitchFamily="34" charset="0"/>
              </a:rPr>
              <a:t>Keep showing up: trust compounds across cycles, and so does the obligation to act.</a:t>
            </a:r>
          </a:p>
        </p:txBody>
      </p:sp>
      <p:pic>
        <p:nvPicPr>
          <p:cNvPr id="9" name="Picture 8" descr="A person in orange shirt and blue pants holding a leash with a yellow horse  AI-generated content may be incorrect.">
            <a:extLst>
              <a:ext uri="{FF2B5EF4-FFF2-40B4-BE49-F238E27FC236}">
                <a16:creationId xmlns:a16="http://schemas.microsoft.com/office/drawing/2014/main" id="{93288594-AB1B-7A58-8B22-683A59B21AE6}"/>
              </a:ext>
            </a:extLst>
          </p:cNvPr>
          <p:cNvPicPr>
            <a:picLocks noChangeAspect="1"/>
          </p:cNvPicPr>
          <p:nvPr/>
        </p:nvPicPr>
        <p:blipFill>
          <a:blip r:embed="rId3"/>
          <a:stretch>
            <a:fillRect/>
          </a:stretch>
        </p:blipFill>
        <p:spPr>
          <a:xfrm rot="5400000">
            <a:off x="8126585" y="951855"/>
            <a:ext cx="4351337" cy="2447627"/>
          </a:xfrm>
          <a:prstGeom prst="rect">
            <a:avLst/>
          </a:prstGeom>
        </p:spPr>
      </p:pic>
      <p:sp>
        <p:nvSpPr>
          <p:cNvPr id="10" name="Rectangle 9">
            <a:extLst>
              <a:ext uri="{FF2B5EF4-FFF2-40B4-BE49-F238E27FC236}">
                <a16:creationId xmlns:a16="http://schemas.microsoft.com/office/drawing/2014/main" id="{472EC16D-B615-49B8-FFAD-8F8F91D3C60E}"/>
              </a:ext>
            </a:extLst>
          </p:cNvPr>
          <p:cNvSpPr/>
          <p:nvPr/>
        </p:nvSpPr>
        <p:spPr>
          <a:xfrm>
            <a:off x="9125712" y="3535628"/>
            <a:ext cx="2596896" cy="2848154"/>
          </a:xfrm>
          <a:prstGeom prst="rect">
            <a:avLst/>
          </a:prstGeom>
          <a:solidFill>
            <a:srgbClr val="684D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84D93"/>
              </a:solidFill>
              <a:effectLst/>
              <a:uLnTx/>
              <a:uFillTx/>
              <a:latin typeface="Aptos" panose="02110004020202020204"/>
              <a:ea typeface="+mn-ea"/>
              <a:cs typeface="+mn-cs"/>
            </a:endParaRPr>
          </a:p>
        </p:txBody>
      </p:sp>
      <p:sp>
        <p:nvSpPr>
          <p:cNvPr id="11" name="TextBox 10">
            <a:extLst>
              <a:ext uri="{FF2B5EF4-FFF2-40B4-BE49-F238E27FC236}">
                <a16:creationId xmlns:a16="http://schemas.microsoft.com/office/drawing/2014/main" id="{AEB0DD09-83DD-5657-FA19-A81AEF297E0C}"/>
              </a:ext>
            </a:extLst>
          </p:cNvPr>
          <p:cNvSpPr txBox="1"/>
          <p:nvPr/>
        </p:nvSpPr>
        <p:spPr>
          <a:xfrm>
            <a:off x="9354312" y="3651398"/>
            <a:ext cx="2171755" cy="2616614"/>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kumimoji="0" lang="en-AU"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The three-pronged partnership matters: government, peak body and research institution each bring different strengths, and cover the others’ capacity.</a:t>
            </a:r>
          </a:p>
        </p:txBody>
      </p:sp>
    </p:spTree>
    <p:extLst>
      <p:ext uri="{BB962C8B-B14F-4D97-AF65-F5344CB8AC3E}">
        <p14:creationId xmlns:p14="http://schemas.microsoft.com/office/powerpoint/2010/main" val="78795374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iffith University and Inclusive Futures Reimagining Disability logo lockup">
            <a:extLst>
              <a:ext uri="{FF2B5EF4-FFF2-40B4-BE49-F238E27FC236}">
                <a16:creationId xmlns:a16="http://schemas.microsoft.com/office/drawing/2014/main" id="{E1587863-1D06-76F5-5907-34717398016E}"/>
              </a:ext>
            </a:extLst>
          </p:cNvPr>
          <p:cNvPicPr>
            <a:picLocks noChangeAspect="1"/>
          </p:cNvPicPr>
          <p:nvPr/>
        </p:nvPicPr>
        <p:blipFill>
          <a:blip r:embed="rId3"/>
          <a:stretch>
            <a:fillRect/>
          </a:stretch>
        </p:blipFill>
        <p:spPr>
          <a:xfrm>
            <a:off x="711200" y="559372"/>
            <a:ext cx="4969933" cy="510182"/>
          </a:xfrm>
          <a:prstGeom prst="rect">
            <a:avLst/>
          </a:prstGeom>
        </p:spPr>
      </p:pic>
      <p:sp>
        <p:nvSpPr>
          <p:cNvPr id="11" name="TextBox 10">
            <a:extLst>
              <a:ext uri="{FF2B5EF4-FFF2-40B4-BE49-F238E27FC236}">
                <a16:creationId xmlns:a16="http://schemas.microsoft.com/office/drawing/2014/main" id="{FEA89302-4DEF-481E-43FB-EAEAEC3266E7}"/>
              </a:ext>
            </a:extLst>
          </p:cNvPr>
          <p:cNvSpPr txBox="1"/>
          <p:nvPr/>
        </p:nvSpPr>
        <p:spPr>
          <a:xfrm>
            <a:off x="593123" y="3846390"/>
            <a:ext cx="9531180" cy="750783"/>
          </a:xfrm>
          <a:prstGeom prst="rect">
            <a:avLst/>
          </a:prstGeom>
          <a:noFill/>
        </p:spPr>
        <p:txBody>
          <a:bodyPr wrap="square" rtlCol="0">
            <a:spAutoFit/>
          </a:bodyPr>
          <a:lstStyle/>
          <a:p>
            <a:pPr marL="0" marR="0" lvl="0" indent="0" algn="l" defTabSz="914400" rtl="0" eaLnBrk="1" fontAlgn="auto" latinLnBrk="0" hangingPunct="1">
              <a:lnSpc>
                <a:spcPts val="2660"/>
              </a:lnSpc>
              <a:spcBef>
                <a:spcPts val="0"/>
              </a:spcBef>
              <a:spcAft>
                <a:spcPts val="0"/>
              </a:spcAft>
              <a:buClrTx/>
              <a:buSzTx/>
              <a:buFontTx/>
              <a:buNone/>
              <a:tabLst/>
              <a:defRPr/>
            </a:pPr>
            <a:r>
              <a:rPr kumimoji="0" lang="en-AU" sz="18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Voice of Queenslanders with Disability</a:t>
            </a:r>
          </a:p>
          <a:p>
            <a:pPr marL="0" marR="0" lvl="0" indent="0" algn="l" defTabSz="914400" rtl="0" eaLnBrk="1" fontAlgn="auto" latinLnBrk="0" hangingPunct="1">
              <a:lnSpc>
                <a:spcPts val="266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With thanks to the 40+ citizen scientists and all who shared their voices.</a:t>
            </a:r>
          </a:p>
        </p:txBody>
      </p:sp>
      <p:sp>
        <p:nvSpPr>
          <p:cNvPr id="14" name="TextBox 13">
            <a:extLst>
              <a:ext uri="{FF2B5EF4-FFF2-40B4-BE49-F238E27FC236}">
                <a16:creationId xmlns:a16="http://schemas.microsoft.com/office/drawing/2014/main" id="{56FAC494-067E-5B11-C802-8492B31F257B}"/>
              </a:ext>
            </a:extLst>
          </p:cNvPr>
          <p:cNvSpPr txBox="1"/>
          <p:nvPr/>
        </p:nvSpPr>
        <p:spPr>
          <a:xfrm>
            <a:off x="593123" y="2964026"/>
            <a:ext cx="9531180" cy="457113"/>
          </a:xfrm>
          <a:prstGeom prst="rect">
            <a:avLst/>
          </a:prstGeom>
          <a:noFill/>
        </p:spPr>
        <p:txBody>
          <a:bodyPr wrap="square" rtlCol="0">
            <a:spAutoFit/>
          </a:bodyPr>
          <a:lstStyle/>
          <a:p>
            <a:pPr marL="0" marR="0" lvl="0" indent="0" algn="l" defTabSz="914400" rtl="0" eaLnBrk="1" fontAlgn="auto" latinLnBrk="0" hangingPunct="1">
              <a:lnSpc>
                <a:spcPts val="2660"/>
              </a:lnSpc>
              <a:spcBef>
                <a:spcPts val="0"/>
              </a:spcBef>
              <a:spcAft>
                <a:spcPts val="0"/>
              </a:spcAft>
              <a:buClrTx/>
              <a:buSzTx/>
              <a:buFontTx/>
              <a:buNone/>
              <a:tabLst/>
              <a:defRPr/>
            </a:pPr>
            <a:r>
              <a:rPr kumimoji="0" lang="en-AU" sz="36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Thank you</a:t>
            </a:r>
          </a:p>
        </p:txBody>
      </p:sp>
      <p:sp>
        <p:nvSpPr>
          <p:cNvPr id="18" name="Rectangle 17">
            <a:extLst>
              <a:ext uri="{FF2B5EF4-FFF2-40B4-BE49-F238E27FC236}">
                <a16:creationId xmlns:a16="http://schemas.microsoft.com/office/drawing/2014/main" id="{814AE7BD-26A7-60A3-E283-BED6B0CA1BFC}"/>
              </a:ext>
            </a:extLst>
          </p:cNvPr>
          <p:cNvSpPr/>
          <p:nvPr/>
        </p:nvSpPr>
        <p:spPr>
          <a:xfrm>
            <a:off x="685800" y="3491208"/>
            <a:ext cx="1627632" cy="93305"/>
          </a:xfrm>
          <a:prstGeom prst="rect">
            <a:avLst/>
          </a:prstGeom>
          <a:solidFill>
            <a:srgbClr val="66BFC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9" name="Oval 18">
            <a:extLst>
              <a:ext uri="{FF2B5EF4-FFF2-40B4-BE49-F238E27FC236}">
                <a16:creationId xmlns:a16="http://schemas.microsoft.com/office/drawing/2014/main" id="{378D62EA-A59D-2798-C34F-368ACF7D46BB}"/>
              </a:ext>
            </a:extLst>
          </p:cNvPr>
          <p:cNvSpPr/>
          <p:nvPr/>
        </p:nvSpPr>
        <p:spPr>
          <a:xfrm>
            <a:off x="10280275" y="312471"/>
            <a:ext cx="330200" cy="330200"/>
          </a:xfrm>
          <a:prstGeom prst="ellipse">
            <a:avLst/>
          </a:prstGeom>
          <a:solidFill>
            <a:srgbClr val="F8AF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Oval 19">
            <a:extLst>
              <a:ext uri="{FF2B5EF4-FFF2-40B4-BE49-F238E27FC236}">
                <a16:creationId xmlns:a16="http://schemas.microsoft.com/office/drawing/2014/main" id="{7B8DDEF9-891C-A9E6-4174-93C7D7312414}"/>
              </a:ext>
            </a:extLst>
          </p:cNvPr>
          <p:cNvSpPr/>
          <p:nvPr/>
        </p:nvSpPr>
        <p:spPr>
          <a:xfrm>
            <a:off x="10712074" y="312471"/>
            <a:ext cx="330200" cy="330200"/>
          </a:xfrm>
          <a:prstGeom prst="ellipse">
            <a:avLst/>
          </a:prstGeom>
          <a:solidFill>
            <a:srgbClr val="66BFC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66BFCC"/>
              </a:solidFill>
              <a:effectLst/>
              <a:uLnTx/>
              <a:uFillTx/>
              <a:latin typeface="Aptos" panose="02110004020202020204"/>
              <a:ea typeface="+mn-ea"/>
              <a:cs typeface="+mn-cs"/>
            </a:endParaRPr>
          </a:p>
        </p:txBody>
      </p:sp>
      <p:sp>
        <p:nvSpPr>
          <p:cNvPr id="21" name="Oval 20">
            <a:extLst>
              <a:ext uri="{FF2B5EF4-FFF2-40B4-BE49-F238E27FC236}">
                <a16:creationId xmlns:a16="http://schemas.microsoft.com/office/drawing/2014/main" id="{7882BF9C-8CE9-E95D-A40C-721ECC19F965}"/>
              </a:ext>
            </a:extLst>
          </p:cNvPr>
          <p:cNvSpPr/>
          <p:nvPr/>
        </p:nvSpPr>
        <p:spPr>
          <a:xfrm>
            <a:off x="11139642" y="312471"/>
            <a:ext cx="330200" cy="330200"/>
          </a:xfrm>
          <a:prstGeom prst="ellipse">
            <a:avLst/>
          </a:prstGeom>
          <a:solidFill>
            <a:srgbClr val="684D9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Oval 21">
            <a:extLst>
              <a:ext uri="{FF2B5EF4-FFF2-40B4-BE49-F238E27FC236}">
                <a16:creationId xmlns:a16="http://schemas.microsoft.com/office/drawing/2014/main" id="{B0DBF0D1-393D-9838-CA2E-9A234A02060D}"/>
              </a:ext>
            </a:extLst>
          </p:cNvPr>
          <p:cNvSpPr/>
          <p:nvPr/>
        </p:nvSpPr>
        <p:spPr>
          <a:xfrm>
            <a:off x="11567210" y="312471"/>
            <a:ext cx="330200" cy="330200"/>
          </a:xfrm>
          <a:prstGeom prst="ellipse">
            <a:avLst/>
          </a:prstGeom>
          <a:solidFill>
            <a:srgbClr val="B04E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5190577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22F061-02FA-DDC7-87DD-1A6815E044FB}"/>
            </a:ext>
          </a:extLst>
        </p:cNvPr>
        <p:cNvGrpSpPr/>
        <p:nvPr/>
      </p:nvGrpSpPr>
      <p:grpSpPr>
        <a:xfrm>
          <a:off x="0" y="0"/>
          <a:ext cx="0" cy="0"/>
          <a:chOff x="0" y="0"/>
          <a:chExt cx="0" cy="0"/>
        </a:xfrm>
      </p:grpSpPr>
      <p:pic>
        <p:nvPicPr>
          <p:cNvPr id="4" name="Picture 3" descr="A colorful lines on a white background">
            <a:extLst>
              <a:ext uri="{FF2B5EF4-FFF2-40B4-BE49-F238E27FC236}">
                <a16:creationId xmlns:a16="http://schemas.microsoft.com/office/drawing/2014/main" id="{1B77F721-8BF4-04D9-62C9-5D420A753E14}"/>
              </a:ext>
            </a:extLst>
          </p:cNvPr>
          <p:cNvPicPr>
            <a:picLocks noChangeAspect="1"/>
          </p:cNvPicPr>
          <p:nvPr/>
        </p:nvPicPr>
        <p:blipFill>
          <a:blip r:embed="rId3"/>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0BD3F61-D574-1D87-E4B1-CC6BB27479FB}"/>
              </a:ext>
            </a:extLst>
          </p:cNvPr>
          <p:cNvSpPr>
            <a:spLocks noGrp="1"/>
          </p:cNvSpPr>
          <p:nvPr>
            <p:ph type="title" idx="4294967295"/>
          </p:nvPr>
        </p:nvSpPr>
        <p:spPr>
          <a:xfrm>
            <a:off x="838200" y="200450"/>
            <a:ext cx="10515600" cy="1325563"/>
          </a:xfrm>
        </p:spPr>
        <p:txBody>
          <a:bodyPr/>
          <a:lstStyle/>
          <a:p>
            <a:r>
              <a:rPr lang="en-AU">
                <a:solidFill>
                  <a:srgbClr val="2C3949"/>
                </a:solidFill>
              </a:rPr>
              <a:t>How to engage with the NDRP</a:t>
            </a:r>
          </a:p>
        </p:txBody>
      </p:sp>
      <p:pic>
        <p:nvPicPr>
          <p:cNvPr id="15" name="Picture 14" descr="A white circle with a letter f in it">
            <a:hlinkClick r:id="rId4"/>
            <a:extLst>
              <a:ext uri="{FF2B5EF4-FFF2-40B4-BE49-F238E27FC236}">
                <a16:creationId xmlns:a16="http://schemas.microsoft.com/office/drawing/2014/main" id="{809CFFB6-D7AC-4A98-3C13-A7405120B71C}"/>
              </a:ext>
              <a:ext uri="{C183D7F6-B498-43B3-948B-1728B52AA6E4}">
                <adec:decorative xmlns:adec="http://schemas.microsoft.com/office/drawing/2017/decorative" val="0"/>
              </a:ext>
            </a:extLst>
          </p:cNvPr>
          <p:cNvPicPr>
            <a:picLocks noChangeAspect="1"/>
          </p:cNvPicPr>
          <p:nvPr/>
        </p:nvPicPr>
        <p:blipFill>
          <a:blip r:embed="rId5"/>
          <a:stretch>
            <a:fillRect/>
          </a:stretch>
        </p:blipFill>
        <p:spPr>
          <a:xfrm>
            <a:off x="152860" y="5581617"/>
            <a:ext cx="781889" cy="781889"/>
          </a:xfrm>
          <a:prstGeom prst="rect">
            <a:avLst/>
          </a:prstGeom>
        </p:spPr>
      </p:pic>
      <p:pic>
        <p:nvPicPr>
          <p:cNvPr id="19" name="Picture 18" descr="A white circle with black letters in it">
            <a:hlinkClick r:id="rId6"/>
            <a:extLst>
              <a:ext uri="{FF2B5EF4-FFF2-40B4-BE49-F238E27FC236}">
                <a16:creationId xmlns:a16="http://schemas.microsoft.com/office/drawing/2014/main" id="{85F74C5D-F094-956B-1078-09C073887A7B}"/>
              </a:ext>
              <a:ext uri="{C183D7F6-B498-43B3-948B-1728B52AA6E4}">
                <adec:decorative xmlns:adec="http://schemas.microsoft.com/office/drawing/2017/decorative" val="0"/>
              </a:ext>
            </a:extLst>
          </p:cNvPr>
          <p:cNvPicPr>
            <a:picLocks noChangeAspect="1"/>
          </p:cNvPicPr>
          <p:nvPr/>
        </p:nvPicPr>
        <p:blipFill>
          <a:blip r:embed="rId7"/>
          <a:stretch>
            <a:fillRect/>
          </a:stretch>
        </p:blipFill>
        <p:spPr>
          <a:xfrm>
            <a:off x="890296" y="5251714"/>
            <a:ext cx="799450" cy="799450"/>
          </a:xfrm>
          <a:prstGeom prst="rect">
            <a:avLst/>
          </a:prstGeom>
        </p:spPr>
      </p:pic>
      <p:pic>
        <p:nvPicPr>
          <p:cNvPr id="20" name="Picture 19" descr="A person sitting on grass with a dog">
            <a:extLst>
              <a:ext uri="{FF2B5EF4-FFF2-40B4-BE49-F238E27FC236}">
                <a16:creationId xmlns:a16="http://schemas.microsoft.com/office/drawing/2014/main" id="{EF7BAE69-9177-7331-629D-082CE929C5AC}"/>
              </a:ext>
              <a:ext uri="{C183D7F6-B498-43B3-948B-1728B52AA6E4}">
                <adec:decorative xmlns:adec="http://schemas.microsoft.com/office/drawing/2017/decorative" val="0"/>
              </a:ext>
            </a:extLst>
          </p:cNvPr>
          <p:cNvPicPr>
            <a:picLocks noChangeAspect="1"/>
          </p:cNvPicPr>
          <p:nvPr/>
        </p:nvPicPr>
        <p:blipFill>
          <a:blip r:embed="rId8"/>
          <a:stretch>
            <a:fillRect/>
          </a:stretch>
        </p:blipFill>
        <p:spPr>
          <a:xfrm>
            <a:off x="4788468" y="1885219"/>
            <a:ext cx="7772400" cy="6074649"/>
          </a:xfrm>
          <a:prstGeom prst="rect">
            <a:avLst/>
          </a:prstGeom>
        </p:spPr>
      </p:pic>
      <p:grpSp>
        <p:nvGrpSpPr>
          <p:cNvPr id="6" name="Group 5" descr="Slide 26&#10;Title: How to engage with the NDRP &#10;Decorative icons and text reads:&#10;• Email: info@ndrp.org.au&#10;• Phone: 03 9000 3813&#10;• Subscribe to our newsletter at www.ndrp.org.au for updates&#10;• Follow us on Facebook and LinkedIn&#10;">
            <a:extLst>
              <a:ext uri="{FF2B5EF4-FFF2-40B4-BE49-F238E27FC236}">
                <a16:creationId xmlns:a16="http://schemas.microsoft.com/office/drawing/2014/main" id="{3B722152-FD81-0426-8D50-C8CE493FFB3D}"/>
              </a:ext>
            </a:extLst>
          </p:cNvPr>
          <p:cNvGrpSpPr/>
          <p:nvPr/>
        </p:nvGrpSpPr>
        <p:grpSpPr>
          <a:xfrm>
            <a:off x="934749" y="1265460"/>
            <a:ext cx="6463361" cy="3496932"/>
            <a:chOff x="966139" y="434392"/>
            <a:chExt cx="6463361" cy="3496932"/>
          </a:xfrm>
        </p:grpSpPr>
        <p:sp>
          <p:nvSpPr>
            <p:cNvPr id="27" name="Text Placeholder 2" descr="Email: info@ndrp.org.au&#10;Phone: 03 9000 3813&#10;Subscribe to our newsletter at www.ndrp.org.au for updates&#10;">
              <a:extLst>
                <a:ext uri="{FF2B5EF4-FFF2-40B4-BE49-F238E27FC236}">
                  <a16:creationId xmlns:a16="http://schemas.microsoft.com/office/drawing/2014/main" id="{836609A4-88E8-4515-A2F3-63033D5AE91B}"/>
                </a:ext>
              </a:extLst>
            </p:cNvPr>
            <p:cNvSpPr txBox="1"/>
            <p:nvPr/>
          </p:nvSpPr>
          <p:spPr>
            <a:xfrm>
              <a:off x="1787185" y="434392"/>
              <a:ext cx="5642315" cy="3496932"/>
            </a:xfrm>
            <a:prstGeom prst="rect">
              <a:avLst/>
            </a:prstGeom>
          </p:spPr>
          <p:txBody>
            <a:bodyPr vert="horz" lIns="91440" tIns="45720" rIns="91440" bIns="45720" numCol="1"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spcBef>
                  <a:spcPts val="2200"/>
                </a:spcBef>
                <a:buFont typeface="Arial" panose="020B0604020202020204" pitchFamily="34" charset="0"/>
                <a:buNone/>
              </a:pPr>
              <a:r>
                <a:rPr lang="en-AU" sz="2400" dirty="0">
                  <a:solidFill>
                    <a:schemeClr val="tx2">
                      <a:lumMod val="75000"/>
                    </a:schemeClr>
                  </a:solidFill>
                </a:rPr>
                <a:t>Email: </a:t>
              </a:r>
              <a:r>
                <a:rPr lang="en-AU" sz="2400" dirty="0">
                  <a:solidFill>
                    <a:schemeClr val="tx2">
                      <a:lumMod val="75000"/>
                    </a:schemeClr>
                  </a:solidFill>
                  <a:hlinkClick r:id="rId9">
                    <a:extLst>
                      <a:ext uri="{A12FA001-AC4F-418D-AE19-62706E023703}">
                        <ahyp:hlinkClr xmlns:ahyp="http://schemas.microsoft.com/office/drawing/2018/hyperlinkcolor" val="tx"/>
                      </a:ext>
                    </a:extLst>
                  </a:hlinkClick>
                </a:rPr>
                <a:t>info@ndrp.org.au</a:t>
              </a:r>
              <a:endParaRPr lang="en-AU" sz="2400" dirty="0">
                <a:solidFill>
                  <a:schemeClr val="tx2">
                    <a:lumMod val="75000"/>
                  </a:schemeClr>
                </a:solidFill>
              </a:endParaRPr>
            </a:p>
            <a:p>
              <a:pPr marL="0" indent="0">
                <a:lnSpc>
                  <a:spcPct val="100000"/>
                </a:lnSpc>
                <a:spcBef>
                  <a:spcPts val="2200"/>
                </a:spcBef>
                <a:buFont typeface="Arial" panose="020B0604020202020204" pitchFamily="34" charset="0"/>
                <a:buNone/>
              </a:pPr>
              <a:r>
                <a:rPr lang="en-AU" sz="2400" dirty="0">
                  <a:solidFill>
                    <a:schemeClr val="tx2">
                      <a:lumMod val="75000"/>
                    </a:schemeClr>
                  </a:solidFill>
                </a:rPr>
                <a:t>Phone: 03 9000 3813 </a:t>
              </a:r>
              <a:r>
                <a:rPr lang="en-US" sz="2400" dirty="0">
                  <a:solidFill>
                    <a:schemeClr val="tx2">
                      <a:lumMod val="75000"/>
                    </a:schemeClr>
                  </a:solidFill>
                </a:rPr>
                <a:t>SMS only number: 0485 931 168</a:t>
              </a:r>
              <a:endParaRPr lang="en-AU" sz="2400" dirty="0">
                <a:solidFill>
                  <a:schemeClr val="tx2">
                    <a:lumMod val="75000"/>
                  </a:schemeClr>
                </a:solidFill>
              </a:endParaRPr>
            </a:p>
            <a:p>
              <a:pPr marL="0" indent="0">
                <a:lnSpc>
                  <a:spcPct val="110000"/>
                </a:lnSpc>
                <a:spcBef>
                  <a:spcPts val="2200"/>
                </a:spcBef>
                <a:buFont typeface="Arial" panose="020B0604020202020204" pitchFamily="34" charset="0"/>
                <a:buNone/>
              </a:pPr>
              <a:r>
                <a:rPr lang="en-AU" sz="2400" dirty="0">
                  <a:solidFill>
                    <a:schemeClr val="tx2">
                      <a:lumMod val="75000"/>
                    </a:schemeClr>
                  </a:solidFill>
                </a:rPr>
                <a:t>Subscribe to our newsletter at </a:t>
              </a:r>
              <a:r>
                <a:rPr lang="en-AU" sz="2400" dirty="0">
                  <a:solidFill>
                    <a:schemeClr val="tx2">
                      <a:lumMod val="75000"/>
                    </a:schemeClr>
                  </a:solidFill>
                  <a:hlinkClick r:id="rId10">
                    <a:extLst>
                      <a:ext uri="{A12FA001-AC4F-418D-AE19-62706E023703}">
                        <ahyp:hlinkClr xmlns:ahyp="http://schemas.microsoft.com/office/drawing/2018/hyperlinkcolor" val="tx"/>
                      </a:ext>
                    </a:extLst>
                  </a:hlinkClick>
                </a:rPr>
                <a:t>www.ndrp.org.au</a:t>
              </a:r>
              <a:r>
                <a:rPr lang="en-AU" sz="2400" dirty="0">
                  <a:solidFill>
                    <a:schemeClr val="tx2">
                      <a:lumMod val="75000"/>
                    </a:schemeClr>
                  </a:solidFill>
                </a:rPr>
                <a:t> for updates</a:t>
              </a:r>
            </a:p>
          </p:txBody>
        </p:sp>
        <p:grpSp>
          <p:nvGrpSpPr>
            <p:cNvPr id="5" name="Group 4">
              <a:extLst>
                <a:ext uri="{FF2B5EF4-FFF2-40B4-BE49-F238E27FC236}">
                  <a16:creationId xmlns:a16="http://schemas.microsoft.com/office/drawing/2014/main" id="{CD152DA3-3E89-9C2A-0539-1F8F3E0696AC}"/>
                </a:ext>
              </a:extLst>
            </p:cNvPr>
            <p:cNvGrpSpPr/>
            <p:nvPr/>
          </p:nvGrpSpPr>
          <p:grpSpPr>
            <a:xfrm>
              <a:off x="966139" y="434392"/>
              <a:ext cx="708490" cy="2682106"/>
              <a:chOff x="966139" y="2015542"/>
              <a:chExt cx="708490" cy="2682106"/>
            </a:xfrm>
          </p:grpSpPr>
          <p:pic>
            <p:nvPicPr>
              <p:cNvPr id="8" name="Picture 7">
                <a:extLst>
                  <a:ext uri="{FF2B5EF4-FFF2-40B4-BE49-F238E27FC236}">
                    <a16:creationId xmlns:a16="http://schemas.microsoft.com/office/drawing/2014/main" id="{F69F66A6-6A2F-5D11-CC68-D8D81EF6111A}"/>
                  </a:ext>
                  <a:ext uri="{C183D7F6-B498-43B3-948B-1728B52AA6E4}">
                    <adec:decorative xmlns:adec="http://schemas.microsoft.com/office/drawing/2017/decorative" val="1"/>
                  </a:ext>
                </a:extLst>
              </p:cNvPr>
              <p:cNvPicPr>
                <a:picLocks noChangeAspect="1"/>
              </p:cNvPicPr>
              <p:nvPr/>
            </p:nvPicPr>
            <p:blipFill>
              <a:blip r:embed="rId11"/>
              <a:stretch>
                <a:fillRect/>
              </a:stretch>
            </p:blipFill>
            <p:spPr>
              <a:xfrm>
                <a:off x="966139" y="2015542"/>
                <a:ext cx="595935" cy="617737"/>
              </a:xfrm>
              <a:prstGeom prst="rect">
                <a:avLst/>
              </a:prstGeom>
            </p:spPr>
          </p:pic>
          <p:pic>
            <p:nvPicPr>
              <p:cNvPr id="31" name="Picture 30">
                <a:extLst>
                  <a:ext uri="{FF2B5EF4-FFF2-40B4-BE49-F238E27FC236}">
                    <a16:creationId xmlns:a16="http://schemas.microsoft.com/office/drawing/2014/main" id="{590FFC3D-1FB8-96A6-17E4-ABAC2AD32F30}"/>
                  </a:ext>
                  <a:ext uri="{C183D7F6-B498-43B3-948B-1728B52AA6E4}">
                    <adec:decorative xmlns:adec="http://schemas.microsoft.com/office/drawing/2017/decorative" val="1"/>
                  </a:ext>
                </a:extLst>
              </p:cNvPr>
              <p:cNvPicPr>
                <a:picLocks noChangeAspect="1"/>
              </p:cNvPicPr>
              <p:nvPr/>
            </p:nvPicPr>
            <p:blipFill>
              <a:blip r:embed="rId12"/>
              <a:stretch>
                <a:fillRect/>
              </a:stretch>
            </p:blipFill>
            <p:spPr>
              <a:xfrm>
                <a:off x="966139" y="2926769"/>
                <a:ext cx="595935" cy="595935"/>
              </a:xfrm>
              <a:prstGeom prst="rect">
                <a:avLst/>
              </a:prstGeom>
            </p:spPr>
          </p:pic>
          <p:pic>
            <p:nvPicPr>
              <p:cNvPr id="34" name="Picture 33">
                <a:extLst>
                  <a:ext uri="{FF2B5EF4-FFF2-40B4-BE49-F238E27FC236}">
                    <a16:creationId xmlns:a16="http://schemas.microsoft.com/office/drawing/2014/main" id="{A9832366-3C48-4B0D-D74C-910EA08A1812}"/>
                  </a:ext>
                  <a:ext uri="{C183D7F6-B498-43B3-948B-1728B52AA6E4}">
                    <adec:decorative xmlns:adec="http://schemas.microsoft.com/office/drawing/2017/decorative" val="1"/>
                  </a:ext>
                </a:extLst>
              </p:cNvPr>
              <p:cNvPicPr>
                <a:picLocks noChangeAspect="1"/>
              </p:cNvPicPr>
              <p:nvPr/>
            </p:nvPicPr>
            <p:blipFill>
              <a:blip r:embed="rId13"/>
              <a:stretch>
                <a:fillRect/>
              </a:stretch>
            </p:blipFill>
            <p:spPr>
              <a:xfrm>
                <a:off x="1014858" y="3937427"/>
                <a:ext cx="659771" cy="760221"/>
              </a:xfrm>
              <a:prstGeom prst="rect">
                <a:avLst/>
              </a:prstGeom>
            </p:spPr>
          </p:pic>
        </p:grpSp>
      </p:grpSp>
      <p:sp>
        <p:nvSpPr>
          <p:cNvPr id="10" name="TextBox 9" descr="Follow us on Facebook and LinkedIn&#10;">
            <a:extLst>
              <a:ext uri="{FF2B5EF4-FFF2-40B4-BE49-F238E27FC236}">
                <a16:creationId xmlns:a16="http://schemas.microsoft.com/office/drawing/2014/main" id="{E8D0096D-EE81-E84E-7CEA-DAE8ABE6942D}"/>
              </a:ext>
            </a:extLst>
          </p:cNvPr>
          <p:cNvSpPr txBox="1"/>
          <p:nvPr/>
        </p:nvSpPr>
        <p:spPr>
          <a:xfrm rot="20767735">
            <a:off x="1497984" y="4466095"/>
            <a:ext cx="6281736" cy="464871"/>
          </a:xfrm>
          <a:prstGeom prst="rect">
            <a:avLst/>
          </a:prstGeom>
          <a:noFill/>
        </p:spPr>
        <p:txBody>
          <a:bodyPr wrap="square">
            <a:spAutoFit/>
          </a:bodyPr>
          <a:lstStyle/>
          <a:p>
            <a:pPr marL="0" indent="0">
              <a:lnSpc>
                <a:spcPct val="150000"/>
              </a:lnSpc>
              <a:spcBef>
                <a:spcPts val="2200"/>
              </a:spcBef>
              <a:buNone/>
            </a:pPr>
            <a:r>
              <a:rPr lang="en-AU" sz="1800">
                <a:solidFill>
                  <a:schemeClr val="bg1"/>
                </a:solidFill>
              </a:rPr>
              <a:t>Follow us on Facebook and LinkedIn</a:t>
            </a:r>
          </a:p>
        </p:txBody>
      </p:sp>
    </p:spTree>
    <p:extLst>
      <p:ext uri="{BB962C8B-B14F-4D97-AF65-F5344CB8AC3E}">
        <p14:creationId xmlns:p14="http://schemas.microsoft.com/office/powerpoint/2010/main" val="15960672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2" id="{B0B6D05B-343A-446E-81F9-933FF5DDB9FE}" vid="{9D8B18C0-D3E0-446D-9065-861552F57243}"/>
    </a:ext>
  </a:extLst>
</a:theme>
</file>

<file path=ppt/theme/theme2.xml><?xml version="1.0" encoding="utf-8"?>
<a:theme xmlns:a="http://schemas.openxmlformats.org/drawingml/2006/main" name="1_Office Theme">
  <a:themeElements>
    <a:clrScheme name="Custom 1">
      <a:dk1>
        <a:srgbClr val="000000"/>
      </a:dk1>
      <a:lt1>
        <a:srgbClr val="FFFFFF"/>
      </a:lt1>
      <a:dk2>
        <a:srgbClr val="3D444F"/>
      </a:dk2>
      <a:lt2>
        <a:srgbClr val="E9EBEC"/>
      </a:lt2>
      <a:accent1>
        <a:srgbClr val="FEC357"/>
      </a:accent1>
      <a:accent2>
        <a:srgbClr val="F79C3D"/>
      </a:accent2>
      <a:accent3>
        <a:srgbClr val="DE5F1F"/>
      </a:accent3>
      <a:accent4>
        <a:srgbClr val="DEE56D"/>
      </a:accent4>
      <a:accent5>
        <a:srgbClr val="66BD6A"/>
      </a:accent5>
      <a:accent6>
        <a:srgbClr val="00663D"/>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2" id="{D404C6BB-AD64-1849-85C5-9A48ACA0FC13}" vid="{7F6E9BA4-CE1B-CC42-93D0-98435AD0BE3F}"/>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Custom 1">
    <a:dk1>
      <a:srgbClr val="000000"/>
    </a:dk1>
    <a:lt1>
      <a:srgbClr val="FFFFFF"/>
    </a:lt1>
    <a:dk2>
      <a:srgbClr val="3D444F"/>
    </a:dk2>
    <a:lt2>
      <a:srgbClr val="E9EBEC"/>
    </a:lt2>
    <a:accent1>
      <a:srgbClr val="FEC357"/>
    </a:accent1>
    <a:accent2>
      <a:srgbClr val="F79C3D"/>
    </a:accent2>
    <a:accent3>
      <a:srgbClr val="DE5F1F"/>
    </a:accent3>
    <a:accent4>
      <a:srgbClr val="DEE56D"/>
    </a:accent4>
    <a:accent5>
      <a:srgbClr val="66BD6A"/>
    </a:accent5>
    <a:accent6>
      <a:srgbClr val="00663D"/>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ea808239-00a6-4215-a9d6-fc520209ca30">
      <Terms xmlns="http://schemas.microsoft.com/office/infopath/2007/PartnerControls"/>
    </lcf76f155ced4ddcb4097134ff3c332f>
    <TaxCatchAll xmlns="b5b74ce5-51f5-40a1-8d3c-0236fd03e9e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C0D96173B4847469E32F425E3CE4126" ma:contentTypeVersion="16" ma:contentTypeDescription="Create a new document." ma:contentTypeScope="" ma:versionID="cedc4908eac8d5763e8945676527906b">
  <xsd:schema xmlns:xsd="http://www.w3.org/2001/XMLSchema" xmlns:xs="http://www.w3.org/2001/XMLSchema" xmlns:p="http://schemas.microsoft.com/office/2006/metadata/properties" xmlns:ns2="ea808239-00a6-4215-a9d6-fc520209ca30" xmlns:ns3="b5b74ce5-51f5-40a1-8d3c-0236fd03e9e3" targetNamespace="http://schemas.microsoft.com/office/2006/metadata/properties" ma:root="true" ma:fieldsID="8fbd8aefd1427531546a284e9823006d" ns2:_="" ns3:_="">
    <xsd:import namespace="ea808239-00a6-4215-a9d6-fc520209ca30"/>
    <xsd:import namespace="b5b74ce5-51f5-40a1-8d3c-0236fd03e9e3"/>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GenerationTime" minOccurs="0"/>
                <xsd:element ref="ns2:MediaServiceEventHashCode" minOccurs="0"/>
                <xsd:element ref="ns2:MediaServiceOCR" minOccurs="0"/>
                <xsd:element ref="ns3:SharedWithUsers" minOccurs="0"/>
                <xsd:element ref="ns3:SharedWithDetails" minOccurs="0"/>
                <xsd:element ref="ns2:MediaServiceLocation" minOccurs="0"/>
                <xsd:element ref="ns2:MediaLengthInSecond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a808239-00a6-4215-a9d6-fc520209ca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9bbe9083-261f-452b-bc9f-1630fe0da59e"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Location" ma:index="21" nillable="true" ma:displayName="Location" ma:indexed="true" ma:internalName="MediaServiceLocatio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5b74ce5-51f5-40a1-8d3c-0236fd03e9e3"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f1260cf1-0b6a-4407-9fb9-81ea43c697c4}" ma:internalName="TaxCatchAll" ma:showField="CatchAllData" ma:web="b5b74ce5-51f5-40a1-8d3c-0236fd03e9e3">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B8B283E-81DB-4FB2-B8AC-95C7DA6AFC32}">
  <ds:schemaRefs>
    <ds:schemaRef ds:uri="http://schemas.microsoft.com/office/2006/metadata/properties"/>
    <ds:schemaRef ds:uri="http://www.w3.org/XML/1998/namespace"/>
    <ds:schemaRef ds:uri="http://purl.org/dc/terms/"/>
    <ds:schemaRef ds:uri="http://schemas.microsoft.com/office/2006/documentManagement/types"/>
    <ds:schemaRef ds:uri="ea808239-00a6-4215-a9d6-fc520209ca30"/>
    <ds:schemaRef ds:uri="http://purl.org/dc/dcmitype/"/>
    <ds:schemaRef ds:uri="http://schemas.microsoft.com/office/infopath/2007/PartnerControls"/>
    <ds:schemaRef ds:uri="http://purl.org/dc/elements/1.1/"/>
    <ds:schemaRef ds:uri="b5b74ce5-51f5-40a1-8d3c-0236fd03e9e3"/>
    <ds:schemaRef ds:uri="http://schemas.openxmlformats.org/package/2006/metadata/core-properties"/>
  </ds:schemaRefs>
</ds:datastoreItem>
</file>

<file path=customXml/itemProps2.xml><?xml version="1.0" encoding="utf-8"?>
<ds:datastoreItem xmlns:ds="http://schemas.openxmlformats.org/officeDocument/2006/customXml" ds:itemID="{CB2D64FE-267D-4B63-8CB7-06CFE8A046FF}">
  <ds:schemaRefs>
    <ds:schemaRef ds:uri="http://schemas.microsoft.com/sharepoint/v3/contenttype/forms"/>
  </ds:schemaRefs>
</ds:datastoreItem>
</file>

<file path=customXml/itemProps3.xml><?xml version="1.0" encoding="utf-8"?>
<ds:datastoreItem xmlns:ds="http://schemas.openxmlformats.org/officeDocument/2006/customXml" ds:itemID="{11A7CDBF-086A-4F0A-A9AA-0D88B78DA1E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a808239-00a6-4215-a9d6-fc520209ca30"/>
    <ds:schemaRef ds:uri="b5b74ce5-51f5-40a1-8d3c-0236fd03e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NDRP PPT</Template>
  <TotalTime>10408</TotalTime>
  <Words>2760</Words>
  <Application>Microsoft Office PowerPoint</Application>
  <PresentationFormat>Widescreen</PresentationFormat>
  <Paragraphs>400</Paragraphs>
  <Slides>50</Slides>
  <Notes>21</Notes>
  <HiddenSlides>0</HiddenSlides>
  <MMClips>2</MMClips>
  <ScaleCrop>false</ScaleCrop>
  <HeadingPairs>
    <vt:vector size="6" baseType="variant">
      <vt:variant>
        <vt:lpstr>Fonts Used</vt:lpstr>
      </vt:variant>
      <vt:variant>
        <vt:i4>12</vt:i4>
      </vt:variant>
      <vt:variant>
        <vt:lpstr>Theme</vt:lpstr>
      </vt:variant>
      <vt:variant>
        <vt:i4>3</vt:i4>
      </vt:variant>
      <vt:variant>
        <vt:lpstr>Slide Titles</vt:lpstr>
      </vt:variant>
      <vt:variant>
        <vt:i4>50</vt:i4>
      </vt:variant>
    </vt:vector>
  </HeadingPairs>
  <TitlesOfParts>
    <vt:vector size="65" baseType="lpstr">
      <vt:lpstr>Aptos</vt:lpstr>
      <vt:lpstr>Aptos Display</vt:lpstr>
      <vt:lpstr>Arial</vt:lpstr>
      <vt:lpstr>Atkinson Hyperlegible</vt:lpstr>
      <vt:lpstr>Calibri</vt:lpstr>
      <vt:lpstr>Calibri Light</vt:lpstr>
      <vt:lpstr>Montserrat</vt:lpstr>
      <vt:lpstr>Montserrat SemiBold</vt:lpstr>
      <vt:lpstr>Symbol</vt:lpstr>
      <vt:lpstr>System Font Regular</vt:lpstr>
      <vt:lpstr>Times New Roman</vt:lpstr>
      <vt:lpstr>Wingdings</vt:lpstr>
      <vt:lpstr>Office Theme</vt:lpstr>
      <vt:lpstr>1_Office Theme</vt:lpstr>
      <vt:lpstr>2_Office Theme</vt:lpstr>
      <vt:lpstr>Evidence to action:  Let’s Talk About Disability Data  25 May 2026</vt:lpstr>
      <vt:lpstr>Acknowledgement of Country  The NDRP acknowledges the traditional custodians of Country throughout Australia. The peoples on whose land we live and work, have lived on and cared for Country for thousands of generations, and this land has never been ceded. We pay our respects to them and their cultures, and to Elders past and present.</vt:lpstr>
      <vt:lpstr>Agenda</vt:lpstr>
      <vt:lpstr>Questions</vt:lpstr>
      <vt:lpstr>CYDA’s Key Statistics Report: A Transparent and Accessible Approach </vt:lpstr>
      <vt:lpstr>Why did we need this report?</vt:lpstr>
      <vt:lpstr>Simple idea became bigger mission</vt:lpstr>
      <vt:lpstr>Key principles</vt:lpstr>
      <vt:lpstr>Key challenges</vt:lpstr>
      <vt:lpstr>What we did differently</vt:lpstr>
      <vt:lpstr>Let’s hear from Stef</vt:lpstr>
      <vt:lpstr>PowerPoint Presentation</vt:lpstr>
      <vt:lpstr>A lived experience lens</vt:lpstr>
      <vt:lpstr>What our approach offers</vt:lpstr>
      <vt:lpstr>PowerPoint Presentation</vt:lpstr>
      <vt:lpstr>Key takeaways</vt:lpstr>
      <vt:lpstr>PowerPoint Presentation</vt:lpstr>
      <vt:lpstr>Further questions? </vt:lpstr>
      <vt:lpstr>National Disability Data Asset</vt:lpstr>
      <vt:lpstr>Contents</vt:lpstr>
      <vt:lpstr>PowerPoint Presentation</vt:lpstr>
      <vt:lpstr>PowerPoint Presentation</vt:lpstr>
      <vt:lpstr>PowerPoint Presentation</vt:lpstr>
      <vt:lpstr>NDDA co-governance</vt:lpstr>
      <vt:lpstr>Applying Co‑Governance:  What It Looks Like in Practice  </vt:lpstr>
      <vt:lpstr>Disability-informed Ethical Oversight Panel</vt:lpstr>
      <vt:lpstr>Interim co-governance arrangements</vt:lpstr>
      <vt:lpstr>PowerPoint Presentation</vt:lpstr>
      <vt:lpstr>ABS DataLab access process</vt:lpstr>
      <vt:lpstr>PowerPoint Presentation</vt:lpstr>
      <vt:lpstr>PowerPoint Presentation</vt:lpstr>
      <vt:lpstr>PowerPoint Presentation</vt:lpstr>
      <vt:lpstr>PowerPoint Presentation</vt:lpstr>
      <vt:lpstr>PowerPoint Presentation</vt:lpstr>
      <vt:lpstr>PowerPoint Presentation</vt:lpstr>
      <vt:lpstr>Break time</vt:lpstr>
      <vt:lpstr>Building better data through partnership:  Voice of Queenslanders with Disability</vt:lpstr>
      <vt:lpstr>Acknowledgment of Country</vt:lpstr>
      <vt:lpstr>Genuine Partnership</vt:lpstr>
      <vt:lpstr>PowerPoint Presentation</vt:lpstr>
      <vt:lpstr>How we designed the work</vt:lpstr>
      <vt:lpstr>Accessibility and participation</vt:lpstr>
      <vt:lpstr>What is improving (2023–2025)</vt:lpstr>
      <vt:lpstr>What is getting worse (2023–2025)</vt:lpstr>
      <vt:lpstr>The story behind the numbers</vt:lpstr>
      <vt:lpstr>PowerPoint Presentation</vt:lpstr>
      <vt:lpstr>Limitations</vt:lpstr>
      <vt:lpstr>Reflections</vt:lpstr>
      <vt:lpstr>PowerPoint Presentation</vt:lpstr>
      <vt:lpstr>How to engage with the NDRP</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Sue Tape</dc:creator>
  <cp:keywords/>
  <dc:description/>
  <cp:lastModifiedBy>Sue Tape</cp:lastModifiedBy>
  <cp:revision>9</cp:revision>
  <dcterms:created xsi:type="dcterms:W3CDTF">2024-12-01T07:10:32Z</dcterms:created>
  <dcterms:modified xsi:type="dcterms:W3CDTF">2026-05-21T00:28:38Z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0x0101006C0D96173B4847469E32F425E3CE4126</vt:lpwstr>
  </property>
  <property fmtid="{D5CDD505-2E9C-101B-9397-08002B2CF9AE}" pid="3" name="MediaServiceImageTags">
    <vt:lpwstr/>
  </property>
</Properties>
</file>